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Lst>
  <p:notesMasterIdLst>
    <p:notesMasterId r:id="rId77"/>
  </p:notesMasterIdLst>
  <p:sldIdLst>
    <p:sldId id="256" r:id="rId4"/>
    <p:sldId id="268" r:id="rId5"/>
    <p:sldId id="266" r:id="rId6"/>
    <p:sldId id="267" r:id="rId7"/>
    <p:sldId id="279" r:id="rId8"/>
    <p:sldId id="397" r:id="rId9"/>
    <p:sldId id="316" r:id="rId10"/>
    <p:sldId id="281" r:id="rId11"/>
    <p:sldId id="270" r:id="rId12"/>
    <p:sldId id="322" r:id="rId13"/>
    <p:sldId id="284" r:id="rId14"/>
    <p:sldId id="2447" r:id="rId15"/>
    <p:sldId id="273" r:id="rId16"/>
    <p:sldId id="416" r:id="rId17"/>
    <p:sldId id="330" r:id="rId18"/>
    <p:sldId id="323" r:id="rId19"/>
    <p:sldId id="324" r:id="rId20"/>
    <p:sldId id="287" r:id="rId21"/>
    <p:sldId id="320" r:id="rId22"/>
    <p:sldId id="261" r:id="rId23"/>
    <p:sldId id="264" r:id="rId24"/>
    <p:sldId id="262" r:id="rId25"/>
    <p:sldId id="260" r:id="rId26"/>
    <p:sldId id="310" r:id="rId27"/>
    <p:sldId id="370" r:id="rId28"/>
    <p:sldId id="390" r:id="rId29"/>
    <p:sldId id="409" r:id="rId30"/>
    <p:sldId id="410" r:id="rId31"/>
    <p:sldId id="411" r:id="rId32"/>
    <p:sldId id="408" r:id="rId33"/>
    <p:sldId id="350" r:id="rId34"/>
    <p:sldId id="346" r:id="rId35"/>
    <p:sldId id="402" r:id="rId36"/>
    <p:sldId id="415" r:id="rId37"/>
    <p:sldId id="406" r:id="rId38"/>
    <p:sldId id="765" r:id="rId39"/>
    <p:sldId id="730" r:id="rId40"/>
    <p:sldId id="736" r:id="rId41"/>
    <p:sldId id="739" r:id="rId42"/>
    <p:sldId id="754" r:id="rId43"/>
    <p:sldId id="725" r:id="rId44"/>
    <p:sldId id="766" r:id="rId45"/>
    <p:sldId id="2425" r:id="rId46"/>
    <p:sldId id="2430" r:id="rId47"/>
    <p:sldId id="258" r:id="rId48"/>
    <p:sldId id="2436" r:id="rId49"/>
    <p:sldId id="259" r:id="rId50"/>
    <p:sldId id="271" r:id="rId51"/>
    <p:sldId id="2435" r:id="rId52"/>
    <p:sldId id="294" r:id="rId53"/>
    <p:sldId id="2432" r:id="rId54"/>
    <p:sldId id="300" r:id="rId55"/>
    <p:sldId id="2437" r:id="rId56"/>
    <p:sldId id="2438" r:id="rId57"/>
    <p:sldId id="299" r:id="rId58"/>
    <p:sldId id="2424" r:id="rId59"/>
    <p:sldId id="2440" r:id="rId60"/>
    <p:sldId id="2422" r:id="rId61"/>
    <p:sldId id="374" r:id="rId62"/>
    <p:sldId id="2441" r:id="rId63"/>
    <p:sldId id="257" r:id="rId64"/>
    <p:sldId id="2439" r:id="rId65"/>
    <p:sldId id="2426" r:id="rId66"/>
    <p:sldId id="2442" r:id="rId67"/>
    <p:sldId id="2443" r:id="rId68"/>
    <p:sldId id="2433" r:id="rId69"/>
    <p:sldId id="269" r:id="rId70"/>
    <p:sldId id="2444" r:id="rId71"/>
    <p:sldId id="263" r:id="rId72"/>
    <p:sldId id="2434" r:id="rId73"/>
    <p:sldId id="2445" r:id="rId74"/>
    <p:sldId id="2418" r:id="rId75"/>
    <p:sldId id="2446" r:id="rId76"/>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2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7"/>
    <p:restoredTop sz="96012"/>
  </p:normalViewPr>
  <p:slideViewPr>
    <p:cSldViewPr snapToGrid="0">
      <p:cViewPr varScale="1">
        <p:scale>
          <a:sx n="120" d="100"/>
          <a:sy n="120" d="100"/>
        </p:scale>
        <p:origin x="360"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856D5-60FE-ED4F-829C-19275F52E989}" type="datetimeFigureOut">
              <a:rPr lang="en-CH" smtClean="0"/>
              <a:t>18.06.2024</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53708-0AC1-3C45-B907-559E5639CC39}" type="slidenum">
              <a:rPr lang="en-CH" smtClean="0"/>
              <a:t>‹#›</a:t>
            </a:fld>
            <a:endParaRPr lang="en-CH"/>
          </a:p>
        </p:txBody>
      </p:sp>
    </p:spTree>
    <p:extLst>
      <p:ext uri="{BB962C8B-B14F-4D97-AF65-F5344CB8AC3E}">
        <p14:creationId xmlns:p14="http://schemas.microsoft.com/office/powerpoint/2010/main" val="1603220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9ED8D89C-89A7-4A6C-C514-5A8E8B537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9EA1A01D-80F2-3C48-AB23-A335E1B58B90}" type="slidenum">
              <a:rPr lang="en-US" altLang="en-CH" sz="1200"/>
              <a:pPr/>
              <a:t>5</a:t>
            </a:fld>
            <a:endParaRPr lang="en-US" altLang="en-CH" sz="1200"/>
          </a:p>
        </p:txBody>
      </p:sp>
      <p:sp>
        <p:nvSpPr>
          <p:cNvPr id="21507" name="Rectangle 2">
            <a:extLst>
              <a:ext uri="{FF2B5EF4-FFF2-40B4-BE49-F238E27FC236}">
                <a16:creationId xmlns:a16="http://schemas.microsoft.com/office/drawing/2014/main" id="{93CC88F9-7264-1E4D-88B8-9D0F4A0A69EC}"/>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FB1DD384-B549-30FD-D08C-ECB5DE8170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CH">
                <a:latin typeface="Times New Roman" panose="02020603050405020304" pitchFamily="18" charset="0"/>
                <a:cs typeface="Arial" panose="020B0604020202020204" pitchFamily="34" charset="0"/>
              </a:rPr>
              <a:t>Pictures from: http://fohnix.metronet.com/~nmcewen/ref.html</a:t>
            </a:r>
          </a:p>
          <a:p>
            <a:pPr eaLnBrk="1" hangingPunct="1"/>
            <a:r>
              <a:rPr lang="en-US" altLang="en-CH">
                <a:latin typeface="Times New Roman" panose="02020603050405020304" pitchFamily="18" charset="0"/>
                <a:cs typeface="Arial" panose="020B0604020202020204" pitchFamily="34" charset="0"/>
              </a:rPr>
              <a:t>Waveguide type: Two wire TEM waveguide.</a:t>
            </a:r>
          </a:p>
          <a:p>
            <a:pPr eaLnBrk="1" hangingPunct="1"/>
            <a:r>
              <a:rPr lang="en-US" altLang="en-CH">
                <a:latin typeface="Times New Roman" panose="02020603050405020304" pitchFamily="18" charset="0"/>
                <a:cs typeface="Arial" panose="020B0604020202020204" pitchFamily="34" charset="0"/>
              </a:rPr>
              <a:t>Capacity: One message per channel (~20wpm)</a:t>
            </a:r>
          </a:p>
          <a:p>
            <a:pPr eaLnBrk="1" hangingPunct="1"/>
            <a:r>
              <a:rPr lang="en-US" altLang="en-CH">
                <a:latin typeface="Times New Roman" panose="02020603050405020304" pitchFamily="18" charset="0"/>
                <a:cs typeface="Arial" panose="020B0604020202020204" pitchFamily="34" charset="0"/>
              </a:rPr>
              <a:t>Digital coding (Morse and Continental)</a:t>
            </a:r>
          </a:p>
          <a:p>
            <a:pPr eaLnBrk="1" hangingPunct="1"/>
            <a:r>
              <a:rPr lang="en-US" altLang="en-CH">
                <a:latin typeface="Times New Roman" panose="02020603050405020304" pitchFamily="18" charset="0"/>
                <a:cs typeface="Arial" panose="020B0604020202020204" pitchFamily="34" charset="0"/>
              </a:rPr>
              <a:t>Repeated by relay (land based)</a:t>
            </a:r>
          </a:p>
          <a:p>
            <a:pPr eaLnBrk="1" hangingPunct="1"/>
            <a:r>
              <a:rPr lang="en-US" altLang="en-CH">
                <a:latin typeface="Times New Roman" panose="02020603050405020304" pitchFamily="18" charset="0"/>
                <a:cs typeface="Arial" panose="020B0604020202020204" pitchFamily="34" charset="0"/>
              </a:rPr>
              <a:t>Frequency of operation: baseband</a:t>
            </a:r>
          </a:p>
          <a:p>
            <a:pPr eaLnBrk="1" hangingPunct="1"/>
            <a:r>
              <a:rPr lang="en-US" altLang="en-CH">
                <a:latin typeface="Times New Roman" panose="02020603050405020304" pitchFamily="18" charset="0"/>
                <a:cs typeface="Arial" panose="020B0604020202020204" pitchFamily="34" charset="0"/>
              </a:rPr>
              <a:t>Transmission distance limited by loss and dispersion due to capacitance.</a:t>
            </a:r>
          </a:p>
          <a:p>
            <a:pPr eaLnBrk="1" hangingPunct="1"/>
            <a:endParaRPr lang="en-US" altLang="en-CH">
              <a:latin typeface="Times New Roman" panose="02020603050405020304" pitchFamily="18" charset="0"/>
              <a:cs typeface="Arial" panose="020B0604020202020204" pitchFamily="34" charset="0"/>
            </a:endParaRPr>
          </a:p>
          <a:p>
            <a:pPr eaLnBrk="1" hangingPunct="1"/>
            <a:endParaRPr lang="en-US"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88EA56-EDFE-C649-8074-F31CD4339E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266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E2469BB-4333-5024-ED67-F2CDE70835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73EEFBFB-FE09-164C-8120-812443D35E1C}" type="slidenum">
              <a:rPr lang="en-US" altLang="en-CH" sz="1200"/>
              <a:pPr/>
              <a:t>8</a:t>
            </a:fld>
            <a:endParaRPr lang="en-US" altLang="en-CH" sz="1200"/>
          </a:p>
        </p:txBody>
      </p:sp>
      <p:sp>
        <p:nvSpPr>
          <p:cNvPr id="27651" name="Rectangle 2">
            <a:extLst>
              <a:ext uri="{FF2B5EF4-FFF2-40B4-BE49-F238E27FC236}">
                <a16:creationId xmlns:a16="http://schemas.microsoft.com/office/drawing/2014/main" id="{FC9DA331-BFDA-606E-021F-BA20981C09B9}"/>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11B05B4E-74EE-4407-16F5-925216B34D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CH">
                <a:latin typeface="Times New Roman" panose="02020603050405020304" pitchFamily="18" charset="0"/>
                <a:cs typeface="Arial" panose="020B0604020202020204" pitchFamily="34" charset="0"/>
              </a:rPr>
              <a:t>Waveguide: Coaxial conductor TEM </a:t>
            </a:r>
          </a:p>
          <a:p>
            <a:pPr eaLnBrk="1" hangingPunct="1"/>
            <a:r>
              <a:rPr lang="en-US" altLang="en-CH">
                <a:latin typeface="Times New Roman" panose="02020603050405020304" pitchFamily="18" charset="0"/>
                <a:cs typeface="Arial" panose="020B0604020202020204" pitchFamily="34" charset="0"/>
              </a:rPr>
              <a:t>Frequency of Operation: 0.006-60MhZ</a:t>
            </a:r>
          </a:p>
          <a:p>
            <a:pPr eaLnBrk="1" hangingPunct="1"/>
            <a:r>
              <a:rPr lang="en-US" altLang="en-CH">
                <a:latin typeface="Times New Roman" panose="02020603050405020304" pitchFamily="18" charset="0"/>
                <a:cs typeface="Arial" panose="020B0604020202020204" pitchFamily="34" charset="0"/>
              </a:rPr>
              <a:t>Analog and Digital communication</a:t>
            </a:r>
          </a:p>
          <a:p>
            <a:pPr eaLnBrk="1" hangingPunct="1"/>
            <a:r>
              <a:rPr lang="en-US" altLang="en-CH">
                <a:latin typeface="Times New Roman" panose="02020603050405020304" pitchFamily="18" charset="0"/>
                <a:cs typeface="Arial" panose="020B0604020202020204" pitchFamily="34" charset="0"/>
              </a:rPr>
              <a:t>Frequency limited by loss, and physical dimensions</a:t>
            </a:r>
          </a:p>
          <a:p>
            <a:pPr eaLnBrk="1" hangingPunct="1"/>
            <a:r>
              <a:rPr lang="en-US" altLang="en-CH">
                <a:latin typeface="Times New Roman" panose="02020603050405020304" pitchFamily="18" charset="0"/>
                <a:cs typeface="Arial" panose="020B0604020202020204" pitchFamily="34" charset="0"/>
              </a:rPr>
              <a:t>Along with satellite and microwave relays, was the back bone of pre-fiber optic long distance.</a:t>
            </a:r>
          </a:p>
          <a:p>
            <a:pPr eaLnBrk="1" hangingPunct="1"/>
            <a:r>
              <a:rPr lang="en-US" altLang="en-CH">
                <a:latin typeface="Times New Roman" panose="02020603050405020304" pitchFamily="18" charset="0"/>
                <a:cs typeface="Arial" panose="020B0604020202020204" pitchFamily="34" charset="0"/>
              </a:rPr>
              <a:t>Dialectric wave guide (total internal reflection)</a:t>
            </a:r>
          </a:p>
          <a:p>
            <a:pPr eaLnBrk="1" hangingPunct="1"/>
            <a:r>
              <a:rPr lang="en-US" altLang="en-CH">
                <a:latin typeface="Times New Roman" panose="02020603050405020304" pitchFamily="18" charset="0"/>
                <a:cs typeface="Arial" panose="020B0604020202020204" pitchFamily="34" charset="0"/>
              </a:rPr>
              <a:t>Capacity:&gt;6.25 million voice channels</a:t>
            </a:r>
          </a:p>
          <a:p>
            <a:pPr eaLnBrk="1" hangingPunct="1"/>
            <a:r>
              <a:rPr lang="en-US" altLang="en-CH">
                <a:latin typeface="Times New Roman" panose="02020603050405020304" pitchFamily="18" charset="0"/>
                <a:cs typeface="Arial" panose="020B0604020202020204" pitchFamily="34" charset="0"/>
              </a:rPr>
              <a:t>Digital encoding</a:t>
            </a:r>
          </a:p>
          <a:p>
            <a:pPr eaLnBrk="1" hangingPunct="1"/>
            <a:r>
              <a:rPr lang="en-US" altLang="en-CH">
                <a:latin typeface="Times New Roman" panose="02020603050405020304" pitchFamily="18" charset="0"/>
                <a:cs typeface="Arial" panose="020B0604020202020204" pitchFamily="34" charset="0"/>
              </a:rPr>
              <a:t>Relay spacing ~ 25 miles</a:t>
            </a:r>
          </a:p>
          <a:p>
            <a:pPr eaLnBrk="1" hangingPunct="1"/>
            <a:r>
              <a:rPr lang="en-US" altLang="en-CH">
                <a:latin typeface="Times New Roman" panose="02020603050405020304" pitchFamily="18" charset="0"/>
                <a:cs typeface="Arial" panose="020B0604020202020204" pitchFamily="34" charset="0"/>
              </a:rPr>
              <a:t>Limited by dispersion</a:t>
            </a:r>
          </a:p>
          <a:p>
            <a:pPr eaLnBrk="1" hangingPunct="1"/>
            <a:endParaRPr lang="en-US"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753B173-38B7-E0F2-6756-F35AB77556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918F79A5-6CA5-1E40-8C41-7E8383E7F1BE}" type="slidenum">
              <a:rPr lang="en-US" altLang="en-CH" sz="1200"/>
              <a:pPr/>
              <a:t>27</a:t>
            </a:fld>
            <a:endParaRPr lang="en-US" altLang="en-CH" sz="1200"/>
          </a:p>
        </p:txBody>
      </p:sp>
      <p:sp>
        <p:nvSpPr>
          <p:cNvPr id="46083" name="Rectangle 2">
            <a:extLst>
              <a:ext uri="{FF2B5EF4-FFF2-40B4-BE49-F238E27FC236}">
                <a16:creationId xmlns:a16="http://schemas.microsoft.com/office/drawing/2014/main" id="{ED18051F-3FC9-A849-5B05-6CE72833211E}"/>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F43508F4-28B0-031A-7B05-0EE5F02D20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H"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74CDA9A3-4AE5-B679-120E-9EAB548EC8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254A201C-2E0F-A44A-A949-01AFE39AE06F}" type="slidenum">
              <a:rPr lang="en-US" altLang="en-CH" sz="1200"/>
              <a:pPr/>
              <a:t>28</a:t>
            </a:fld>
            <a:endParaRPr lang="en-US" altLang="en-CH" sz="1200"/>
          </a:p>
        </p:txBody>
      </p:sp>
      <p:sp>
        <p:nvSpPr>
          <p:cNvPr id="48131" name="Rectangle 2">
            <a:extLst>
              <a:ext uri="{FF2B5EF4-FFF2-40B4-BE49-F238E27FC236}">
                <a16:creationId xmlns:a16="http://schemas.microsoft.com/office/drawing/2014/main" id="{F84FBFFD-E455-7D08-015F-E8338833F4A0}"/>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645B7032-F3B6-545F-55FE-4CEF2ABE9E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H"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6EEFA7B4-0284-F07A-D56C-E882D4F1AA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9672007F-72EC-D146-B8BB-E319AADA79A7}" type="slidenum">
              <a:rPr lang="en-US" altLang="en-CH" sz="1200"/>
              <a:pPr/>
              <a:t>29</a:t>
            </a:fld>
            <a:endParaRPr lang="en-US" altLang="en-CH" sz="1200"/>
          </a:p>
        </p:txBody>
      </p:sp>
      <p:sp>
        <p:nvSpPr>
          <p:cNvPr id="50179" name="Rectangle 2">
            <a:extLst>
              <a:ext uri="{FF2B5EF4-FFF2-40B4-BE49-F238E27FC236}">
                <a16:creationId xmlns:a16="http://schemas.microsoft.com/office/drawing/2014/main" id="{89E2FD4B-768C-B784-3788-123C1E9A9828}"/>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011035D-0F9A-A71C-91B2-A975F0424E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CH">
                <a:latin typeface="Times New Roman" panose="02020603050405020304" pitchFamily="18" charset="0"/>
                <a:cs typeface="Arial" panose="020B0604020202020204" pitchFamily="34" charset="0"/>
              </a:rPr>
              <a:t> Energies are: 440,540,640,735,860,900uJ</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10B6C01-BA98-5A16-6D34-B155092998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9DBDEBBE-5BCC-694F-B01D-6AD034DE47E7}" type="slidenum">
              <a:rPr lang="en-US" altLang="en-CH" sz="1200"/>
              <a:pPr/>
              <a:t>30</a:t>
            </a:fld>
            <a:endParaRPr lang="en-US" altLang="en-CH" sz="1200"/>
          </a:p>
        </p:txBody>
      </p:sp>
      <p:sp>
        <p:nvSpPr>
          <p:cNvPr id="52227" name="Rectangle 2">
            <a:extLst>
              <a:ext uri="{FF2B5EF4-FFF2-40B4-BE49-F238E27FC236}">
                <a16:creationId xmlns:a16="http://schemas.microsoft.com/office/drawing/2014/main" id="{C939D2ED-B528-B54B-078C-E35649A4EF3E}"/>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0490BD4E-35BC-4EC0-60C7-85D4157A33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CH">
                <a:latin typeface="Times New Roman" panose="02020603050405020304" pitchFamily="18" charset="0"/>
                <a:cs typeface="Arial" panose="020B0604020202020204" pitchFamily="34" charset="0"/>
              </a:rPr>
              <a:t>Figure 4. The amplitude of the input beam (a) was measured and used as the input of the numerical simulation. There is good agreement between the experimental (b) and simulated beam profile (c). The images are 0.5mm x 0.5mm.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E08CEAB-D026-595C-A6DA-D2E0E52963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76EC55B4-0864-C745-B908-B7FD47F7D26C}" type="slidenum">
              <a:rPr lang="en-US" altLang="en-CH" sz="1200"/>
              <a:pPr/>
              <a:t>33</a:t>
            </a:fld>
            <a:endParaRPr lang="en-US" altLang="en-CH" sz="1200"/>
          </a:p>
        </p:txBody>
      </p:sp>
      <p:sp>
        <p:nvSpPr>
          <p:cNvPr id="56323" name="Rectangle 2">
            <a:extLst>
              <a:ext uri="{FF2B5EF4-FFF2-40B4-BE49-F238E27FC236}">
                <a16:creationId xmlns:a16="http://schemas.microsoft.com/office/drawing/2014/main" id="{963489CC-0EC9-99AC-BAED-9C7269DA40BE}"/>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D1CF89E8-71DC-E239-01F6-A349AB1060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H"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4CFDF33-EDDF-F503-F666-973D36CF6D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0B8E8A25-84C2-7049-93BC-8A45B84F52BC}" type="slidenum">
              <a:rPr lang="en-US" altLang="en-CH" sz="1200"/>
              <a:pPr/>
              <a:t>34</a:t>
            </a:fld>
            <a:endParaRPr lang="en-US" altLang="en-CH" sz="1200"/>
          </a:p>
        </p:txBody>
      </p:sp>
      <p:sp>
        <p:nvSpPr>
          <p:cNvPr id="68611" name="Rectangle 2">
            <a:extLst>
              <a:ext uri="{FF2B5EF4-FFF2-40B4-BE49-F238E27FC236}">
                <a16:creationId xmlns:a16="http://schemas.microsoft.com/office/drawing/2014/main" id="{63FAA9A2-B704-8927-F604-72ADA6CB1E91}"/>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8038C598-FF30-985A-0AEC-9E5D6C5E2E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H" altLang="en-CH">
              <a:latin typeface="Times New Roman" panose="02020603050405020304" pitchFamily="18"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96890342-C918-6E9C-EE58-9C42D4C4D1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fld id="{03DA89E1-F039-2647-934E-783AE3154859}" type="slidenum">
              <a:rPr lang="en-US" altLang="en-CH" sz="1200"/>
              <a:pPr/>
              <a:t>35</a:t>
            </a:fld>
            <a:endParaRPr lang="en-US" altLang="en-CH" sz="1200"/>
          </a:p>
        </p:txBody>
      </p:sp>
      <p:sp>
        <p:nvSpPr>
          <p:cNvPr id="70659" name="Rectangle 2">
            <a:extLst>
              <a:ext uri="{FF2B5EF4-FFF2-40B4-BE49-F238E27FC236}">
                <a16:creationId xmlns:a16="http://schemas.microsoft.com/office/drawing/2014/main" id="{3BCE6205-87EC-A5D2-CF7D-DAA00F0E02F7}"/>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FFDD6B31-F522-2234-AC2D-9E14D7E5F2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H" altLang="en-CH">
              <a:latin typeface="Times New Roman" panose="02020603050405020304" pitchFamily="18"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FC26-0A69-3652-48F1-47F7A8A9038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6979A103-EF74-5DA2-6462-3C84E9EE7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5AB85D7C-F17F-E340-8EEB-BF2162198326}"/>
              </a:ext>
            </a:extLst>
          </p:cNvPr>
          <p:cNvSpPr>
            <a:spLocks noGrp="1"/>
          </p:cNvSpPr>
          <p:nvPr>
            <p:ph type="dt" sz="half" idx="10"/>
          </p:nvPr>
        </p:nvSpPr>
        <p:spPr/>
        <p:txBody>
          <a:bodyPr/>
          <a:lstStyle/>
          <a:p>
            <a:fld id="{7BCE377C-A007-D949-8E7D-51688E945479}" type="datetimeFigureOut">
              <a:rPr lang="en-CH" smtClean="0"/>
              <a:t>18.06.2024</a:t>
            </a:fld>
            <a:endParaRPr lang="en-CH"/>
          </a:p>
        </p:txBody>
      </p:sp>
      <p:sp>
        <p:nvSpPr>
          <p:cNvPr id="5" name="Footer Placeholder 4">
            <a:extLst>
              <a:ext uri="{FF2B5EF4-FFF2-40B4-BE49-F238E27FC236}">
                <a16:creationId xmlns:a16="http://schemas.microsoft.com/office/drawing/2014/main" id="{07A7022D-15FE-EFC3-D87B-0E2131B9A7F4}"/>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535786A6-238B-07B9-8E85-F6A64889783A}"/>
              </a:ext>
            </a:extLst>
          </p:cNvPr>
          <p:cNvSpPr>
            <a:spLocks noGrp="1"/>
          </p:cNvSpPr>
          <p:nvPr>
            <p:ph type="sldNum" sz="quarter" idx="12"/>
          </p:nvPr>
        </p:nvSpPr>
        <p:spPr/>
        <p:txBody>
          <a:bodyPr/>
          <a:lstStyle/>
          <a:p>
            <a:fld id="{49E28015-0562-2C48-A482-6B1CB3E3EA70}" type="slidenum">
              <a:rPr lang="en-CH" smtClean="0"/>
              <a:t>‹#›</a:t>
            </a:fld>
            <a:endParaRPr lang="en-CH"/>
          </a:p>
        </p:txBody>
      </p:sp>
    </p:spTree>
    <p:extLst>
      <p:ext uri="{BB962C8B-B14F-4D97-AF65-F5344CB8AC3E}">
        <p14:creationId xmlns:p14="http://schemas.microsoft.com/office/powerpoint/2010/main" val="1160076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FBA2C-B149-BFCE-0E54-AA35974B18B6}"/>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BCA439B2-F0F2-7DDF-E2A8-14E97466C4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3FAC63E-59F4-AEC6-16EF-897F8789E447}"/>
              </a:ext>
            </a:extLst>
          </p:cNvPr>
          <p:cNvSpPr>
            <a:spLocks noGrp="1"/>
          </p:cNvSpPr>
          <p:nvPr>
            <p:ph type="dt" sz="half" idx="10"/>
          </p:nvPr>
        </p:nvSpPr>
        <p:spPr/>
        <p:txBody>
          <a:bodyPr/>
          <a:lstStyle/>
          <a:p>
            <a:fld id="{7BCE377C-A007-D949-8E7D-51688E945479}" type="datetimeFigureOut">
              <a:rPr lang="en-CH" smtClean="0"/>
              <a:t>18.06.2024</a:t>
            </a:fld>
            <a:endParaRPr lang="en-CH"/>
          </a:p>
        </p:txBody>
      </p:sp>
      <p:sp>
        <p:nvSpPr>
          <p:cNvPr id="5" name="Footer Placeholder 4">
            <a:extLst>
              <a:ext uri="{FF2B5EF4-FFF2-40B4-BE49-F238E27FC236}">
                <a16:creationId xmlns:a16="http://schemas.microsoft.com/office/drawing/2014/main" id="{12D50763-CB12-0629-066B-9CE57BFC605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EEDC8D2-51CE-C6BD-118C-BB7FFC78200B}"/>
              </a:ext>
            </a:extLst>
          </p:cNvPr>
          <p:cNvSpPr>
            <a:spLocks noGrp="1"/>
          </p:cNvSpPr>
          <p:nvPr>
            <p:ph type="sldNum" sz="quarter" idx="12"/>
          </p:nvPr>
        </p:nvSpPr>
        <p:spPr/>
        <p:txBody>
          <a:bodyPr/>
          <a:lstStyle/>
          <a:p>
            <a:fld id="{49E28015-0562-2C48-A482-6B1CB3E3EA70}" type="slidenum">
              <a:rPr lang="en-CH" smtClean="0"/>
              <a:t>‹#›</a:t>
            </a:fld>
            <a:endParaRPr lang="en-CH"/>
          </a:p>
        </p:txBody>
      </p:sp>
    </p:spTree>
    <p:extLst>
      <p:ext uri="{BB962C8B-B14F-4D97-AF65-F5344CB8AC3E}">
        <p14:creationId xmlns:p14="http://schemas.microsoft.com/office/powerpoint/2010/main" val="3262031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EF0B99-E7D1-E601-D7C2-22E3F32540B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5EB25D72-C282-C69B-E7A6-1512E7D8F8B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E49A7F53-7B61-48E2-2626-871CEFDBD9BB}"/>
              </a:ext>
            </a:extLst>
          </p:cNvPr>
          <p:cNvSpPr>
            <a:spLocks noGrp="1"/>
          </p:cNvSpPr>
          <p:nvPr>
            <p:ph type="dt" sz="half" idx="10"/>
          </p:nvPr>
        </p:nvSpPr>
        <p:spPr/>
        <p:txBody>
          <a:bodyPr/>
          <a:lstStyle/>
          <a:p>
            <a:fld id="{7BCE377C-A007-D949-8E7D-51688E945479}" type="datetimeFigureOut">
              <a:rPr lang="en-CH" smtClean="0"/>
              <a:t>18.06.2024</a:t>
            </a:fld>
            <a:endParaRPr lang="en-CH"/>
          </a:p>
        </p:txBody>
      </p:sp>
      <p:sp>
        <p:nvSpPr>
          <p:cNvPr id="5" name="Footer Placeholder 4">
            <a:extLst>
              <a:ext uri="{FF2B5EF4-FFF2-40B4-BE49-F238E27FC236}">
                <a16:creationId xmlns:a16="http://schemas.microsoft.com/office/drawing/2014/main" id="{EBD9C78A-9B59-EFA0-E882-DDBF75D5FA2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D752207-4F4E-4C1E-4653-CAC2A49306E1}"/>
              </a:ext>
            </a:extLst>
          </p:cNvPr>
          <p:cNvSpPr>
            <a:spLocks noGrp="1"/>
          </p:cNvSpPr>
          <p:nvPr>
            <p:ph type="sldNum" sz="quarter" idx="12"/>
          </p:nvPr>
        </p:nvSpPr>
        <p:spPr/>
        <p:txBody>
          <a:bodyPr/>
          <a:lstStyle/>
          <a:p>
            <a:fld id="{49E28015-0562-2C48-A482-6B1CB3E3EA70}" type="slidenum">
              <a:rPr lang="en-CH" smtClean="0"/>
              <a:t>‹#›</a:t>
            </a:fld>
            <a:endParaRPr lang="en-CH"/>
          </a:p>
        </p:txBody>
      </p:sp>
    </p:spTree>
    <p:extLst>
      <p:ext uri="{BB962C8B-B14F-4D97-AF65-F5344CB8AC3E}">
        <p14:creationId xmlns:p14="http://schemas.microsoft.com/office/powerpoint/2010/main" val="2975950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7B75CE4-EE0E-BA1A-45AD-CBCCBE793158}"/>
              </a:ext>
            </a:extLst>
          </p:cNvPr>
          <p:cNvSpPr>
            <a:spLocks noGrp="1" noChangeArrowheads="1"/>
          </p:cNvSpPr>
          <p:nvPr>
            <p:ph type="dt" sz="half" idx="10"/>
          </p:nvPr>
        </p:nvSpPr>
        <p:spPr>
          <a:ln/>
        </p:spPr>
        <p:txBody>
          <a:bodyPr/>
          <a:lstStyle>
            <a:lvl1pPr>
              <a:defRPr/>
            </a:lvl1pPr>
          </a:lstStyle>
          <a:p>
            <a:endParaRPr lang="en-CH" altLang="en-CH"/>
          </a:p>
        </p:txBody>
      </p:sp>
      <p:sp>
        <p:nvSpPr>
          <p:cNvPr id="5" name="Rectangle 5">
            <a:extLst>
              <a:ext uri="{FF2B5EF4-FFF2-40B4-BE49-F238E27FC236}">
                <a16:creationId xmlns:a16="http://schemas.microsoft.com/office/drawing/2014/main" id="{1F8E06F7-9101-56DA-2235-1F0276F5A1C9}"/>
              </a:ext>
            </a:extLst>
          </p:cNvPr>
          <p:cNvSpPr>
            <a:spLocks noGrp="1" noChangeArrowheads="1"/>
          </p:cNvSpPr>
          <p:nvPr>
            <p:ph type="ftr" sz="quarter" idx="11"/>
          </p:nvPr>
        </p:nvSpPr>
        <p:spPr>
          <a:ln/>
        </p:spPr>
        <p:txBody>
          <a:bodyPr/>
          <a:lstStyle>
            <a:lvl1pPr>
              <a:defRPr/>
            </a:lvl1pPr>
          </a:lstStyle>
          <a:p>
            <a:endParaRPr lang="en-CH" altLang="en-CH"/>
          </a:p>
        </p:txBody>
      </p:sp>
      <p:sp>
        <p:nvSpPr>
          <p:cNvPr id="6" name="Rectangle 6">
            <a:extLst>
              <a:ext uri="{FF2B5EF4-FFF2-40B4-BE49-F238E27FC236}">
                <a16:creationId xmlns:a16="http://schemas.microsoft.com/office/drawing/2014/main" id="{E6E17744-F1B4-C72B-B7FE-F60A6E91CB8F}"/>
              </a:ext>
            </a:extLst>
          </p:cNvPr>
          <p:cNvSpPr>
            <a:spLocks noGrp="1" noChangeArrowheads="1"/>
          </p:cNvSpPr>
          <p:nvPr>
            <p:ph type="sldNum" sz="quarter" idx="12"/>
          </p:nvPr>
        </p:nvSpPr>
        <p:spPr>
          <a:ln/>
        </p:spPr>
        <p:txBody>
          <a:bodyPr/>
          <a:lstStyle>
            <a:lvl1pPr>
              <a:defRPr/>
            </a:lvl1pPr>
          </a:lstStyle>
          <a:p>
            <a:fld id="{3C022A1B-5793-6847-80C0-68A40C1312A1}" type="slidenum">
              <a:rPr lang="en-US" altLang="en-CH"/>
              <a:pPr/>
              <a:t>‹#›</a:t>
            </a:fld>
            <a:endParaRPr lang="en-US" altLang="en-CH"/>
          </a:p>
        </p:txBody>
      </p:sp>
    </p:spTree>
    <p:extLst>
      <p:ext uri="{BB962C8B-B14F-4D97-AF65-F5344CB8AC3E}">
        <p14:creationId xmlns:p14="http://schemas.microsoft.com/office/powerpoint/2010/main" val="1547423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9763BF-E314-AA2E-5069-BFEA644BAC8B}"/>
              </a:ext>
            </a:extLst>
          </p:cNvPr>
          <p:cNvSpPr>
            <a:spLocks noGrp="1" noChangeArrowheads="1"/>
          </p:cNvSpPr>
          <p:nvPr>
            <p:ph type="dt" sz="half" idx="10"/>
          </p:nvPr>
        </p:nvSpPr>
        <p:spPr>
          <a:ln/>
        </p:spPr>
        <p:txBody>
          <a:bodyPr/>
          <a:lstStyle>
            <a:lvl1pPr>
              <a:defRPr/>
            </a:lvl1pPr>
          </a:lstStyle>
          <a:p>
            <a:endParaRPr lang="en-CH" altLang="en-CH"/>
          </a:p>
        </p:txBody>
      </p:sp>
      <p:sp>
        <p:nvSpPr>
          <p:cNvPr id="5" name="Rectangle 5">
            <a:extLst>
              <a:ext uri="{FF2B5EF4-FFF2-40B4-BE49-F238E27FC236}">
                <a16:creationId xmlns:a16="http://schemas.microsoft.com/office/drawing/2014/main" id="{05E03609-7F61-DEF0-656A-366E736E554B}"/>
              </a:ext>
            </a:extLst>
          </p:cNvPr>
          <p:cNvSpPr>
            <a:spLocks noGrp="1" noChangeArrowheads="1"/>
          </p:cNvSpPr>
          <p:nvPr>
            <p:ph type="ftr" sz="quarter" idx="11"/>
          </p:nvPr>
        </p:nvSpPr>
        <p:spPr>
          <a:ln/>
        </p:spPr>
        <p:txBody>
          <a:bodyPr/>
          <a:lstStyle>
            <a:lvl1pPr>
              <a:defRPr/>
            </a:lvl1pPr>
          </a:lstStyle>
          <a:p>
            <a:endParaRPr lang="en-CH" altLang="en-CH"/>
          </a:p>
        </p:txBody>
      </p:sp>
      <p:sp>
        <p:nvSpPr>
          <p:cNvPr id="6" name="Rectangle 6">
            <a:extLst>
              <a:ext uri="{FF2B5EF4-FFF2-40B4-BE49-F238E27FC236}">
                <a16:creationId xmlns:a16="http://schemas.microsoft.com/office/drawing/2014/main" id="{16A5C8A5-0E9D-4280-E12B-15B2F006A7AB}"/>
              </a:ext>
            </a:extLst>
          </p:cNvPr>
          <p:cNvSpPr>
            <a:spLocks noGrp="1" noChangeArrowheads="1"/>
          </p:cNvSpPr>
          <p:nvPr>
            <p:ph type="sldNum" sz="quarter" idx="12"/>
          </p:nvPr>
        </p:nvSpPr>
        <p:spPr>
          <a:ln/>
        </p:spPr>
        <p:txBody>
          <a:bodyPr/>
          <a:lstStyle>
            <a:lvl1pPr>
              <a:defRPr/>
            </a:lvl1pPr>
          </a:lstStyle>
          <a:p>
            <a:fld id="{DA22ED16-B327-DF44-8199-11268DD239DD}" type="slidenum">
              <a:rPr lang="en-US" altLang="en-CH"/>
              <a:pPr/>
              <a:t>‹#›</a:t>
            </a:fld>
            <a:endParaRPr lang="en-US" altLang="en-CH"/>
          </a:p>
        </p:txBody>
      </p:sp>
    </p:spTree>
    <p:extLst>
      <p:ext uri="{BB962C8B-B14F-4D97-AF65-F5344CB8AC3E}">
        <p14:creationId xmlns:p14="http://schemas.microsoft.com/office/powerpoint/2010/main" val="1217225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259C210-8081-D4AF-8E39-528F579E50DE}"/>
              </a:ext>
            </a:extLst>
          </p:cNvPr>
          <p:cNvSpPr>
            <a:spLocks noGrp="1" noChangeArrowheads="1"/>
          </p:cNvSpPr>
          <p:nvPr>
            <p:ph type="dt" sz="half" idx="10"/>
          </p:nvPr>
        </p:nvSpPr>
        <p:spPr>
          <a:ln/>
        </p:spPr>
        <p:txBody>
          <a:bodyPr/>
          <a:lstStyle>
            <a:lvl1pPr>
              <a:defRPr/>
            </a:lvl1pPr>
          </a:lstStyle>
          <a:p>
            <a:endParaRPr lang="en-CH" altLang="en-CH"/>
          </a:p>
        </p:txBody>
      </p:sp>
      <p:sp>
        <p:nvSpPr>
          <p:cNvPr id="5" name="Rectangle 5">
            <a:extLst>
              <a:ext uri="{FF2B5EF4-FFF2-40B4-BE49-F238E27FC236}">
                <a16:creationId xmlns:a16="http://schemas.microsoft.com/office/drawing/2014/main" id="{B88DA109-C49C-CC39-1B5D-64949514721D}"/>
              </a:ext>
            </a:extLst>
          </p:cNvPr>
          <p:cNvSpPr>
            <a:spLocks noGrp="1" noChangeArrowheads="1"/>
          </p:cNvSpPr>
          <p:nvPr>
            <p:ph type="ftr" sz="quarter" idx="11"/>
          </p:nvPr>
        </p:nvSpPr>
        <p:spPr>
          <a:ln/>
        </p:spPr>
        <p:txBody>
          <a:bodyPr/>
          <a:lstStyle>
            <a:lvl1pPr>
              <a:defRPr/>
            </a:lvl1pPr>
          </a:lstStyle>
          <a:p>
            <a:endParaRPr lang="en-CH" altLang="en-CH"/>
          </a:p>
        </p:txBody>
      </p:sp>
      <p:sp>
        <p:nvSpPr>
          <p:cNvPr id="6" name="Rectangle 6">
            <a:extLst>
              <a:ext uri="{FF2B5EF4-FFF2-40B4-BE49-F238E27FC236}">
                <a16:creationId xmlns:a16="http://schemas.microsoft.com/office/drawing/2014/main" id="{3E627169-94A8-FE98-BD5B-C4B07D29D48D}"/>
              </a:ext>
            </a:extLst>
          </p:cNvPr>
          <p:cNvSpPr>
            <a:spLocks noGrp="1" noChangeArrowheads="1"/>
          </p:cNvSpPr>
          <p:nvPr>
            <p:ph type="sldNum" sz="quarter" idx="12"/>
          </p:nvPr>
        </p:nvSpPr>
        <p:spPr>
          <a:ln/>
        </p:spPr>
        <p:txBody>
          <a:bodyPr/>
          <a:lstStyle>
            <a:lvl1pPr>
              <a:defRPr/>
            </a:lvl1pPr>
          </a:lstStyle>
          <a:p>
            <a:fld id="{AC510950-44A3-0648-9B24-EB2EEF508FD6}" type="slidenum">
              <a:rPr lang="en-US" altLang="en-CH"/>
              <a:pPr/>
              <a:t>‹#›</a:t>
            </a:fld>
            <a:endParaRPr lang="en-US" altLang="en-CH"/>
          </a:p>
        </p:txBody>
      </p:sp>
    </p:spTree>
    <p:extLst>
      <p:ext uri="{BB962C8B-B14F-4D97-AF65-F5344CB8AC3E}">
        <p14:creationId xmlns:p14="http://schemas.microsoft.com/office/powerpoint/2010/main" val="512625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47DE48-2F2F-3FC3-79F6-7FE923BAA717}"/>
              </a:ext>
            </a:extLst>
          </p:cNvPr>
          <p:cNvSpPr>
            <a:spLocks noGrp="1" noChangeArrowheads="1"/>
          </p:cNvSpPr>
          <p:nvPr>
            <p:ph type="dt" sz="half" idx="10"/>
          </p:nvPr>
        </p:nvSpPr>
        <p:spPr>
          <a:ln/>
        </p:spPr>
        <p:txBody>
          <a:bodyPr/>
          <a:lstStyle>
            <a:lvl1pPr>
              <a:defRPr/>
            </a:lvl1pPr>
          </a:lstStyle>
          <a:p>
            <a:endParaRPr lang="en-CH" altLang="en-CH"/>
          </a:p>
        </p:txBody>
      </p:sp>
      <p:sp>
        <p:nvSpPr>
          <p:cNvPr id="6" name="Rectangle 5">
            <a:extLst>
              <a:ext uri="{FF2B5EF4-FFF2-40B4-BE49-F238E27FC236}">
                <a16:creationId xmlns:a16="http://schemas.microsoft.com/office/drawing/2014/main" id="{9E18C968-5B59-F992-9F88-4E29214B1D78}"/>
              </a:ext>
            </a:extLst>
          </p:cNvPr>
          <p:cNvSpPr>
            <a:spLocks noGrp="1" noChangeArrowheads="1"/>
          </p:cNvSpPr>
          <p:nvPr>
            <p:ph type="ftr" sz="quarter" idx="11"/>
          </p:nvPr>
        </p:nvSpPr>
        <p:spPr>
          <a:ln/>
        </p:spPr>
        <p:txBody>
          <a:bodyPr/>
          <a:lstStyle>
            <a:lvl1pPr>
              <a:defRPr/>
            </a:lvl1pPr>
          </a:lstStyle>
          <a:p>
            <a:endParaRPr lang="en-CH" altLang="en-CH"/>
          </a:p>
        </p:txBody>
      </p:sp>
      <p:sp>
        <p:nvSpPr>
          <p:cNvPr id="7" name="Rectangle 6">
            <a:extLst>
              <a:ext uri="{FF2B5EF4-FFF2-40B4-BE49-F238E27FC236}">
                <a16:creationId xmlns:a16="http://schemas.microsoft.com/office/drawing/2014/main" id="{F641A201-BBF4-F469-6C85-AB9EAC0EACB3}"/>
              </a:ext>
            </a:extLst>
          </p:cNvPr>
          <p:cNvSpPr>
            <a:spLocks noGrp="1" noChangeArrowheads="1"/>
          </p:cNvSpPr>
          <p:nvPr>
            <p:ph type="sldNum" sz="quarter" idx="12"/>
          </p:nvPr>
        </p:nvSpPr>
        <p:spPr>
          <a:ln/>
        </p:spPr>
        <p:txBody>
          <a:bodyPr/>
          <a:lstStyle>
            <a:lvl1pPr>
              <a:defRPr/>
            </a:lvl1pPr>
          </a:lstStyle>
          <a:p>
            <a:fld id="{C9615694-795B-0941-AFAD-5473018A6B6F}" type="slidenum">
              <a:rPr lang="en-US" altLang="en-CH"/>
              <a:pPr/>
              <a:t>‹#›</a:t>
            </a:fld>
            <a:endParaRPr lang="en-US" altLang="en-CH"/>
          </a:p>
        </p:txBody>
      </p:sp>
    </p:spTree>
    <p:extLst>
      <p:ext uri="{BB962C8B-B14F-4D97-AF65-F5344CB8AC3E}">
        <p14:creationId xmlns:p14="http://schemas.microsoft.com/office/powerpoint/2010/main" val="3597724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69BF98-A5DA-2E2B-28B6-7522F0791D9A}"/>
              </a:ext>
            </a:extLst>
          </p:cNvPr>
          <p:cNvSpPr>
            <a:spLocks noGrp="1" noChangeArrowheads="1"/>
          </p:cNvSpPr>
          <p:nvPr>
            <p:ph type="dt" sz="half" idx="10"/>
          </p:nvPr>
        </p:nvSpPr>
        <p:spPr>
          <a:ln/>
        </p:spPr>
        <p:txBody>
          <a:bodyPr/>
          <a:lstStyle>
            <a:lvl1pPr>
              <a:defRPr/>
            </a:lvl1pPr>
          </a:lstStyle>
          <a:p>
            <a:endParaRPr lang="en-CH" altLang="en-CH"/>
          </a:p>
        </p:txBody>
      </p:sp>
      <p:sp>
        <p:nvSpPr>
          <p:cNvPr id="8" name="Rectangle 5">
            <a:extLst>
              <a:ext uri="{FF2B5EF4-FFF2-40B4-BE49-F238E27FC236}">
                <a16:creationId xmlns:a16="http://schemas.microsoft.com/office/drawing/2014/main" id="{9B925F40-689F-15E6-E914-4D137E37DE3B}"/>
              </a:ext>
            </a:extLst>
          </p:cNvPr>
          <p:cNvSpPr>
            <a:spLocks noGrp="1" noChangeArrowheads="1"/>
          </p:cNvSpPr>
          <p:nvPr>
            <p:ph type="ftr" sz="quarter" idx="11"/>
          </p:nvPr>
        </p:nvSpPr>
        <p:spPr>
          <a:ln/>
        </p:spPr>
        <p:txBody>
          <a:bodyPr/>
          <a:lstStyle>
            <a:lvl1pPr>
              <a:defRPr/>
            </a:lvl1pPr>
          </a:lstStyle>
          <a:p>
            <a:endParaRPr lang="en-CH" altLang="en-CH"/>
          </a:p>
        </p:txBody>
      </p:sp>
      <p:sp>
        <p:nvSpPr>
          <p:cNvPr id="9" name="Rectangle 6">
            <a:extLst>
              <a:ext uri="{FF2B5EF4-FFF2-40B4-BE49-F238E27FC236}">
                <a16:creationId xmlns:a16="http://schemas.microsoft.com/office/drawing/2014/main" id="{44FD59AF-8A3F-CEC7-2E44-F0C2DE3B8C97}"/>
              </a:ext>
            </a:extLst>
          </p:cNvPr>
          <p:cNvSpPr>
            <a:spLocks noGrp="1" noChangeArrowheads="1"/>
          </p:cNvSpPr>
          <p:nvPr>
            <p:ph type="sldNum" sz="quarter" idx="12"/>
          </p:nvPr>
        </p:nvSpPr>
        <p:spPr>
          <a:ln/>
        </p:spPr>
        <p:txBody>
          <a:bodyPr/>
          <a:lstStyle>
            <a:lvl1pPr>
              <a:defRPr/>
            </a:lvl1pPr>
          </a:lstStyle>
          <a:p>
            <a:fld id="{9C1CDB82-F742-4E45-A6DA-EF52DC5E729D}" type="slidenum">
              <a:rPr lang="en-US" altLang="en-CH"/>
              <a:pPr/>
              <a:t>‹#›</a:t>
            </a:fld>
            <a:endParaRPr lang="en-US" altLang="en-CH"/>
          </a:p>
        </p:txBody>
      </p:sp>
    </p:spTree>
    <p:extLst>
      <p:ext uri="{BB962C8B-B14F-4D97-AF65-F5344CB8AC3E}">
        <p14:creationId xmlns:p14="http://schemas.microsoft.com/office/powerpoint/2010/main" val="1380883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F6642D-E864-302D-B029-A56273077070}"/>
              </a:ext>
            </a:extLst>
          </p:cNvPr>
          <p:cNvSpPr>
            <a:spLocks noGrp="1" noChangeArrowheads="1"/>
          </p:cNvSpPr>
          <p:nvPr>
            <p:ph type="dt" sz="half" idx="10"/>
          </p:nvPr>
        </p:nvSpPr>
        <p:spPr>
          <a:ln/>
        </p:spPr>
        <p:txBody>
          <a:bodyPr/>
          <a:lstStyle>
            <a:lvl1pPr>
              <a:defRPr/>
            </a:lvl1pPr>
          </a:lstStyle>
          <a:p>
            <a:endParaRPr lang="en-CH" altLang="en-CH"/>
          </a:p>
        </p:txBody>
      </p:sp>
      <p:sp>
        <p:nvSpPr>
          <p:cNvPr id="4" name="Rectangle 5">
            <a:extLst>
              <a:ext uri="{FF2B5EF4-FFF2-40B4-BE49-F238E27FC236}">
                <a16:creationId xmlns:a16="http://schemas.microsoft.com/office/drawing/2014/main" id="{D7BB260B-8F64-DDD7-5E60-0E1B5ED62EDB}"/>
              </a:ext>
            </a:extLst>
          </p:cNvPr>
          <p:cNvSpPr>
            <a:spLocks noGrp="1" noChangeArrowheads="1"/>
          </p:cNvSpPr>
          <p:nvPr>
            <p:ph type="ftr" sz="quarter" idx="11"/>
          </p:nvPr>
        </p:nvSpPr>
        <p:spPr>
          <a:ln/>
        </p:spPr>
        <p:txBody>
          <a:bodyPr/>
          <a:lstStyle>
            <a:lvl1pPr>
              <a:defRPr/>
            </a:lvl1pPr>
          </a:lstStyle>
          <a:p>
            <a:endParaRPr lang="en-CH" altLang="en-CH"/>
          </a:p>
        </p:txBody>
      </p:sp>
      <p:sp>
        <p:nvSpPr>
          <p:cNvPr id="5" name="Rectangle 6">
            <a:extLst>
              <a:ext uri="{FF2B5EF4-FFF2-40B4-BE49-F238E27FC236}">
                <a16:creationId xmlns:a16="http://schemas.microsoft.com/office/drawing/2014/main" id="{6A7C327A-B553-47DF-930F-5878A5E69ECB}"/>
              </a:ext>
            </a:extLst>
          </p:cNvPr>
          <p:cNvSpPr>
            <a:spLocks noGrp="1" noChangeArrowheads="1"/>
          </p:cNvSpPr>
          <p:nvPr>
            <p:ph type="sldNum" sz="quarter" idx="12"/>
          </p:nvPr>
        </p:nvSpPr>
        <p:spPr>
          <a:ln/>
        </p:spPr>
        <p:txBody>
          <a:bodyPr/>
          <a:lstStyle>
            <a:lvl1pPr>
              <a:defRPr/>
            </a:lvl1pPr>
          </a:lstStyle>
          <a:p>
            <a:fld id="{ABB0EECB-4F95-5240-AA31-C5A184B1966B}" type="slidenum">
              <a:rPr lang="en-US" altLang="en-CH"/>
              <a:pPr/>
              <a:t>‹#›</a:t>
            </a:fld>
            <a:endParaRPr lang="en-US" altLang="en-CH"/>
          </a:p>
        </p:txBody>
      </p:sp>
    </p:spTree>
    <p:extLst>
      <p:ext uri="{BB962C8B-B14F-4D97-AF65-F5344CB8AC3E}">
        <p14:creationId xmlns:p14="http://schemas.microsoft.com/office/powerpoint/2010/main" val="670769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753574-327A-4998-7FA1-38917915E3F9}"/>
              </a:ext>
            </a:extLst>
          </p:cNvPr>
          <p:cNvSpPr>
            <a:spLocks noGrp="1" noChangeArrowheads="1"/>
          </p:cNvSpPr>
          <p:nvPr>
            <p:ph type="dt" sz="half" idx="10"/>
          </p:nvPr>
        </p:nvSpPr>
        <p:spPr>
          <a:ln/>
        </p:spPr>
        <p:txBody>
          <a:bodyPr/>
          <a:lstStyle>
            <a:lvl1pPr>
              <a:defRPr/>
            </a:lvl1pPr>
          </a:lstStyle>
          <a:p>
            <a:endParaRPr lang="en-CH" altLang="en-CH"/>
          </a:p>
        </p:txBody>
      </p:sp>
      <p:sp>
        <p:nvSpPr>
          <p:cNvPr id="3" name="Rectangle 5">
            <a:extLst>
              <a:ext uri="{FF2B5EF4-FFF2-40B4-BE49-F238E27FC236}">
                <a16:creationId xmlns:a16="http://schemas.microsoft.com/office/drawing/2014/main" id="{1A701C9D-F6E0-8428-5AF9-173D3F225BD8}"/>
              </a:ext>
            </a:extLst>
          </p:cNvPr>
          <p:cNvSpPr>
            <a:spLocks noGrp="1" noChangeArrowheads="1"/>
          </p:cNvSpPr>
          <p:nvPr>
            <p:ph type="ftr" sz="quarter" idx="11"/>
          </p:nvPr>
        </p:nvSpPr>
        <p:spPr>
          <a:ln/>
        </p:spPr>
        <p:txBody>
          <a:bodyPr/>
          <a:lstStyle>
            <a:lvl1pPr>
              <a:defRPr/>
            </a:lvl1pPr>
          </a:lstStyle>
          <a:p>
            <a:endParaRPr lang="en-CH" altLang="en-CH"/>
          </a:p>
        </p:txBody>
      </p:sp>
      <p:sp>
        <p:nvSpPr>
          <p:cNvPr id="4" name="Rectangle 6">
            <a:extLst>
              <a:ext uri="{FF2B5EF4-FFF2-40B4-BE49-F238E27FC236}">
                <a16:creationId xmlns:a16="http://schemas.microsoft.com/office/drawing/2014/main" id="{26C4377C-12D9-3DFE-79B6-BF0CBA9C6CC9}"/>
              </a:ext>
            </a:extLst>
          </p:cNvPr>
          <p:cNvSpPr>
            <a:spLocks noGrp="1" noChangeArrowheads="1"/>
          </p:cNvSpPr>
          <p:nvPr>
            <p:ph type="sldNum" sz="quarter" idx="12"/>
          </p:nvPr>
        </p:nvSpPr>
        <p:spPr>
          <a:ln/>
        </p:spPr>
        <p:txBody>
          <a:bodyPr/>
          <a:lstStyle>
            <a:lvl1pPr>
              <a:defRPr/>
            </a:lvl1pPr>
          </a:lstStyle>
          <a:p>
            <a:fld id="{17FAB97D-EB28-B748-9820-BA5324CEB794}" type="slidenum">
              <a:rPr lang="en-US" altLang="en-CH"/>
              <a:pPr/>
              <a:t>‹#›</a:t>
            </a:fld>
            <a:endParaRPr lang="en-US" altLang="en-CH"/>
          </a:p>
        </p:txBody>
      </p:sp>
    </p:spTree>
    <p:extLst>
      <p:ext uri="{BB962C8B-B14F-4D97-AF65-F5344CB8AC3E}">
        <p14:creationId xmlns:p14="http://schemas.microsoft.com/office/powerpoint/2010/main" val="3221865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BD16B5-331D-C430-0192-278089BD69B0}"/>
              </a:ext>
            </a:extLst>
          </p:cNvPr>
          <p:cNvSpPr>
            <a:spLocks noGrp="1" noChangeArrowheads="1"/>
          </p:cNvSpPr>
          <p:nvPr>
            <p:ph type="dt" sz="half" idx="10"/>
          </p:nvPr>
        </p:nvSpPr>
        <p:spPr>
          <a:ln/>
        </p:spPr>
        <p:txBody>
          <a:bodyPr/>
          <a:lstStyle>
            <a:lvl1pPr>
              <a:defRPr/>
            </a:lvl1pPr>
          </a:lstStyle>
          <a:p>
            <a:endParaRPr lang="en-CH" altLang="en-CH"/>
          </a:p>
        </p:txBody>
      </p:sp>
      <p:sp>
        <p:nvSpPr>
          <p:cNvPr id="6" name="Rectangle 5">
            <a:extLst>
              <a:ext uri="{FF2B5EF4-FFF2-40B4-BE49-F238E27FC236}">
                <a16:creationId xmlns:a16="http://schemas.microsoft.com/office/drawing/2014/main" id="{DA85F8D1-AFD6-C1EE-9556-5EB3E1FACFC1}"/>
              </a:ext>
            </a:extLst>
          </p:cNvPr>
          <p:cNvSpPr>
            <a:spLocks noGrp="1" noChangeArrowheads="1"/>
          </p:cNvSpPr>
          <p:nvPr>
            <p:ph type="ftr" sz="quarter" idx="11"/>
          </p:nvPr>
        </p:nvSpPr>
        <p:spPr>
          <a:ln/>
        </p:spPr>
        <p:txBody>
          <a:bodyPr/>
          <a:lstStyle>
            <a:lvl1pPr>
              <a:defRPr/>
            </a:lvl1pPr>
          </a:lstStyle>
          <a:p>
            <a:endParaRPr lang="en-CH" altLang="en-CH"/>
          </a:p>
        </p:txBody>
      </p:sp>
      <p:sp>
        <p:nvSpPr>
          <p:cNvPr id="7" name="Rectangle 6">
            <a:extLst>
              <a:ext uri="{FF2B5EF4-FFF2-40B4-BE49-F238E27FC236}">
                <a16:creationId xmlns:a16="http://schemas.microsoft.com/office/drawing/2014/main" id="{2328A2F9-7A1D-2EF2-6B5C-7873868BDD89}"/>
              </a:ext>
            </a:extLst>
          </p:cNvPr>
          <p:cNvSpPr>
            <a:spLocks noGrp="1" noChangeArrowheads="1"/>
          </p:cNvSpPr>
          <p:nvPr>
            <p:ph type="sldNum" sz="quarter" idx="12"/>
          </p:nvPr>
        </p:nvSpPr>
        <p:spPr>
          <a:ln/>
        </p:spPr>
        <p:txBody>
          <a:bodyPr/>
          <a:lstStyle>
            <a:lvl1pPr>
              <a:defRPr/>
            </a:lvl1pPr>
          </a:lstStyle>
          <a:p>
            <a:fld id="{6F7260B7-4876-784D-BACD-4C09621F555F}" type="slidenum">
              <a:rPr lang="en-US" altLang="en-CH"/>
              <a:pPr/>
              <a:t>‹#›</a:t>
            </a:fld>
            <a:endParaRPr lang="en-US" altLang="en-CH"/>
          </a:p>
        </p:txBody>
      </p:sp>
    </p:spTree>
    <p:extLst>
      <p:ext uri="{BB962C8B-B14F-4D97-AF65-F5344CB8AC3E}">
        <p14:creationId xmlns:p14="http://schemas.microsoft.com/office/powerpoint/2010/main" val="2268593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3A375-A60C-C0C6-CDAE-A056BCC66A04}"/>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41BAA57E-CA00-2F56-BEF0-E7CC760C90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E58FDE6C-A9B0-3750-B0C0-12E8DFB03B10}"/>
              </a:ext>
            </a:extLst>
          </p:cNvPr>
          <p:cNvSpPr>
            <a:spLocks noGrp="1"/>
          </p:cNvSpPr>
          <p:nvPr>
            <p:ph type="dt" sz="half" idx="10"/>
          </p:nvPr>
        </p:nvSpPr>
        <p:spPr/>
        <p:txBody>
          <a:bodyPr/>
          <a:lstStyle/>
          <a:p>
            <a:fld id="{7BCE377C-A007-D949-8E7D-51688E945479}" type="datetimeFigureOut">
              <a:rPr lang="en-CH" smtClean="0"/>
              <a:t>18.06.2024</a:t>
            </a:fld>
            <a:endParaRPr lang="en-CH"/>
          </a:p>
        </p:txBody>
      </p:sp>
      <p:sp>
        <p:nvSpPr>
          <p:cNvPr id="5" name="Footer Placeholder 4">
            <a:extLst>
              <a:ext uri="{FF2B5EF4-FFF2-40B4-BE49-F238E27FC236}">
                <a16:creationId xmlns:a16="http://schemas.microsoft.com/office/drawing/2014/main" id="{692829A2-14E5-0912-5701-73326C6A17C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58E9B21A-E5A7-4332-61C2-EBF70DB9CB50}"/>
              </a:ext>
            </a:extLst>
          </p:cNvPr>
          <p:cNvSpPr>
            <a:spLocks noGrp="1"/>
          </p:cNvSpPr>
          <p:nvPr>
            <p:ph type="sldNum" sz="quarter" idx="12"/>
          </p:nvPr>
        </p:nvSpPr>
        <p:spPr/>
        <p:txBody>
          <a:bodyPr/>
          <a:lstStyle/>
          <a:p>
            <a:fld id="{49E28015-0562-2C48-A482-6B1CB3E3EA70}" type="slidenum">
              <a:rPr lang="en-CH" smtClean="0"/>
              <a:t>‹#›</a:t>
            </a:fld>
            <a:endParaRPr lang="en-CH"/>
          </a:p>
        </p:txBody>
      </p:sp>
    </p:spTree>
    <p:extLst>
      <p:ext uri="{BB962C8B-B14F-4D97-AF65-F5344CB8AC3E}">
        <p14:creationId xmlns:p14="http://schemas.microsoft.com/office/powerpoint/2010/main" val="1149542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25A956-8AC8-A758-BB56-4E28DAB71A11}"/>
              </a:ext>
            </a:extLst>
          </p:cNvPr>
          <p:cNvSpPr>
            <a:spLocks noGrp="1" noChangeArrowheads="1"/>
          </p:cNvSpPr>
          <p:nvPr>
            <p:ph type="dt" sz="half" idx="10"/>
          </p:nvPr>
        </p:nvSpPr>
        <p:spPr>
          <a:ln/>
        </p:spPr>
        <p:txBody>
          <a:bodyPr/>
          <a:lstStyle>
            <a:lvl1pPr>
              <a:defRPr/>
            </a:lvl1pPr>
          </a:lstStyle>
          <a:p>
            <a:endParaRPr lang="en-CH" altLang="en-CH"/>
          </a:p>
        </p:txBody>
      </p:sp>
      <p:sp>
        <p:nvSpPr>
          <p:cNvPr id="6" name="Rectangle 5">
            <a:extLst>
              <a:ext uri="{FF2B5EF4-FFF2-40B4-BE49-F238E27FC236}">
                <a16:creationId xmlns:a16="http://schemas.microsoft.com/office/drawing/2014/main" id="{7677ED9F-EE20-C147-84B2-83ED0BB392DD}"/>
              </a:ext>
            </a:extLst>
          </p:cNvPr>
          <p:cNvSpPr>
            <a:spLocks noGrp="1" noChangeArrowheads="1"/>
          </p:cNvSpPr>
          <p:nvPr>
            <p:ph type="ftr" sz="quarter" idx="11"/>
          </p:nvPr>
        </p:nvSpPr>
        <p:spPr>
          <a:ln/>
        </p:spPr>
        <p:txBody>
          <a:bodyPr/>
          <a:lstStyle>
            <a:lvl1pPr>
              <a:defRPr/>
            </a:lvl1pPr>
          </a:lstStyle>
          <a:p>
            <a:endParaRPr lang="en-CH" altLang="en-CH"/>
          </a:p>
        </p:txBody>
      </p:sp>
      <p:sp>
        <p:nvSpPr>
          <p:cNvPr id="7" name="Rectangle 6">
            <a:extLst>
              <a:ext uri="{FF2B5EF4-FFF2-40B4-BE49-F238E27FC236}">
                <a16:creationId xmlns:a16="http://schemas.microsoft.com/office/drawing/2014/main" id="{1FC49900-718D-95A6-1FEE-457BC6842052}"/>
              </a:ext>
            </a:extLst>
          </p:cNvPr>
          <p:cNvSpPr>
            <a:spLocks noGrp="1" noChangeArrowheads="1"/>
          </p:cNvSpPr>
          <p:nvPr>
            <p:ph type="sldNum" sz="quarter" idx="12"/>
          </p:nvPr>
        </p:nvSpPr>
        <p:spPr>
          <a:ln/>
        </p:spPr>
        <p:txBody>
          <a:bodyPr/>
          <a:lstStyle>
            <a:lvl1pPr>
              <a:defRPr/>
            </a:lvl1pPr>
          </a:lstStyle>
          <a:p>
            <a:fld id="{6A106D22-D216-9549-B768-AE65657CF438}" type="slidenum">
              <a:rPr lang="en-US" altLang="en-CH"/>
              <a:pPr/>
              <a:t>‹#›</a:t>
            </a:fld>
            <a:endParaRPr lang="en-US" altLang="en-CH"/>
          </a:p>
        </p:txBody>
      </p:sp>
    </p:spTree>
    <p:extLst>
      <p:ext uri="{BB962C8B-B14F-4D97-AF65-F5344CB8AC3E}">
        <p14:creationId xmlns:p14="http://schemas.microsoft.com/office/powerpoint/2010/main" val="11082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A11EB7-8C5F-0432-799B-06809BD84E7B}"/>
              </a:ext>
            </a:extLst>
          </p:cNvPr>
          <p:cNvSpPr>
            <a:spLocks noGrp="1" noChangeArrowheads="1"/>
          </p:cNvSpPr>
          <p:nvPr>
            <p:ph type="dt" sz="half" idx="10"/>
          </p:nvPr>
        </p:nvSpPr>
        <p:spPr>
          <a:ln/>
        </p:spPr>
        <p:txBody>
          <a:bodyPr/>
          <a:lstStyle>
            <a:lvl1pPr>
              <a:defRPr/>
            </a:lvl1pPr>
          </a:lstStyle>
          <a:p>
            <a:endParaRPr lang="en-CH" altLang="en-CH"/>
          </a:p>
        </p:txBody>
      </p:sp>
      <p:sp>
        <p:nvSpPr>
          <p:cNvPr id="5" name="Rectangle 5">
            <a:extLst>
              <a:ext uri="{FF2B5EF4-FFF2-40B4-BE49-F238E27FC236}">
                <a16:creationId xmlns:a16="http://schemas.microsoft.com/office/drawing/2014/main" id="{AEEE654A-28DE-619D-CCFF-FC547603055B}"/>
              </a:ext>
            </a:extLst>
          </p:cNvPr>
          <p:cNvSpPr>
            <a:spLocks noGrp="1" noChangeArrowheads="1"/>
          </p:cNvSpPr>
          <p:nvPr>
            <p:ph type="ftr" sz="quarter" idx="11"/>
          </p:nvPr>
        </p:nvSpPr>
        <p:spPr>
          <a:ln/>
        </p:spPr>
        <p:txBody>
          <a:bodyPr/>
          <a:lstStyle>
            <a:lvl1pPr>
              <a:defRPr/>
            </a:lvl1pPr>
          </a:lstStyle>
          <a:p>
            <a:endParaRPr lang="en-CH" altLang="en-CH"/>
          </a:p>
        </p:txBody>
      </p:sp>
      <p:sp>
        <p:nvSpPr>
          <p:cNvPr id="6" name="Rectangle 6">
            <a:extLst>
              <a:ext uri="{FF2B5EF4-FFF2-40B4-BE49-F238E27FC236}">
                <a16:creationId xmlns:a16="http://schemas.microsoft.com/office/drawing/2014/main" id="{9BAFFA30-E85D-8181-9D69-6405849F191C}"/>
              </a:ext>
            </a:extLst>
          </p:cNvPr>
          <p:cNvSpPr>
            <a:spLocks noGrp="1" noChangeArrowheads="1"/>
          </p:cNvSpPr>
          <p:nvPr>
            <p:ph type="sldNum" sz="quarter" idx="12"/>
          </p:nvPr>
        </p:nvSpPr>
        <p:spPr>
          <a:ln/>
        </p:spPr>
        <p:txBody>
          <a:bodyPr/>
          <a:lstStyle>
            <a:lvl1pPr>
              <a:defRPr/>
            </a:lvl1pPr>
          </a:lstStyle>
          <a:p>
            <a:fld id="{7281204B-D2ED-114D-A87D-CE32266E2A8A}" type="slidenum">
              <a:rPr lang="en-US" altLang="en-CH"/>
              <a:pPr/>
              <a:t>‹#›</a:t>
            </a:fld>
            <a:endParaRPr lang="en-US" altLang="en-CH"/>
          </a:p>
        </p:txBody>
      </p:sp>
    </p:spTree>
    <p:extLst>
      <p:ext uri="{BB962C8B-B14F-4D97-AF65-F5344CB8AC3E}">
        <p14:creationId xmlns:p14="http://schemas.microsoft.com/office/powerpoint/2010/main" val="3840302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84FF35-F672-9F7F-1E82-8A7923F9DA8A}"/>
              </a:ext>
            </a:extLst>
          </p:cNvPr>
          <p:cNvSpPr>
            <a:spLocks noGrp="1" noChangeArrowheads="1"/>
          </p:cNvSpPr>
          <p:nvPr>
            <p:ph type="dt" sz="half" idx="10"/>
          </p:nvPr>
        </p:nvSpPr>
        <p:spPr>
          <a:ln/>
        </p:spPr>
        <p:txBody>
          <a:bodyPr/>
          <a:lstStyle>
            <a:lvl1pPr>
              <a:defRPr/>
            </a:lvl1pPr>
          </a:lstStyle>
          <a:p>
            <a:endParaRPr lang="en-CH" altLang="en-CH"/>
          </a:p>
        </p:txBody>
      </p:sp>
      <p:sp>
        <p:nvSpPr>
          <p:cNvPr id="5" name="Rectangle 5">
            <a:extLst>
              <a:ext uri="{FF2B5EF4-FFF2-40B4-BE49-F238E27FC236}">
                <a16:creationId xmlns:a16="http://schemas.microsoft.com/office/drawing/2014/main" id="{6A68460D-9B79-722B-40D5-CB1DA4B86D39}"/>
              </a:ext>
            </a:extLst>
          </p:cNvPr>
          <p:cNvSpPr>
            <a:spLocks noGrp="1" noChangeArrowheads="1"/>
          </p:cNvSpPr>
          <p:nvPr>
            <p:ph type="ftr" sz="quarter" idx="11"/>
          </p:nvPr>
        </p:nvSpPr>
        <p:spPr>
          <a:ln/>
        </p:spPr>
        <p:txBody>
          <a:bodyPr/>
          <a:lstStyle>
            <a:lvl1pPr>
              <a:defRPr/>
            </a:lvl1pPr>
          </a:lstStyle>
          <a:p>
            <a:endParaRPr lang="en-CH" altLang="en-CH"/>
          </a:p>
        </p:txBody>
      </p:sp>
      <p:sp>
        <p:nvSpPr>
          <p:cNvPr id="6" name="Rectangle 6">
            <a:extLst>
              <a:ext uri="{FF2B5EF4-FFF2-40B4-BE49-F238E27FC236}">
                <a16:creationId xmlns:a16="http://schemas.microsoft.com/office/drawing/2014/main" id="{74F2D2B6-6B76-4522-AE20-FD226F99199C}"/>
              </a:ext>
            </a:extLst>
          </p:cNvPr>
          <p:cNvSpPr>
            <a:spLocks noGrp="1" noChangeArrowheads="1"/>
          </p:cNvSpPr>
          <p:nvPr>
            <p:ph type="sldNum" sz="quarter" idx="12"/>
          </p:nvPr>
        </p:nvSpPr>
        <p:spPr>
          <a:ln/>
        </p:spPr>
        <p:txBody>
          <a:bodyPr/>
          <a:lstStyle>
            <a:lvl1pPr>
              <a:defRPr/>
            </a:lvl1pPr>
          </a:lstStyle>
          <a:p>
            <a:fld id="{26B80383-4109-A44E-93DC-8AAD5A457140}" type="slidenum">
              <a:rPr lang="en-US" altLang="en-CH"/>
              <a:pPr/>
              <a:t>‹#›</a:t>
            </a:fld>
            <a:endParaRPr lang="en-US" altLang="en-CH"/>
          </a:p>
        </p:txBody>
      </p:sp>
    </p:spTree>
    <p:extLst>
      <p:ext uri="{BB962C8B-B14F-4D97-AF65-F5344CB8AC3E}">
        <p14:creationId xmlns:p14="http://schemas.microsoft.com/office/powerpoint/2010/main" val="3177995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921138A-45CC-437D-FC15-8D98B716F051}"/>
              </a:ext>
            </a:extLst>
          </p:cNvPr>
          <p:cNvSpPr>
            <a:spLocks noGrp="1" noChangeArrowheads="1"/>
          </p:cNvSpPr>
          <p:nvPr>
            <p:ph type="dt" sz="half" idx="10"/>
          </p:nvPr>
        </p:nvSpPr>
        <p:spPr>
          <a:ln/>
        </p:spPr>
        <p:txBody>
          <a:bodyPr/>
          <a:lstStyle>
            <a:lvl1pPr>
              <a:defRPr/>
            </a:lvl1pPr>
          </a:lstStyle>
          <a:p>
            <a:endParaRPr lang="en-CH" altLang="en-CH"/>
          </a:p>
        </p:txBody>
      </p:sp>
      <p:sp>
        <p:nvSpPr>
          <p:cNvPr id="8" name="Rectangle 5">
            <a:extLst>
              <a:ext uri="{FF2B5EF4-FFF2-40B4-BE49-F238E27FC236}">
                <a16:creationId xmlns:a16="http://schemas.microsoft.com/office/drawing/2014/main" id="{CD82C1AB-D8B2-9462-64F7-8C76BCCD947C}"/>
              </a:ext>
            </a:extLst>
          </p:cNvPr>
          <p:cNvSpPr>
            <a:spLocks noGrp="1" noChangeArrowheads="1"/>
          </p:cNvSpPr>
          <p:nvPr>
            <p:ph type="ftr" sz="quarter" idx="11"/>
          </p:nvPr>
        </p:nvSpPr>
        <p:spPr>
          <a:ln/>
        </p:spPr>
        <p:txBody>
          <a:bodyPr/>
          <a:lstStyle>
            <a:lvl1pPr>
              <a:defRPr/>
            </a:lvl1pPr>
          </a:lstStyle>
          <a:p>
            <a:endParaRPr lang="en-CH" altLang="en-CH"/>
          </a:p>
        </p:txBody>
      </p:sp>
      <p:sp>
        <p:nvSpPr>
          <p:cNvPr id="9" name="Rectangle 6">
            <a:extLst>
              <a:ext uri="{FF2B5EF4-FFF2-40B4-BE49-F238E27FC236}">
                <a16:creationId xmlns:a16="http://schemas.microsoft.com/office/drawing/2014/main" id="{2C16671B-5F13-61F6-CB35-EDB75A7661ED}"/>
              </a:ext>
            </a:extLst>
          </p:cNvPr>
          <p:cNvSpPr>
            <a:spLocks noGrp="1" noChangeArrowheads="1"/>
          </p:cNvSpPr>
          <p:nvPr>
            <p:ph type="sldNum" sz="quarter" idx="12"/>
          </p:nvPr>
        </p:nvSpPr>
        <p:spPr>
          <a:ln/>
        </p:spPr>
        <p:txBody>
          <a:bodyPr/>
          <a:lstStyle>
            <a:lvl1pPr>
              <a:defRPr/>
            </a:lvl1pPr>
          </a:lstStyle>
          <a:p>
            <a:fld id="{B10FFA23-BC77-DA44-924B-C8AF2351B981}" type="slidenum">
              <a:rPr lang="en-US" altLang="en-CH"/>
              <a:pPr/>
              <a:t>‹#›</a:t>
            </a:fld>
            <a:endParaRPr lang="en-US" altLang="en-CH"/>
          </a:p>
        </p:txBody>
      </p:sp>
    </p:spTree>
    <p:extLst>
      <p:ext uri="{BB962C8B-B14F-4D97-AF65-F5344CB8AC3E}">
        <p14:creationId xmlns:p14="http://schemas.microsoft.com/office/powerpoint/2010/main" val="1925324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5AD8F5-EEBE-8D55-E4F0-56D619399065}"/>
              </a:ext>
            </a:extLst>
          </p:cNvPr>
          <p:cNvSpPr>
            <a:spLocks noGrp="1" noChangeArrowheads="1"/>
          </p:cNvSpPr>
          <p:nvPr>
            <p:ph type="dt" sz="half" idx="10"/>
          </p:nvPr>
        </p:nvSpPr>
        <p:spPr>
          <a:ln/>
        </p:spPr>
        <p:txBody>
          <a:bodyPr/>
          <a:lstStyle>
            <a:lvl1pPr>
              <a:defRPr/>
            </a:lvl1pPr>
          </a:lstStyle>
          <a:p>
            <a:endParaRPr lang="en-CH" altLang="en-CH"/>
          </a:p>
        </p:txBody>
      </p:sp>
      <p:sp>
        <p:nvSpPr>
          <p:cNvPr id="6" name="Rectangle 5">
            <a:extLst>
              <a:ext uri="{FF2B5EF4-FFF2-40B4-BE49-F238E27FC236}">
                <a16:creationId xmlns:a16="http://schemas.microsoft.com/office/drawing/2014/main" id="{A39D712F-1EE4-BB45-CB6F-2A57DBAD29AA}"/>
              </a:ext>
            </a:extLst>
          </p:cNvPr>
          <p:cNvSpPr>
            <a:spLocks noGrp="1" noChangeArrowheads="1"/>
          </p:cNvSpPr>
          <p:nvPr>
            <p:ph type="ftr" sz="quarter" idx="11"/>
          </p:nvPr>
        </p:nvSpPr>
        <p:spPr>
          <a:ln/>
        </p:spPr>
        <p:txBody>
          <a:bodyPr/>
          <a:lstStyle>
            <a:lvl1pPr>
              <a:defRPr/>
            </a:lvl1pPr>
          </a:lstStyle>
          <a:p>
            <a:endParaRPr lang="en-CH" altLang="en-CH"/>
          </a:p>
        </p:txBody>
      </p:sp>
      <p:sp>
        <p:nvSpPr>
          <p:cNvPr id="7" name="Rectangle 6">
            <a:extLst>
              <a:ext uri="{FF2B5EF4-FFF2-40B4-BE49-F238E27FC236}">
                <a16:creationId xmlns:a16="http://schemas.microsoft.com/office/drawing/2014/main" id="{31D73BA8-0716-DADE-5D39-B6BA37C82E31}"/>
              </a:ext>
            </a:extLst>
          </p:cNvPr>
          <p:cNvSpPr>
            <a:spLocks noGrp="1" noChangeArrowheads="1"/>
          </p:cNvSpPr>
          <p:nvPr>
            <p:ph type="sldNum" sz="quarter" idx="12"/>
          </p:nvPr>
        </p:nvSpPr>
        <p:spPr>
          <a:ln/>
        </p:spPr>
        <p:txBody>
          <a:bodyPr/>
          <a:lstStyle>
            <a:lvl1pPr>
              <a:defRPr/>
            </a:lvl1pPr>
          </a:lstStyle>
          <a:p>
            <a:fld id="{7CF8CB08-688E-9F4D-BACB-37C21C409D4E}" type="slidenum">
              <a:rPr lang="en-US" altLang="en-CH"/>
              <a:pPr/>
              <a:t>‹#›</a:t>
            </a:fld>
            <a:endParaRPr lang="en-US" altLang="en-CH"/>
          </a:p>
        </p:txBody>
      </p:sp>
    </p:spTree>
    <p:extLst>
      <p:ext uri="{BB962C8B-B14F-4D97-AF65-F5344CB8AC3E}">
        <p14:creationId xmlns:p14="http://schemas.microsoft.com/office/powerpoint/2010/main" val="492105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fr-FR"/>
              <a:t>Cliquez sur l'icône pour ajouter une image</a:t>
            </a: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4"/>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2427622130"/>
      </p:ext>
    </p:extLst>
  </p:cSld>
  <p:clrMapOvr>
    <a:masterClrMapping/>
  </p:clrMapOvr>
  <p:hf hdr="0"/>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7"/>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38811185"/>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7"/>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111092391"/>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7"/>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NAME EVENT / NAME PRESENTATION</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 </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505167814"/>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 </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126310930"/>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26E6-BB76-2EDF-1AED-763E52C9C26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4BF0F078-9240-1AF2-E998-C27790230A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FEB6CF-9F66-367E-4861-2748EC8EEBFD}"/>
              </a:ext>
            </a:extLst>
          </p:cNvPr>
          <p:cNvSpPr>
            <a:spLocks noGrp="1"/>
          </p:cNvSpPr>
          <p:nvPr>
            <p:ph type="dt" sz="half" idx="10"/>
          </p:nvPr>
        </p:nvSpPr>
        <p:spPr/>
        <p:txBody>
          <a:bodyPr/>
          <a:lstStyle/>
          <a:p>
            <a:fld id="{7BCE377C-A007-D949-8E7D-51688E945479}" type="datetimeFigureOut">
              <a:rPr lang="en-CH" smtClean="0"/>
              <a:t>18.06.2024</a:t>
            </a:fld>
            <a:endParaRPr lang="en-CH"/>
          </a:p>
        </p:txBody>
      </p:sp>
      <p:sp>
        <p:nvSpPr>
          <p:cNvPr id="5" name="Footer Placeholder 4">
            <a:extLst>
              <a:ext uri="{FF2B5EF4-FFF2-40B4-BE49-F238E27FC236}">
                <a16:creationId xmlns:a16="http://schemas.microsoft.com/office/drawing/2014/main" id="{D155F6E5-1FF4-B6A9-8A52-06BE9AEF140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224F229-C40E-B818-CAE2-5AF80AC68428}"/>
              </a:ext>
            </a:extLst>
          </p:cNvPr>
          <p:cNvSpPr>
            <a:spLocks noGrp="1"/>
          </p:cNvSpPr>
          <p:nvPr>
            <p:ph type="sldNum" sz="quarter" idx="12"/>
          </p:nvPr>
        </p:nvSpPr>
        <p:spPr/>
        <p:txBody>
          <a:bodyPr/>
          <a:lstStyle/>
          <a:p>
            <a:fld id="{49E28015-0562-2C48-A482-6B1CB3E3EA70}" type="slidenum">
              <a:rPr lang="en-CH" smtClean="0"/>
              <a:t>‹#›</a:t>
            </a:fld>
            <a:endParaRPr lang="en-CH"/>
          </a:p>
        </p:txBody>
      </p:sp>
    </p:spTree>
    <p:extLst>
      <p:ext uri="{BB962C8B-B14F-4D97-AF65-F5344CB8AC3E}">
        <p14:creationId xmlns:p14="http://schemas.microsoft.com/office/powerpoint/2010/main" val="3768866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CH"/>
              <a:t>NAME EVENT / NAME PRESENTATION</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 </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57080686"/>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1" y="174710"/>
            <a:ext cx="4192693" cy="1430337"/>
          </a:xfrm>
        </p:spPr>
        <p:txBody>
          <a:bodyPr/>
          <a:lstStyle/>
          <a:p>
            <a:r>
              <a:rPr lang="fr-FR" dirty="0"/>
              <a:t>Modifiez le style du titre</a:t>
            </a:r>
          </a:p>
        </p:txBody>
      </p:sp>
    </p:spTree>
    <p:extLst>
      <p:ext uri="{BB962C8B-B14F-4D97-AF65-F5344CB8AC3E}">
        <p14:creationId xmlns:p14="http://schemas.microsoft.com/office/powerpoint/2010/main" val="2922217001"/>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fr-FR" dirty="0"/>
              <a:t>Modifiez le style du titre</a:t>
            </a:r>
          </a:p>
        </p:txBody>
      </p:sp>
    </p:spTree>
    <p:extLst>
      <p:ext uri="{BB962C8B-B14F-4D97-AF65-F5344CB8AC3E}">
        <p14:creationId xmlns:p14="http://schemas.microsoft.com/office/powerpoint/2010/main" val="2654922219"/>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 </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726161675"/>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613029" y="2084917"/>
            <a:ext cx="4895288"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 </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14398733"/>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 </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967230147"/>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fr-FR"/>
              <a:t>Cliquez sur l'icône pour ajouter une image</a:t>
            </a: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a:t>NAME EVENT / NAME PRESENTATION</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 </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846378172"/>
      </p:ext>
    </p:extLst>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 </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538017237"/>
      </p:ext>
    </p:extLst>
  </p:cSld>
  <p:clrMapOvr>
    <a:masterClrMapping/>
  </p:clrMapOvr>
  <p:hf hd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 </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384252578"/>
      </p:ext>
    </p:extLst>
  </p:cSld>
  <p:clrMapOvr>
    <a:masterClrMapping/>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 </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899630643"/>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3544-6CF2-7A87-23ED-085C9A455D33}"/>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FF8F3A85-F481-C9EC-DE6D-6503B115F98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E817C726-F77C-EE0A-9DC5-7621E3DE7B0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B985F46E-D376-535F-4B31-98CC4202B0B3}"/>
              </a:ext>
            </a:extLst>
          </p:cNvPr>
          <p:cNvSpPr>
            <a:spLocks noGrp="1"/>
          </p:cNvSpPr>
          <p:nvPr>
            <p:ph type="dt" sz="half" idx="10"/>
          </p:nvPr>
        </p:nvSpPr>
        <p:spPr/>
        <p:txBody>
          <a:bodyPr/>
          <a:lstStyle/>
          <a:p>
            <a:fld id="{7BCE377C-A007-D949-8E7D-51688E945479}" type="datetimeFigureOut">
              <a:rPr lang="en-CH" smtClean="0"/>
              <a:t>18.06.2024</a:t>
            </a:fld>
            <a:endParaRPr lang="en-CH"/>
          </a:p>
        </p:txBody>
      </p:sp>
      <p:sp>
        <p:nvSpPr>
          <p:cNvPr id="6" name="Footer Placeholder 5">
            <a:extLst>
              <a:ext uri="{FF2B5EF4-FFF2-40B4-BE49-F238E27FC236}">
                <a16:creationId xmlns:a16="http://schemas.microsoft.com/office/drawing/2014/main" id="{488C5D61-9A91-E7A9-8F88-0A9CFA459EBD}"/>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D253B8DB-7361-6692-BE9C-0223559E123F}"/>
              </a:ext>
            </a:extLst>
          </p:cNvPr>
          <p:cNvSpPr>
            <a:spLocks noGrp="1"/>
          </p:cNvSpPr>
          <p:nvPr>
            <p:ph type="sldNum" sz="quarter" idx="12"/>
          </p:nvPr>
        </p:nvSpPr>
        <p:spPr/>
        <p:txBody>
          <a:bodyPr/>
          <a:lstStyle/>
          <a:p>
            <a:fld id="{49E28015-0562-2C48-A482-6B1CB3E3EA70}" type="slidenum">
              <a:rPr lang="en-CH" smtClean="0"/>
              <a:t>‹#›</a:t>
            </a:fld>
            <a:endParaRPr lang="en-CH"/>
          </a:p>
        </p:txBody>
      </p:sp>
    </p:spTree>
    <p:extLst>
      <p:ext uri="{BB962C8B-B14F-4D97-AF65-F5344CB8AC3E}">
        <p14:creationId xmlns:p14="http://schemas.microsoft.com/office/powerpoint/2010/main" val="3411489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6000750" y="6350000"/>
            <a:ext cx="194311" cy="21463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126005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73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BF8E-3371-AEEA-3980-D9484F3D386B}"/>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258998E4-1534-62B0-4FB3-82058F4370E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8EE677E-7B4C-DEAB-4E0A-C7D2E34F6F1D}"/>
              </a:ext>
            </a:extLst>
          </p:cNvPr>
          <p:cNvSpPr>
            <a:spLocks noGrp="1"/>
          </p:cNvSpPr>
          <p:nvPr>
            <p:ph type="dt" sz="half" idx="10"/>
          </p:nvPr>
        </p:nvSpPr>
        <p:spPr/>
        <p:txBody>
          <a:bodyPr/>
          <a:lstStyle/>
          <a:p>
            <a:fld id="{B7E7DFC1-FABA-134A-B7DB-FEEFCC7EDD65}" type="datetimeFigureOut">
              <a:rPr lang="en-CH" smtClean="0"/>
              <a:t>18.06.2024</a:t>
            </a:fld>
            <a:endParaRPr lang="en-CH"/>
          </a:p>
        </p:txBody>
      </p:sp>
      <p:sp>
        <p:nvSpPr>
          <p:cNvPr id="5" name="Footer Placeholder 4">
            <a:extLst>
              <a:ext uri="{FF2B5EF4-FFF2-40B4-BE49-F238E27FC236}">
                <a16:creationId xmlns:a16="http://schemas.microsoft.com/office/drawing/2014/main" id="{9553BBB8-A0CD-CAE2-6886-D12C7BDE1D3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303963C-1361-419E-E7BC-593E2E6FCA8A}"/>
              </a:ext>
            </a:extLst>
          </p:cNvPr>
          <p:cNvSpPr>
            <a:spLocks noGrp="1"/>
          </p:cNvSpPr>
          <p:nvPr>
            <p:ph type="sldNum" sz="quarter" idx="12"/>
          </p:nvPr>
        </p:nvSpPr>
        <p:spPr/>
        <p:txBody>
          <a:bodyPr/>
          <a:lstStyle/>
          <a:p>
            <a:fld id="{3B0FAC32-2DB4-974E-ACFA-44455BDC2D58}" type="slidenum">
              <a:rPr lang="en-CH" smtClean="0"/>
              <a:t>‹#›</a:t>
            </a:fld>
            <a:endParaRPr lang="en-CH"/>
          </a:p>
        </p:txBody>
      </p:sp>
    </p:spTree>
    <p:extLst>
      <p:ext uri="{BB962C8B-B14F-4D97-AF65-F5344CB8AC3E}">
        <p14:creationId xmlns:p14="http://schemas.microsoft.com/office/powerpoint/2010/main" val="588342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EA18F9-4C8F-4DA3-8D69-59363C816D4A}" type="datetimeFigureOut">
              <a:rPr lang="en-US" smtClean="0"/>
              <a:t>6/18/24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5BEB0-0833-44F7-8A11-F46338AE0625}" type="slidenum">
              <a:rPr lang="en-US" smtClean="0"/>
              <a:t>‹#›</a:t>
            </a:fld>
            <a:endParaRPr lang="en-US"/>
          </a:p>
        </p:txBody>
      </p:sp>
    </p:spTree>
    <p:extLst>
      <p:ext uri="{BB962C8B-B14F-4D97-AF65-F5344CB8AC3E}">
        <p14:creationId xmlns:p14="http://schemas.microsoft.com/office/powerpoint/2010/main" val="4163630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E820-0720-1FD5-1D94-34E041F0F2A4}"/>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B2034450-7751-4131-0993-879597E32E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DDAD6CA-01AF-DBD0-A23B-393FAB50D91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73857A5D-A87A-CE52-55D5-36E5B8183D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9BF8866-2753-2AB1-CAD6-6E51D9C74A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E2C133A6-E597-1C14-5CC5-3D9D44EA6DFD}"/>
              </a:ext>
            </a:extLst>
          </p:cNvPr>
          <p:cNvSpPr>
            <a:spLocks noGrp="1"/>
          </p:cNvSpPr>
          <p:nvPr>
            <p:ph type="dt" sz="half" idx="10"/>
          </p:nvPr>
        </p:nvSpPr>
        <p:spPr/>
        <p:txBody>
          <a:bodyPr/>
          <a:lstStyle/>
          <a:p>
            <a:fld id="{7BCE377C-A007-D949-8E7D-51688E945479}" type="datetimeFigureOut">
              <a:rPr lang="en-CH" smtClean="0"/>
              <a:t>18.06.2024</a:t>
            </a:fld>
            <a:endParaRPr lang="en-CH"/>
          </a:p>
        </p:txBody>
      </p:sp>
      <p:sp>
        <p:nvSpPr>
          <p:cNvPr id="8" name="Footer Placeholder 7">
            <a:extLst>
              <a:ext uri="{FF2B5EF4-FFF2-40B4-BE49-F238E27FC236}">
                <a16:creationId xmlns:a16="http://schemas.microsoft.com/office/drawing/2014/main" id="{7615E7DE-567C-ED42-D997-EB635C405DDB}"/>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F5F1AC39-44FC-A02C-A129-38CCA8C15161}"/>
              </a:ext>
            </a:extLst>
          </p:cNvPr>
          <p:cNvSpPr>
            <a:spLocks noGrp="1"/>
          </p:cNvSpPr>
          <p:nvPr>
            <p:ph type="sldNum" sz="quarter" idx="12"/>
          </p:nvPr>
        </p:nvSpPr>
        <p:spPr/>
        <p:txBody>
          <a:bodyPr/>
          <a:lstStyle/>
          <a:p>
            <a:fld id="{49E28015-0562-2C48-A482-6B1CB3E3EA70}" type="slidenum">
              <a:rPr lang="en-CH" smtClean="0"/>
              <a:t>‹#›</a:t>
            </a:fld>
            <a:endParaRPr lang="en-CH"/>
          </a:p>
        </p:txBody>
      </p:sp>
    </p:spTree>
    <p:extLst>
      <p:ext uri="{BB962C8B-B14F-4D97-AF65-F5344CB8AC3E}">
        <p14:creationId xmlns:p14="http://schemas.microsoft.com/office/powerpoint/2010/main" val="2800384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4DA16-292F-2871-E508-7A48C162A301}"/>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0B168A31-5F1A-36DC-4FA5-F4263B2E68AB}"/>
              </a:ext>
            </a:extLst>
          </p:cNvPr>
          <p:cNvSpPr>
            <a:spLocks noGrp="1"/>
          </p:cNvSpPr>
          <p:nvPr>
            <p:ph type="dt" sz="half" idx="10"/>
          </p:nvPr>
        </p:nvSpPr>
        <p:spPr/>
        <p:txBody>
          <a:bodyPr/>
          <a:lstStyle/>
          <a:p>
            <a:fld id="{7BCE377C-A007-D949-8E7D-51688E945479}" type="datetimeFigureOut">
              <a:rPr lang="en-CH" smtClean="0"/>
              <a:t>18.06.2024</a:t>
            </a:fld>
            <a:endParaRPr lang="en-CH"/>
          </a:p>
        </p:txBody>
      </p:sp>
      <p:sp>
        <p:nvSpPr>
          <p:cNvPr id="4" name="Footer Placeholder 3">
            <a:extLst>
              <a:ext uri="{FF2B5EF4-FFF2-40B4-BE49-F238E27FC236}">
                <a16:creationId xmlns:a16="http://schemas.microsoft.com/office/drawing/2014/main" id="{46D7B06B-9181-0E9E-06AB-BD71CBE7E1A7}"/>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EEF7E867-8204-1730-EDB6-6854BE150B11}"/>
              </a:ext>
            </a:extLst>
          </p:cNvPr>
          <p:cNvSpPr>
            <a:spLocks noGrp="1"/>
          </p:cNvSpPr>
          <p:nvPr>
            <p:ph type="sldNum" sz="quarter" idx="12"/>
          </p:nvPr>
        </p:nvSpPr>
        <p:spPr/>
        <p:txBody>
          <a:bodyPr/>
          <a:lstStyle/>
          <a:p>
            <a:fld id="{49E28015-0562-2C48-A482-6B1CB3E3EA70}" type="slidenum">
              <a:rPr lang="en-CH" smtClean="0"/>
              <a:t>‹#›</a:t>
            </a:fld>
            <a:endParaRPr lang="en-CH"/>
          </a:p>
        </p:txBody>
      </p:sp>
    </p:spTree>
    <p:extLst>
      <p:ext uri="{BB962C8B-B14F-4D97-AF65-F5344CB8AC3E}">
        <p14:creationId xmlns:p14="http://schemas.microsoft.com/office/powerpoint/2010/main" val="39201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1D8B7E-64FD-E9B8-08E5-B7090EF09D71}"/>
              </a:ext>
            </a:extLst>
          </p:cNvPr>
          <p:cNvSpPr>
            <a:spLocks noGrp="1"/>
          </p:cNvSpPr>
          <p:nvPr>
            <p:ph type="dt" sz="half" idx="10"/>
          </p:nvPr>
        </p:nvSpPr>
        <p:spPr/>
        <p:txBody>
          <a:bodyPr/>
          <a:lstStyle/>
          <a:p>
            <a:fld id="{7BCE377C-A007-D949-8E7D-51688E945479}" type="datetimeFigureOut">
              <a:rPr lang="en-CH" smtClean="0"/>
              <a:t>18.06.2024</a:t>
            </a:fld>
            <a:endParaRPr lang="en-CH"/>
          </a:p>
        </p:txBody>
      </p:sp>
      <p:sp>
        <p:nvSpPr>
          <p:cNvPr id="3" name="Footer Placeholder 2">
            <a:extLst>
              <a:ext uri="{FF2B5EF4-FFF2-40B4-BE49-F238E27FC236}">
                <a16:creationId xmlns:a16="http://schemas.microsoft.com/office/drawing/2014/main" id="{92A65790-72BB-31DE-BF00-2FB3550C42EF}"/>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8ED1C764-8341-DB45-5730-8EDB365B01D8}"/>
              </a:ext>
            </a:extLst>
          </p:cNvPr>
          <p:cNvSpPr>
            <a:spLocks noGrp="1"/>
          </p:cNvSpPr>
          <p:nvPr>
            <p:ph type="sldNum" sz="quarter" idx="12"/>
          </p:nvPr>
        </p:nvSpPr>
        <p:spPr/>
        <p:txBody>
          <a:bodyPr/>
          <a:lstStyle/>
          <a:p>
            <a:fld id="{49E28015-0562-2C48-A482-6B1CB3E3EA70}" type="slidenum">
              <a:rPr lang="en-CH" smtClean="0"/>
              <a:t>‹#›</a:t>
            </a:fld>
            <a:endParaRPr lang="en-CH"/>
          </a:p>
        </p:txBody>
      </p:sp>
    </p:spTree>
    <p:extLst>
      <p:ext uri="{BB962C8B-B14F-4D97-AF65-F5344CB8AC3E}">
        <p14:creationId xmlns:p14="http://schemas.microsoft.com/office/powerpoint/2010/main" val="1616265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8C4E-DA39-00D1-CEDA-C76F8B7C7D6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DFBF500D-A7EE-B53C-E944-BC6F2A17D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8B96F3F3-CFD9-9501-D0FF-5F3ABF3D5A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1779593-6260-CBBA-79DC-CFFFC71E2918}"/>
              </a:ext>
            </a:extLst>
          </p:cNvPr>
          <p:cNvSpPr>
            <a:spLocks noGrp="1"/>
          </p:cNvSpPr>
          <p:nvPr>
            <p:ph type="dt" sz="half" idx="10"/>
          </p:nvPr>
        </p:nvSpPr>
        <p:spPr/>
        <p:txBody>
          <a:bodyPr/>
          <a:lstStyle/>
          <a:p>
            <a:fld id="{7BCE377C-A007-D949-8E7D-51688E945479}" type="datetimeFigureOut">
              <a:rPr lang="en-CH" smtClean="0"/>
              <a:t>18.06.2024</a:t>
            </a:fld>
            <a:endParaRPr lang="en-CH"/>
          </a:p>
        </p:txBody>
      </p:sp>
      <p:sp>
        <p:nvSpPr>
          <p:cNvPr id="6" name="Footer Placeholder 5">
            <a:extLst>
              <a:ext uri="{FF2B5EF4-FFF2-40B4-BE49-F238E27FC236}">
                <a16:creationId xmlns:a16="http://schemas.microsoft.com/office/drawing/2014/main" id="{D1824A2A-8AC7-0556-17E9-7848AF1079D5}"/>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85B2110-C251-8FE9-3CAF-7C21FB5957F5}"/>
              </a:ext>
            </a:extLst>
          </p:cNvPr>
          <p:cNvSpPr>
            <a:spLocks noGrp="1"/>
          </p:cNvSpPr>
          <p:nvPr>
            <p:ph type="sldNum" sz="quarter" idx="12"/>
          </p:nvPr>
        </p:nvSpPr>
        <p:spPr/>
        <p:txBody>
          <a:bodyPr/>
          <a:lstStyle/>
          <a:p>
            <a:fld id="{49E28015-0562-2C48-A482-6B1CB3E3EA70}" type="slidenum">
              <a:rPr lang="en-CH" smtClean="0"/>
              <a:t>‹#›</a:t>
            </a:fld>
            <a:endParaRPr lang="en-CH"/>
          </a:p>
        </p:txBody>
      </p:sp>
    </p:spTree>
    <p:extLst>
      <p:ext uri="{BB962C8B-B14F-4D97-AF65-F5344CB8AC3E}">
        <p14:creationId xmlns:p14="http://schemas.microsoft.com/office/powerpoint/2010/main" val="3895847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342B-14A7-FF0F-4DDE-FCCB02F166B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604F6EBA-828E-E816-90D1-FC6529176D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5FF56715-A10D-8920-FD52-7431CFE9E5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99861CC-53E2-9A3B-DB14-EE502C6D5DCA}"/>
              </a:ext>
            </a:extLst>
          </p:cNvPr>
          <p:cNvSpPr>
            <a:spLocks noGrp="1"/>
          </p:cNvSpPr>
          <p:nvPr>
            <p:ph type="dt" sz="half" idx="10"/>
          </p:nvPr>
        </p:nvSpPr>
        <p:spPr/>
        <p:txBody>
          <a:bodyPr/>
          <a:lstStyle/>
          <a:p>
            <a:fld id="{7BCE377C-A007-D949-8E7D-51688E945479}" type="datetimeFigureOut">
              <a:rPr lang="en-CH" smtClean="0"/>
              <a:t>18.06.2024</a:t>
            </a:fld>
            <a:endParaRPr lang="en-CH"/>
          </a:p>
        </p:txBody>
      </p:sp>
      <p:sp>
        <p:nvSpPr>
          <p:cNvPr id="6" name="Footer Placeholder 5">
            <a:extLst>
              <a:ext uri="{FF2B5EF4-FFF2-40B4-BE49-F238E27FC236}">
                <a16:creationId xmlns:a16="http://schemas.microsoft.com/office/drawing/2014/main" id="{DE51790B-131F-0DDC-289E-38F0163ACCA7}"/>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C7D6CCE-132D-3981-133B-27A4DF35541A}"/>
              </a:ext>
            </a:extLst>
          </p:cNvPr>
          <p:cNvSpPr>
            <a:spLocks noGrp="1"/>
          </p:cNvSpPr>
          <p:nvPr>
            <p:ph type="sldNum" sz="quarter" idx="12"/>
          </p:nvPr>
        </p:nvSpPr>
        <p:spPr/>
        <p:txBody>
          <a:bodyPr/>
          <a:lstStyle/>
          <a:p>
            <a:fld id="{49E28015-0562-2C48-A482-6B1CB3E3EA70}" type="slidenum">
              <a:rPr lang="en-CH" smtClean="0"/>
              <a:t>‹#›</a:t>
            </a:fld>
            <a:endParaRPr lang="en-CH"/>
          </a:p>
        </p:txBody>
      </p:sp>
    </p:spTree>
    <p:extLst>
      <p:ext uri="{BB962C8B-B14F-4D97-AF65-F5344CB8AC3E}">
        <p14:creationId xmlns:p14="http://schemas.microsoft.com/office/powerpoint/2010/main" val="124876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1.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597B8E-F277-0D55-CD23-FD314C3293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BCD3B275-B1D7-BACD-A254-4701946F62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D1BC5CAB-42D2-6A93-F0E3-795407D05B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E377C-A007-D949-8E7D-51688E945479}" type="datetimeFigureOut">
              <a:rPr lang="en-CH" smtClean="0"/>
              <a:t>18.06.2024</a:t>
            </a:fld>
            <a:endParaRPr lang="en-CH"/>
          </a:p>
        </p:txBody>
      </p:sp>
      <p:sp>
        <p:nvSpPr>
          <p:cNvPr id="5" name="Footer Placeholder 4">
            <a:extLst>
              <a:ext uri="{FF2B5EF4-FFF2-40B4-BE49-F238E27FC236}">
                <a16:creationId xmlns:a16="http://schemas.microsoft.com/office/drawing/2014/main" id="{8FBDF80E-3F14-2E7A-11CB-26ED1C231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2F656487-7F03-9BCA-C972-EE68720325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8015-0562-2C48-A482-6B1CB3E3EA70}" type="slidenum">
              <a:rPr lang="en-CH" smtClean="0"/>
              <a:t>‹#›</a:t>
            </a:fld>
            <a:endParaRPr lang="en-CH"/>
          </a:p>
        </p:txBody>
      </p:sp>
    </p:spTree>
    <p:extLst>
      <p:ext uri="{BB962C8B-B14F-4D97-AF65-F5344CB8AC3E}">
        <p14:creationId xmlns:p14="http://schemas.microsoft.com/office/powerpoint/2010/main" val="945455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6A4C5E5-0FC6-126D-1C81-1AC063CC341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CH"/>
              <a:t>Click to edit Master title style</a:t>
            </a:r>
          </a:p>
        </p:txBody>
      </p:sp>
      <p:sp>
        <p:nvSpPr>
          <p:cNvPr id="1027" name="Rectangle 3">
            <a:extLst>
              <a:ext uri="{FF2B5EF4-FFF2-40B4-BE49-F238E27FC236}">
                <a16:creationId xmlns:a16="http://schemas.microsoft.com/office/drawing/2014/main" id="{4E5C5939-989C-EE51-9EDB-93607EE12C7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CH"/>
              <a:t>Click to edit Master text styles</a:t>
            </a:r>
          </a:p>
          <a:p>
            <a:pPr lvl="1"/>
            <a:r>
              <a:rPr lang="en-US" altLang="en-CH"/>
              <a:t>Second level</a:t>
            </a:r>
          </a:p>
          <a:p>
            <a:pPr lvl="2"/>
            <a:r>
              <a:rPr lang="en-US" altLang="en-CH"/>
              <a:t>Third level</a:t>
            </a:r>
          </a:p>
          <a:p>
            <a:pPr lvl="3"/>
            <a:r>
              <a:rPr lang="en-US" altLang="en-CH"/>
              <a:t>Fourth level</a:t>
            </a:r>
          </a:p>
          <a:p>
            <a:pPr lvl="4"/>
            <a:r>
              <a:rPr lang="en-US" altLang="en-CH"/>
              <a:t>Fifth level</a:t>
            </a:r>
          </a:p>
        </p:txBody>
      </p:sp>
      <p:sp>
        <p:nvSpPr>
          <p:cNvPr id="1028" name="Rectangle 4">
            <a:extLst>
              <a:ext uri="{FF2B5EF4-FFF2-40B4-BE49-F238E27FC236}">
                <a16:creationId xmlns:a16="http://schemas.microsoft.com/office/drawing/2014/main" id="{BEC17F08-C030-08A8-E325-AE84A360D2C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CH" altLang="en-CH"/>
          </a:p>
        </p:txBody>
      </p:sp>
      <p:sp>
        <p:nvSpPr>
          <p:cNvPr id="1029" name="Rectangle 5">
            <a:extLst>
              <a:ext uri="{FF2B5EF4-FFF2-40B4-BE49-F238E27FC236}">
                <a16:creationId xmlns:a16="http://schemas.microsoft.com/office/drawing/2014/main" id="{89AC4AF5-F7DD-EFCF-99A3-684C72903F1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CH" altLang="en-CH"/>
          </a:p>
        </p:txBody>
      </p:sp>
      <p:sp>
        <p:nvSpPr>
          <p:cNvPr id="1030" name="Rectangle 6">
            <a:extLst>
              <a:ext uri="{FF2B5EF4-FFF2-40B4-BE49-F238E27FC236}">
                <a16:creationId xmlns:a16="http://schemas.microsoft.com/office/drawing/2014/main" id="{F62959E7-79CA-A728-96CF-8AD972DFD125}"/>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0B9532B-61ED-B048-9808-E773963FCDE0}" type="slidenum">
              <a:rPr lang="en-US" altLang="en-CH"/>
              <a:pPr/>
              <a:t>‹#›</a:t>
            </a:fld>
            <a:endParaRPr lang="en-US" altLang="en-CH"/>
          </a:p>
        </p:txBody>
      </p:sp>
    </p:spTree>
    <p:extLst>
      <p:ext uri="{BB962C8B-B14F-4D97-AF65-F5344CB8AC3E}">
        <p14:creationId xmlns:p14="http://schemas.microsoft.com/office/powerpoint/2010/main" val="408048049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anose="020B0600070205080204" pitchFamily="34"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1" y="174710"/>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1"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3"/>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r>
              <a:rPr lang="fr-CH"/>
              <a:t>NAME EVENT / NAME PRESENTATION</a:t>
            </a:r>
            <a:endParaRPr lang="fr-FR" dirty="0"/>
          </a:p>
        </p:txBody>
      </p:sp>
      <p:sp>
        <p:nvSpPr>
          <p:cNvPr id="5" name="Footer Placeholder 4"/>
          <p:cNvSpPr>
            <a:spLocks noGrp="1"/>
          </p:cNvSpPr>
          <p:nvPr>
            <p:ph type="ftr" sz="quarter" idx="3"/>
          </p:nvPr>
        </p:nvSpPr>
        <p:spPr>
          <a:xfrm rot="16200000">
            <a:off x="9487985" y="2498752"/>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r>
              <a:rPr lang="fr-FR" dirty="0"/>
              <a:t> </a:t>
            </a:r>
          </a:p>
        </p:txBody>
      </p:sp>
      <p:sp>
        <p:nvSpPr>
          <p:cNvPr id="6" name="Slide Number Placeholder 5"/>
          <p:cNvSpPr>
            <a:spLocks noGrp="1"/>
          </p:cNvSpPr>
          <p:nvPr>
            <p:ph type="sldNum" sz="quarter" idx="4"/>
          </p:nvPr>
        </p:nvSpPr>
        <p:spPr>
          <a:xfrm>
            <a:off x="11508317" y="260351"/>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21"/>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12032358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Lst>
  <p:hf hdr="0"/>
  <p:txStyles>
    <p:titleStyle>
      <a:lvl1pPr algn="l" defTabSz="914377"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94" indent="-228594" algn="l" defTabSz="914377"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2.bin"/><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3.bin"/><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earthobservatory.nasa.gov/Newsroom/NewImages/Images/PIA03448_lrg.jpg"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emf"/><Relationship Id="rId18" Type="http://schemas.openxmlformats.org/officeDocument/2006/relationships/oleObject" Target="../embeddings/oleObject12.bin"/><Relationship Id="rId26" Type="http://schemas.openxmlformats.org/officeDocument/2006/relationships/image" Target="../media/image44.png"/><Relationship Id="rId3" Type="http://schemas.openxmlformats.org/officeDocument/2006/relationships/image" Target="../media/image53.emf"/><Relationship Id="rId21" Type="http://schemas.openxmlformats.org/officeDocument/2006/relationships/oleObject" Target="../embeddings/oleObject14.bin"/><Relationship Id="rId7" Type="http://schemas.openxmlformats.org/officeDocument/2006/relationships/image" Target="../media/image55.emf"/><Relationship Id="rId12" Type="http://schemas.openxmlformats.org/officeDocument/2006/relationships/oleObject" Target="../embeddings/oleObject9.bin"/><Relationship Id="rId17" Type="http://schemas.openxmlformats.org/officeDocument/2006/relationships/image" Target="../media/image60.emf"/><Relationship Id="rId25" Type="http://schemas.openxmlformats.org/officeDocument/2006/relationships/image" Target="../media/image63.emf"/><Relationship Id="rId2" Type="http://schemas.openxmlformats.org/officeDocument/2006/relationships/oleObject" Target="../embeddings/oleObject4.bin"/><Relationship Id="rId16" Type="http://schemas.openxmlformats.org/officeDocument/2006/relationships/oleObject" Target="../embeddings/oleObject11.bin"/><Relationship Id="rId20" Type="http://schemas.openxmlformats.org/officeDocument/2006/relationships/image" Target="../media/image61.emf"/><Relationship Id="rId1" Type="http://schemas.openxmlformats.org/officeDocument/2006/relationships/slideLayout" Target="../slideLayouts/slideLayout42.xml"/><Relationship Id="rId6" Type="http://schemas.openxmlformats.org/officeDocument/2006/relationships/oleObject" Target="../embeddings/oleObject6.bin"/><Relationship Id="rId11" Type="http://schemas.openxmlformats.org/officeDocument/2006/relationships/oleObject" Target="../embeddings/oleObject8.bin"/><Relationship Id="rId24" Type="http://schemas.openxmlformats.org/officeDocument/2006/relationships/oleObject" Target="../embeddings/oleObject16.bin"/><Relationship Id="rId5" Type="http://schemas.openxmlformats.org/officeDocument/2006/relationships/image" Target="../media/image54.emf"/><Relationship Id="rId15" Type="http://schemas.openxmlformats.org/officeDocument/2006/relationships/image" Target="../media/image59.emf"/><Relationship Id="rId23" Type="http://schemas.openxmlformats.org/officeDocument/2006/relationships/image" Target="../media/image62.emf"/><Relationship Id="rId10" Type="http://schemas.openxmlformats.org/officeDocument/2006/relationships/image" Target="../media/image57.emf"/><Relationship Id="rId19" Type="http://schemas.openxmlformats.org/officeDocument/2006/relationships/oleObject" Target="../embeddings/oleObject13.bin"/><Relationship Id="rId4" Type="http://schemas.openxmlformats.org/officeDocument/2006/relationships/oleObject" Target="../embeddings/oleObject5.bin"/><Relationship Id="rId9" Type="http://schemas.openxmlformats.org/officeDocument/2006/relationships/oleObject" Target="../embeddings/oleObject7.bin"/><Relationship Id="rId14" Type="http://schemas.openxmlformats.org/officeDocument/2006/relationships/oleObject" Target="../embeddings/oleObject10.bin"/><Relationship Id="rId22" Type="http://schemas.openxmlformats.org/officeDocument/2006/relationships/oleObject" Target="../embeddings/oleObject15.bin"/><Relationship Id="rId27"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scholar.google.com/citations?view_op=view_citation&amp;hl=en&amp;user=MR_WZxkAAAAJ&amp;sortby=pubdate&amp;citation_for_view=MR_WZxkAAAAJ:T8_be82Iz5gC" TargetMode="Externa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5.emf"/><Relationship Id="rId7" Type="http://schemas.openxmlformats.org/officeDocument/2006/relationships/oleObject" Target="../embeddings/oleObject20.bin"/><Relationship Id="rId12" Type="http://schemas.openxmlformats.org/officeDocument/2006/relationships/image" Target="../media/image69.emf"/><Relationship Id="rId2" Type="http://schemas.openxmlformats.org/officeDocument/2006/relationships/oleObject" Target="../embeddings/oleObject17.bin"/><Relationship Id="rId1" Type="http://schemas.openxmlformats.org/officeDocument/2006/relationships/slideLayout" Target="../slideLayouts/slideLayout42.xml"/><Relationship Id="rId6" Type="http://schemas.openxmlformats.org/officeDocument/2006/relationships/image" Target="../media/image66.emf"/><Relationship Id="rId11" Type="http://schemas.openxmlformats.org/officeDocument/2006/relationships/oleObject" Target="../embeddings/oleObject22.bin"/><Relationship Id="rId5" Type="http://schemas.openxmlformats.org/officeDocument/2006/relationships/oleObject" Target="../embeddings/oleObject19.bin"/><Relationship Id="rId10" Type="http://schemas.openxmlformats.org/officeDocument/2006/relationships/image" Target="../media/image68.emf"/><Relationship Id="rId4" Type="http://schemas.openxmlformats.org/officeDocument/2006/relationships/oleObject" Target="../embeddings/oleObject18.bin"/><Relationship Id="rId9" Type="http://schemas.openxmlformats.org/officeDocument/2006/relationships/oleObject" Target="../embeddings/oleObject21.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bin"/><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73.tif"/><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3" Type="http://schemas.openxmlformats.org/officeDocument/2006/relationships/image" Target="../media/image154.png"/><Relationship Id="rId7" Type="http://schemas.openxmlformats.org/officeDocument/2006/relationships/image" Target="../media/image57.png"/><Relationship Id="rId12" Type="http://schemas.openxmlformats.org/officeDocument/2006/relationships/image" Target="../media/image162.png"/><Relationship Id="rId2" Type="http://schemas.openxmlformats.org/officeDocument/2006/relationships/image" Target="../media/image153.png"/><Relationship Id="rId1" Type="http://schemas.openxmlformats.org/officeDocument/2006/relationships/slideLayout" Target="../slideLayouts/slideLayout40.xml"/><Relationship Id="rId6" Type="http://schemas.openxmlformats.org/officeDocument/2006/relationships/image" Target="../media/image450.png"/><Relationship Id="rId11" Type="http://schemas.openxmlformats.org/officeDocument/2006/relationships/image" Target="../media/image161.png"/><Relationship Id="rId5" Type="http://schemas.openxmlformats.org/officeDocument/2006/relationships/image" Target="../media/image440.png"/><Relationship Id="rId15" Type="http://schemas.openxmlformats.org/officeDocument/2006/relationships/image" Target="../media/image165.png"/><Relationship Id="rId10" Type="http://schemas.openxmlformats.org/officeDocument/2006/relationships/image" Target="../media/image160.png"/><Relationship Id="rId4" Type="http://schemas.openxmlformats.org/officeDocument/2006/relationships/image" Target="../media/image155.png"/><Relationship Id="rId9" Type="http://schemas.openxmlformats.org/officeDocument/2006/relationships/image" Target="../media/image159.png"/><Relationship Id="rId14" Type="http://schemas.openxmlformats.org/officeDocument/2006/relationships/image" Target="../media/image164.png"/></Relationships>
</file>

<file path=ppt/slides/_rels/slide54.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png"/><Relationship Id="rId1" Type="http://schemas.openxmlformats.org/officeDocument/2006/relationships/slideLayout" Target="../slideLayouts/slideLayout40.xml"/><Relationship Id="rId5" Type="http://schemas.openxmlformats.org/officeDocument/2006/relationships/image" Target="../media/image77.png"/><Relationship Id="rId4" Type="http://schemas.openxmlformats.org/officeDocument/2006/relationships/image" Target="../media/image76.gif"/></Relationships>
</file>

<file path=ppt/slides/_rels/slide5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4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41.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2.xml"/><Relationship Id="rId5" Type="http://schemas.openxmlformats.org/officeDocument/2006/relationships/image" Target="../media/image93.jpeg"/><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4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3.xml"/><Relationship Id="rId5" Type="http://schemas.openxmlformats.org/officeDocument/2006/relationships/image" Target="../media/image106.pn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9.xml"/><Relationship Id="rId5" Type="http://schemas.openxmlformats.org/officeDocument/2006/relationships/image" Target="../media/image116.jpeg"/><Relationship Id="rId4" Type="http://schemas.openxmlformats.org/officeDocument/2006/relationships/image" Target="../media/image115.tif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DBC5-C40C-2E1D-A9BC-2AF2BE92B924}"/>
              </a:ext>
            </a:extLst>
          </p:cNvPr>
          <p:cNvSpPr>
            <a:spLocks noGrp="1"/>
          </p:cNvSpPr>
          <p:nvPr>
            <p:ph type="ctrTitle"/>
          </p:nvPr>
        </p:nvSpPr>
        <p:spPr/>
        <p:txBody>
          <a:bodyPr/>
          <a:lstStyle/>
          <a:p>
            <a:r>
              <a:rPr lang="en-CH" dirty="0">
                <a:solidFill>
                  <a:srgbClr val="0070C0"/>
                </a:solidFill>
              </a:rPr>
              <a:t>Optical Computing </a:t>
            </a:r>
          </a:p>
        </p:txBody>
      </p:sp>
      <p:sp>
        <p:nvSpPr>
          <p:cNvPr id="3" name="Subtitle 2">
            <a:extLst>
              <a:ext uri="{FF2B5EF4-FFF2-40B4-BE49-F238E27FC236}">
                <a16:creationId xmlns:a16="http://schemas.microsoft.com/office/drawing/2014/main" id="{EE12B5A0-B222-73D3-5382-F691E43829F2}"/>
              </a:ext>
            </a:extLst>
          </p:cNvPr>
          <p:cNvSpPr>
            <a:spLocks noGrp="1"/>
          </p:cNvSpPr>
          <p:nvPr>
            <p:ph type="subTitle" idx="1"/>
          </p:nvPr>
        </p:nvSpPr>
        <p:spPr/>
        <p:txBody>
          <a:bodyPr/>
          <a:lstStyle/>
          <a:p>
            <a:r>
              <a:rPr lang="en-CH" sz="4400" dirty="0"/>
              <a:t>Demetri Psaltis</a:t>
            </a:r>
          </a:p>
          <a:p>
            <a:r>
              <a:rPr lang="en-CH" sz="4400" dirty="0"/>
              <a:t>EPFL</a:t>
            </a:r>
            <a:endParaRPr lang="en-CH" dirty="0"/>
          </a:p>
        </p:txBody>
      </p:sp>
    </p:spTree>
    <p:extLst>
      <p:ext uri="{BB962C8B-B14F-4D97-AF65-F5344CB8AC3E}">
        <p14:creationId xmlns:p14="http://schemas.microsoft.com/office/powerpoint/2010/main" val="7333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DF536B99-00E0-E60F-7204-6EC0C4DE0DF7}"/>
              </a:ext>
            </a:extLst>
          </p:cNvPr>
          <p:cNvSpPr>
            <a:spLocks noGrp="1" noChangeArrowheads="1"/>
          </p:cNvSpPr>
          <p:nvPr>
            <p:ph type="title"/>
          </p:nvPr>
        </p:nvSpPr>
        <p:spPr/>
        <p:txBody>
          <a:bodyPr/>
          <a:lstStyle/>
          <a:p>
            <a:pPr eaLnBrk="1" hangingPunct="1"/>
            <a:r>
              <a:rPr lang="en-US" altLang="en-CH"/>
              <a:t>Electronic Computers</a:t>
            </a:r>
          </a:p>
        </p:txBody>
      </p:sp>
      <p:grpSp>
        <p:nvGrpSpPr>
          <p:cNvPr id="29699" name="Group 27">
            <a:extLst>
              <a:ext uri="{FF2B5EF4-FFF2-40B4-BE49-F238E27FC236}">
                <a16:creationId xmlns:a16="http://schemas.microsoft.com/office/drawing/2014/main" id="{2AD55381-EBBD-24A7-F944-471EC7D8FD0C}"/>
              </a:ext>
            </a:extLst>
          </p:cNvPr>
          <p:cNvGrpSpPr>
            <a:grpSpLocks/>
          </p:cNvGrpSpPr>
          <p:nvPr/>
        </p:nvGrpSpPr>
        <p:grpSpPr bwMode="auto">
          <a:xfrm>
            <a:off x="1889126" y="1676400"/>
            <a:ext cx="9104315" cy="2667000"/>
            <a:chOff x="230" y="1056"/>
            <a:chExt cx="5735" cy="1680"/>
          </a:xfrm>
        </p:grpSpPr>
        <p:grpSp>
          <p:nvGrpSpPr>
            <p:cNvPr id="29701" name="Group 23">
              <a:extLst>
                <a:ext uri="{FF2B5EF4-FFF2-40B4-BE49-F238E27FC236}">
                  <a16:creationId xmlns:a16="http://schemas.microsoft.com/office/drawing/2014/main" id="{D029689C-7B17-DE99-4897-4AC90BB50E23}"/>
                </a:ext>
              </a:extLst>
            </p:cNvPr>
            <p:cNvGrpSpPr>
              <a:grpSpLocks/>
            </p:cNvGrpSpPr>
            <p:nvPr/>
          </p:nvGrpSpPr>
          <p:grpSpPr bwMode="auto">
            <a:xfrm>
              <a:off x="230" y="1056"/>
              <a:ext cx="5735" cy="1680"/>
              <a:chOff x="230" y="1056"/>
              <a:chExt cx="3312" cy="1632"/>
            </a:xfrm>
          </p:grpSpPr>
          <p:sp>
            <p:nvSpPr>
              <p:cNvPr id="29703" name="Rectangle 5">
                <a:extLst>
                  <a:ext uri="{FF2B5EF4-FFF2-40B4-BE49-F238E27FC236}">
                    <a16:creationId xmlns:a16="http://schemas.microsoft.com/office/drawing/2014/main" id="{829E5D99-0079-28DA-F431-834484A506BD}"/>
                  </a:ext>
                </a:extLst>
              </p:cNvPr>
              <p:cNvSpPr>
                <a:spLocks noChangeArrowheads="1"/>
              </p:cNvSpPr>
              <p:nvPr/>
            </p:nvSpPr>
            <p:spPr bwMode="auto">
              <a:xfrm>
                <a:off x="864" y="2112"/>
                <a:ext cx="1776" cy="288"/>
              </a:xfrm>
              <a:prstGeom prst="rect">
                <a:avLst/>
              </a:prstGeom>
              <a:solidFill>
                <a:srgbClr val="FFCC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9704" name="Rectangle 6">
                <a:extLst>
                  <a:ext uri="{FF2B5EF4-FFF2-40B4-BE49-F238E27FC236}">
                    <a16:creationId xmlns:a16="http://schemas.microsoft.com/office/drawing/2014/main" id="{BB19B1B1-18A6-EE74-2E1C-DC5E8C3346C4}"/>
                  </a:ext>
                </a:extLst>
              </p:cNvPr>
              <p:cNvSpPr>
                <a:spLocks noChangeArrowheads="1"/>
              </p:cNvSpPr>
              <p:nvPr/>
            </p:nvSpPr>
            <p:spPr bwMode="auto">
              <a:xfrm>
                <a:off x="1392" y="2064"/>
                <a:ext cx="720" cy="48"/>
              </a:xfrm>
              <a:prstGeom prst="rect">
                <a:avLst/>
              </a:prstGeom>
              <a:solidFill>
                <a:srgbClr val="6699FF"/>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9705" name="Rectangle 7">
                <a:extLst>
                  <a:ext uri="{FF2B5EF4-FFF2-40B4-BE49-F238E27FC236}">
                    <a16:creationId xmlns:a16="http://schemas.microsoft.com/office/drawing/2014/main" id="{F36C103D-AA1F-AF94-D92A-A4F0BBB927F9}"/>
                  </a:ext>
                </a:extLst>
              </p:cNvPr>
              <p:cNvSpPr>
                <a:spLocks noChangeArrowheads="1"/>
              </p:cNvSpPr>
              <p:nvPr/>
            </p:nvSpPr>
            <p:spPr bwMode="auto">
              <a:xfrm>
                <a:off x="1392" y="1920"/>
                <a:ext cx="720" cy="144"/>
              </a:xfrm>
              <a:prstGeom prst="rect">
                <a:avLst/>
              </a:prstGeom>
              <a:solidFill>
                <a:srgbClr val="00FF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9706" name="Line 8">
                <a:extLst>
                  <a:ext uri="{FF2B5EF4-FFF2-40B4-BE49-F238E27FC236}">
                    <a16:creationId xmlns:a16="http://schemas.microsoft.com/office/drawing/2014/main" id="{38AE37A8-3B52-BAD7-10A9-A8D0A6252822}"/>
                  </a:ext>
                </a:extLst>
              </p:cNvPr>
              <p:cNvSpPr>
                <a:spLocks noChangeShapeType="1"/>
              </p:cNvSpPr>
              <p:nvPr/>
            </p:nvSpPr>
            <p:spPr bwMode="auto">
              <a:xfrm>
                <a:off x="576" y="1824"/>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07" name="Line 9">
                <a:extLst>
                  <a:ext uri="{FF2B5EF4-FFF2-40B4-BE49-F238E27FC236}">
                    <a16:creationId xmlns:a16="http://schemas.microsoft.com/office/drawing/2014/main" id="{8CE8B63E-6B89-B728-2132-902E3B6E03A0}"/>
                  </a:ext>
                </a:extLst>
              </p:cNvPr>
              <p:cNvSpPr>
                <a:spLocks noChangeShapeType="1"/>
              </p:cNvSpPr>
              <p:nvPr/>
            </p:nvSpPr>
            <p:spPr bwMode="auto">
              <a:xfrm>
                <a:off x="1104" y="182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nvGrpSpPr>
              <p:cNvPr id="29708" name="Group 12">
                <a:extLst>
                  <a:ext uri="{FF2B5EF4-FFF2-40B4-BE49-F238E27FC236}">
                    <a16:creationId xmlns:a16="http://schemas.microsoft.com/office/drawing/2014/main" id="{37549810-DD10-5B6E-8A4C-A0F57808FACF}"/>
                  </a:ext>
                </a:extLst>
              </p:cNvPr>
              <p:cNvGrpSpPr>
                <a:grpSpLocks/>
              </p:cNvGrpSpPr>
              <p:nvPr/>
            </p:nvGrpSpPr>
            <p:grpSpPr bwMode="auto">
              <a:xfrm flipH="1">
                <a:off x="2352" y="1824"/>
                <a:ext cx="672" cy="288"/>
                <a:chOff x="1680" y="1824"/>
                <a:chExt cx="672" cy="288"/>
              </a:xfrm>
            </p:grpSpPr>
            <p:sp>
              <p:nvSpPr>
                <p:cNvPr id="29718" name="Line 10">
                  <a:extLst>
                    <a:ext uri="{FF2B5EF4-FFF2-40B4-BE49-F238E27FC236}">
                      <a16:creationId xmlns:a16="http://schemas.microsoft.com/office/drawing/2014/main" id="{3DC6B94C-12C4-2AA0-40A1-B80AE5CEF76C}"/>
                    </a:ext>
                  </a:extLst>
                </p:cNvPr>
                <p:cNvSpPr>
                  <a:spLocks noChangeShapeType="1"/>
                </p:cNvSpPr>
                <p:nvPr/>
              </p:nvSpPr>
              <p:spPr bwMode="auto">
                <a:xfrm>
                  <a:off x="1680" y="1824"/>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9" name="Line 11">
                  <a:extLst>
                    <a:ext uri="{FF2B5EF4-FFF2-40B4-BE49-F238E27FC236}">
                      <a16:creationId xmlns:a16="http://schemas.microsoft.com/office/drawing/2014/main" id="{F7AEF1BC-6C11-AFB1-34C0-04EBC7453E73}"/>
                    </a:ext>
                  </a:extLst>
                </p:cNvPr>
                <p:cNvSpPr>
                  <a:spLocks noChangeShapeType="1"/>
                </p:cNvSpPr>
                <p:nvPr/>
              </p:nvSpPr>
              <p:spPr bwMode="auto">
                <a:xfrm>
                  <a:off x="2352" y="182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29709" name="Rectangle 13">
                <a:extLst>
                  <a:ext uri="{FF2B5EF4-FFF2-40B4-BE49-F238E27FC236}">
                    <a16:creationId xmlns:a16="http://schemas.microsoft.com/office/drawing/2014/main" id="{864A6694-D69E-8A63-430B-B9737B566442}"/>
                  </a:ext>
                </a:extLst>
              </p:cNvPr>
              <p:cNvSpPr>
                <a:spLocks noChangeArrowheads="1"/>
              </p:cNvSpPr>
              <p:nvPr/>
            </p:nvSpPr>
            <p:spPr bwMode="auto">
              <a:xfrm>
                <a:off x="2880" y="1968"/>
                <a:ext cx="240" cy="480"/>
              </a:xfrm>
              <a:prstGeom prst="rect">
                <a:avLst/>
              </a:prstGeom>
              <a:solidFill>
                <a:schemeClr val="bg2"/>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9710" name="Line 14">
                <a:extLst>
                  <a:ext uri="{FF2B5EF4-FFF2-40B4-BE49-F238E27FC236}">
                    <a16:creationId xmlns:a16="http://schemas.microsoft.com/office/drawing/2014/main" id="{86D857BC-1819-C8EF-359B-52802DCB719A}"/>
                  </a:ext>
                </a:extLst>
              </p:cNvPr>
              <p:cNvSpPr>
                <a:spLocks noChangeShapeType="1"/>
              </p:cNvSpPr>
              <p:nvPr/>
            </p:nvSpPr>
            <p:spPr bwMode="auto">
              <a:xfrm>
                <a:off x="3024" y="182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1" name="Line 16">
                <a:extLst>
                  <a:ext uri="{FF2B5EF4-FFF2-40B4-BE49-F238E27FC236}">
                    <a16:creationId xmlns:a16="http://schemas.microsoft.com/office/drawing/2014/main" id="{43DECD7B-8664-9706-7390-AF05B6CEC797}"/>
                  </a:ext>
                </a:extLst>
              </p:cNvPr>
              <p:cNvSpPr>
                <a:spLocks noChangeShapeType="1"/>
              </p:cNvSpPr>
              <p:nvPr/>
            </p:nvSpPr>
            <p:spPr bwMode="auto">
              <a:xfrm>
                <a:off x="3024" y="244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2" name="Line 17">
                <a:extLst>
                  <a:ext uri="{FF2B5EF4-FFF2-40B4-BE49-F238E27FC236}">
                    <a16:creationId xmlns:a16="http://schemas.microsoft.com/office/drawing/2014/main" id="{8385E2EC-157E-375D-7524-96C92290B458}"/>
                  </a:ext>
                </a:extLst>
              </p:cNvPr>
              <p:cNvSpPr>
                <a:spLocks noChangeShapeType="1"/>
              </p:cNvSpPr>
              <p:nvPr/>
            </p:nvSpPr>
            <p:spPr bwMode="auto">
              <a:xfrm>
                <a:off x="2928" y="259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3" name="Line 18">
                <a:extLst>
                  <a:ext uri="{FF2B5EF4-FFF2-40B4-BE49-F238E27FC236}">
                    <a16:creationId xmlns:a16="http://schemas.microsoft.com/office/drawing/2014/main" id="{99DF2C30-F8D3-FB48-CEB4-A8D9A1420C4A}"/>
                  </a:ext>
                </a:extLst>
              </p:cNvPr>
              <p:cNvSpPr>
                <a:spLocks noChangeShapeType="1"/>
              </p:cNvSpPr>
              <p:nvPr/>
            </p:nvSpPr>
            <p:spPr bwMode="auto">
              <a:xfrm>
                <a:off x="2928" y="268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4" name="Line 19">
                <a:extLst>
                  <a:ext uri="{FF2B5EF4-FFF2-40B4-BE49-F238E27FC236}">
                    <a16:creationId xmlns:a16="http://schemas.microsoft.com/office/drawing/2014/main" id="{BF9961E5-8FD8-A0B5-1C78-DF7254825940}"/>
                  </a:ext>
                </a:extLst>
              </p:cNvPr>
              <p:cNvSpPr>
                <a:spLocks noChangeShapeType="1"/>
              </p:cNvSpPr>
              <p:nvPr/>
            </p:nvSpPr>
            <p:spPr bwMode="auto">
              <a:xfrm>
                <a:off x="2928" y="264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9715" name="Text Box 20">
                <a:extLst>
                  <a:ext uri="{FF2B5EF4-FFF2-40B4-BE49-F238E27FC236}">
                    <a16:creationId xmlns:a16="http://schemas.microsoft.com/office/drawing/2014/main" id="{55D09DC2-E9D1-25A4-7B63-CCA061791D92}"/>
                  </a:ext>
                </a:extLst>
              </p:cNvPr>
              <p:cNvSpPr txBox="1">
                <a:spLocks noChangeArrowheads="1"/>
              </p:cNvSpPr>
              <p:nvPr/>
            </p:nvSpPr>
            <p:spPr bwMode="auto">
              <a:xfrm>
                <a:off x="230" y="1503"/>
                <a:ext cx="170"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p>
            </p:txBody>
          </p:sp>
          <p:sp>
            <p:nvSpPr>
              <p:cNvPr id="29716" name="Text Box 21">
                <a:extLst>
                  <a:ext uri="{FF2B5EF4-FFF2-40B4-BE49-F238E27FC236}">
                    <a16:creationId xmlns:a16="http://schemas.microsoft.com/office/drawing/2014/main" id="{2ABD3689-F5F2-FE48-6EF5-688C0A49CDF2}"/>
                  </a:ext>
                </a:extLst>
              </p:cNvPr>
              <p:cNvSpPr txBox="1">
                <a:spLocks noChangeArrowheads="1"/>
              </p:cNvSpPr>
              <p:nvPr/>
            </p:nvSpPr>
            <p:spPr bwMode="auto">
              <a:xfrm>
                <a:off x="1670" y="1056"/>
                <a:ext cx="238"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r>
                  <a:rPr lang="en-US" altLang="en-CH" baseline="-25000"/>
                  <a:t>g</a:t>
                </a:r>
                <a:endParaRPr lang="en-US" altLang="en-CH"/>
              </a:p>
            </p:txBody>
          </p:sp>
          <p:sp>
            <p:nvSpPr>
              <p:cNvPr id="29717" name="Line 22">
                <a:extLst>
                  <a:ext uri="{FF2B5EF4-FFF2-40B4-BE49-F238E27FC236}">
                    <a16:creationId xmlns:a16="http://schemas.microsoft.com/office/drawing/2014/main" id="{567BFEEB-6E24-B478-5799-D4F355380CD6}"/>
                  </a:ext>
                </a:extLst>
              </p:cNvPr>
              <p:cNvSpPr>
                <a:spLocks noChangeShapeType="1"/>
              </p:cNvSpPr>
              <p:nvPr/>
            </p:nvSpPr>
            <p:spPr bwMode="auto">
              <a:xfrm>
                <a:off x="1824" y="1536"/>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 name="Text Box 20">
                <a:extLst>
                  <a:ext uri="{FF2B5EF4-FFF2-40B4-BE49-F238E27FC236}">
                    <a16:creationId xmlns:a16="http://schemas.microsoft.com/office/drawing/2014/main" id="{D92C498E-25DA-4FD3-48D7-E85F12B4F2BA}"/>
                  </a:ext>
                </a:extLst>
              </p:cNvPr>
              <p:cNvSpPr txBox="1">
                <a:spLocks noChangeArrowheads="1"/>
              </p:cNvSpPr>
              <p:nvPr/>
            </p:nvSpPr>
            <p:spPr bwMode="auto">
              <a:xfrm>
                <a:off x="3121" y="1582"/>
                <a:ext cx="421"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dirty="0"/>
                  <a:t>load</a:t>
                </a:r>
              </a:p>
            </p:txBody>
          </p:sp>
        </p:grpSp>
        <p:sp>
          <p:nvSpPr>
            <p:cNvPr id="29702" name="Text Box 24">
              <a:extLst>
                <a:ext uri="{FF2B5EF4-FFF2-40B4-BE49-F238E27FC236}">
                  <a16:creationId xmlns:a16="http://schemas.microsoft.com/office/drawing/2014/main" id="{E5498868-C6DF-1AF9-B6F9-B250D117FD81}"/>
                </a:ext>
              </a:extLst>
            </p:cNvPr>
            <p:cNvSpPr txBox="1">
              <a:spLocks noChangeArrowheads="1"/>
            </p:cNvSpPr>
            <p:nvPr/>
          </p:nvSpPr>
          <p:spPr bwMode="auto">
            <a:xfrm>
              <a:off x="2563" y="1728"/>
              <a:ext cx="701"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chemeClr val="bg2"/>
                  </a:solidFill>
                </a:rPr>
                <a:t>-----</a:t>
              </a:r>
            </a:p>
          </p:txBody>
        </p:sp>
      </p:grpSp>
      <p:sp>
        <p:nvSpPr>
          <p:cNvPr id="29700" name="Text Box 25">
            <a:extLst>
              <a:ext uri="{FF2B5EF4-FFF2-40B4-BE49-F238E27FC236}">
                <a16:creationId xmlns:a16="http://schemas.microsoft.com/office/drawing/2014/main" id="{681D81CB-D62A-1BBC-19C8-99CFB9162396}"/>
              </a:ext>
            </a:extLst>
          </p:cNvPr>
          <p:cNvSpPr txBox="1">
            <a:spLocks noChangeArrowheads="1"/>
          </p:cNvSpPr>
          <p:nvPr/>
        </p:nvSpPr>
        <p:spPr bwMode="auto">
          <a:xfrm>
            <a:off x="1905000" y="4419601"/>
            <a:ext cx="85344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anose="02020603050405020304" pitchFamily="18" charset="0"/>
                <a:ea typeface="ＭＳ Ｐゴシック" panose="020B0600070205080204" pitchFamily="34" charset="-128"/>
              </a:defRPr>
            </a:lvl1pPr>
            <a:lvl2pPr marL="914400" indent="-457200"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Char char="•"/>
            </a:pPr>
            <a:r>
              <a:rPr lang="en-US" altLang="en-CH" sz="3600"/>
              <a:t>Quasi-static Coulomb interactions</a:t>
            </a:r>
          </a:p>
          <a:p>
            <a:pPr eaLnBrk="1" hangingPunct="1">
              <a:buFontTx/>
              <a:buChar char="•"/>
            </a:pPr>
            <a:r>
              <a:rPr lang="en-US" altLang="en-CH" sz="3600"/>
              <a:t>Strong,</a:t>
            </a:r>
            <a:r>
              <a:rPr lang="en-US" altLang="en-CH" sz="3600">
                <a:solidFill>
                  <a:schemeClr val="accent2"/>
                </a:solidFill>
              </a:rPr>
              <a:t> localized</a:t>
            </a:r>
            <a:r>
              <a:rPr lang="en-US" altLang="en-CH" sz="3600"/>
              <a:t> forces =&gt; Boolean logic</a:t>
            </a:r>
          </a:p>
          <a:p>
            <a:pPr eaLnBrk="1" hangingPunct="1">
              <a:buFontTx/>
              <a:buChar char="•"/>
            </a:pPr>
            <a:r>
              <a:rPr lang="en-US" altLang="en-CH" sz="3600"/>
              <a:t>Moore’s law</a:t>
            </a:r>
            <a:endParaRPr lang="en-US" altLang="en-CH" sz="2800"/>
          </a:p>
          <a:p>
            <a:pPr lvl="1" eaLnBrk="1" hangingPunct="1"/>
            <a:endParaRPr lang="en-US" altLang="en-CH" sz="2800"/>
          </a:p>
          <a:p>
            <a:pPr lvl="1" eaLnBrk="1" hangingPunct="1"/>
            <a:endParaRPr lang="en-US" altLang="en-CH" sz="2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070DBB2-FA19-CB86-ACA9-3C163DA96746}"/>
              </a:ext>
            </a:extLst>
          </p:cNvPr>
          <p:cNvSpPr>
            <a:spLocks noGrp="1" noChangeArrowheads="1"/>
          </p:cNvSpPr>
          <p:nvPr>
            <p:ph type="title"/>
          </p:nvPr>
        </p:nvSpPr>
        <p:spPr>
          <a:xfrm>
            <a:off x="2231572" y="152400"/>
            <a:ext cx="7772400" cy="1143000"/>
          </a:xfrm>
        </p:spPr>
        <p:txBody>
          <a:bodyPr/>
          <a:lstStyle/>
          <a:p>
            <a:pPr eaLnBrk="1" hangingPunct="1"/>
            <a:r>
              <a:rPr lang="en-US" altLang="en-CH" sz="4000"/>
              <a:t>Why did optical computing even come up?</a:t>
            </a:r>
          </a:p>
        </p:txBody>
      </p:sp>
      <p:sp>
        <p:nvSpPr>
          <p:cNvPr id="30723" name="Rectangle 3">
            <a:extLst>
              <a:ext uri="{FF2B5EF4-FFF2-40B4-BE49-F238E27FC236}">
                <a16:creationId xmlns:a16="http://schemas.microsoft.com/office/drawing/2014/main" id="{B573B08F-086F-6D6D-F1AC-CB736FB551C2}"/>
              </a:ext>
            </a:extLst>
          </p:cNvPr>
          <p:cNvSpPr>
            <a:spLocks noGrp="1" noChangeArrowheads="1"/>
          </p:cNvSpPr>
          <p:nvPr>
            <p:ph type="body" idx="1"/>
          </p:nvPr>
        </p:nvSpPr>
        <p:spPr>
          <a:xfrm>
            <a:off x="2209800" y="1295400"/>
            <a:ext cx="7772400" cy="685800"/>
          </a:xfrm>
        </p:spPr>
        <p:txBody>
          <a:bodyPr/>
          <a:lstStyle/>
          <a:p>
            <a:pPr algn="ctr" eaLnBrk="1" hangingPunct="1">
              <a:buFontTx/>
              <a:buNone/>
            </a:pPr>
            <a:r>
              <a:rPr lang="en-US" altLang="en-CH"/>
              <a:t>Small wavelength =&gt;Localization</a:t>
            </a:r>
          </a:p>
        </p:txBody>
      </p:sp>
      <p:sp>
        <p:nvSpPr>
          <p:cNvPr id="30726" name="AutoShape 7">
            <a:extLst>
              <a:ext uri="{FF2B5EF4-FFF2-40B4-BE49-F238E27FC236}">
                <a16:creationId xmlns:a16="http://schemas.microsoft.com/office/drawing/2014/main" id="{2ABE6BB2-D153-6DB8-D7E5-D8C4F6DB142D}"/>
              </a:ext>
            </a:extLst>
          </p:cNvPr>
          <p:cNvSpPr>
            <a:spLocks noChangeArrowheads="1"/>
          </p:cNvSpPr>
          <p:nvPr/>
        </p:nvSpPr>
        <p:spPr bwMode="auto">
          <a:xfrm>
            <a:off x="5257800" y="3352800"/>
            <a:ext cx="2209800" cy="1828800"/>
          </a:xfrm>
          <a:prstGeom prst="cloudCallout">
            <a:avLst>
              <a:gd name="adj1" fmla="val 4384"/>
              <a:gd name="adj2" fmla="val -7639"/>
            </a:avLst>
          </a:prstGeom>
          <a:solidFill>
            <a:schemeClr val="tx2"/>
          </a:solidFill>
          <a:ln>
            <a:noFill/>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CH" altLang="en-CH" sz="5400" dirty="0">
                <a:solidFill>
                  <a:schemeClr val="bg2"/>
                </a:solidFill>
              </a:rPr>
              <a:t>w</a:t>
            </a:r>
            <a:r>
              <a:rPr lang="en-CH" altLang="en-CH" sz="5400" baseline="-25000" dirty="0">
                <a:solidFill>
                  <a:schemeClr val="bg2"/>
                </a:solidFill>
              </a:rPr>
              <a:t>ij</a:t>
            </a:r>
            <a:endParaRPr lang="en-CH" altLang="en-CH" dirty="0">
              <a:solidFill>
                <a:schemeClr val="bg2"/>
              </a:solidFill>
            </a:endParaRPr>
          </a:p>
        </p:txBody>
      </p:sp>
      <p:sp>
        <p:nvSpPr>
          <p:cNvPr id="30727" name="Text Box 9">
            <a:extLst>
              <a:ext uri="{FF2B5EF4-FFF2-40B4-BE49-F238E27FC236}">
                <a16:creationId xmlns:a16="http://schemas.microsoft.com/office/drawing/2014/main" id="{27316CAD-AEF2-5BD4-074E-633969561873}"/>
              </a:ext>
            </a:extLst>
          </p:cNvPr>
          <p:cNvSpPr txBox="1">
            <a:spLocks noChangeArrowheads="1"/>
          </p:cNvSpPr>
          <p:nvPr/>
        </p:nvSpPr>
        <p:spPr bwMode="auto">
          <a:xfrm>
            <a:off x="5105400" y="2286001"/>
            <a:ext cx="30460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CH" sz="2800" dirty="0"/>
              <a:t>2-D arrays of pixels</a:t>
            </a:r>
          </a:p>
        </p:txBody>
      </p:sp>
      <p:sp>
        <p:nvSpPr>
          <p:cNvPr id="30728" name="Text Box 11">
            <a:extLst>
              <a:ext uri="{FF2B5EF4-FFF2-40B4-BE49-F238E27FC236}">
                <a16:creationId xmlns:a16="http://schemas.microsoft.com/office/drawing/2014/main" id="{1553C8A5-F992-2651-2FF7-554A4D762245}"/>
              </a:ext>
            </a:extLst>
          </p:cNvPr>
          <p:cNvSpPr txBox="1">
            <a:spLocks noChangeArrowheads="1"/>
          </p:cNvSpPr>
          <p:nvPr/>
        </p:nvSpPr>
        <p:spPr bwMode="auto">
          <a:xfrm>
            <a:off x="4495800" y="5805488"/>
            <a:ext cx="3719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dirty="0"/>
              <a:t>Optical Interconnections</a:t>
            </a:r>
          </a:p>
        </p:txBody>
      </p:sp>
      <p:sp>
        <p:nvSpPr>
          <p:cNvPr id="30729" name="Line 12">
            <a:extLst>
              <a:ext uri="{FF2B5EF4-FFF2-40B4-BE49-F238E27FC236}">
                <a16:creationId xmlns:a16="http://schemas.microsoft.com/office/drawing/2014/main" id="{04EF773C-4BAB-D14F-82A0-AE9E00E7726D}"/>
              </a:ext>
            </a:extLst>
          </p:cNvPr>
          <p:cNvSpPr>
            <a:spLocks noChangeShapeType="1"/>
          </p:cNvSpPr>
          <p:nvPr/>
        </p:nvSpPr>
        <p:spPr bwMode="auto">
          <a:xfrm flipV="1">
            <a:off x="4152900" y="2644140"/>
            <a:ext cx="533400" cy="5334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H"/>
          </a:p>
        </p:txBody>
      </p:sp>
      <p:sp>
        <p:nvSpPr>
          <p:cNvPr id="30730" name="Line 13">
            <a:extLst>
              <a:ext uri="{FF2B5EF4-FFF2-40B4-BE49-F238E27FC236}">
                <a16:creationId xmlns:a16="http://schemas.microsoft.com/office/drawing/2014/main" id="{DD58779A-720D-25D2-DB09-25A9E16682CD}"/>
              </a:ext>
            </a:extLst>
          </p:cNvPr>
          <p:cNvSpPr>
            <a:spLocks noChangeShapeType="1"/>
          </p:cNvSpPr>
          <p:nvPr/>
        </p:nvSpPr>
        <p:spPr bwMode="auto">
          <a:xfrm flipV="1">
            <a:off x="6324600" y="5029200"/>
            <a:ext cx="76200" cy="838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0731" name="Line 14">
            <a:extLst>
              <a:ext uri="{FF2B5EF4-FFF2-40B4-BE49-F238E27FC236}">
                <a16:creationId xmlns:a16="http://schemas.microsoft.com/office/drawing/2014/main" id="{69330F7B-52EC-32B0-00A4-2EF9C23FB741}"/>
              </a:ext>
            </a:extLst>
          </p:cNvPr>
          <p:cNvSpPr>
            <a:spLocks noChangeShapeType="1"/>
          </p:cNvSpPr>
          <p:nvPr/>
        </p:nvSpPr>
        <p:spPr bwMode="auto">
          <a:xfrm flipH="1" flipV="1">
            <a:off x="8366760" y="2663190"/>
            <a:ext cx="457200" cy="6286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H"/>
          </a:p>
        </p:txBody>
      </p:sp>
      <p:sp>
        <p:nvSpPr>
          <p:cNvPr id="3" name="Parallelogram 2">
            <a:extLst>
              <a:ext uri="{FF2B5EF4-FFF2-40B4-BE49-F238E27FC236}">
                <a16:creationId xmlns:a16="http://schemas.microsoft.com/office/drawing/2014/main" id="{1296AFD4-C12B-EC97-AC2D-1D999D886826}"/>
              </a:ext>
            </a:extLst>
          </p:cNvPr>
          <p:cNvSpPr/>
          <p:nvPr/>
        </p:nvSpPr>
        <p:spPr>
          <a:xfrm rot="21025247">
            <a:off x="2712803" y="3321114"/>
            <a:ext cx="1823828" cy="1394460"/>
          </a:xfrm>
          <a:prstGeom prst="parallelogram">
            <a:avLst/>
          </a:prstGeom>
          <a:solidFill>
            <a:srgbClr val="FF92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4" name="Parallelogram 3">
            <a:extLst>
              <a:ext uri="{FF2B5EF4-FFF2-40B4-BE49-F238E27FC236}">
                <a16:creationId xmlns:a16="http://schemas.microsoft.com/office/drawing/2014/main" id="{A50CC108-7DFE-65F2-3569-38E40BA79C17}"/>
              </a:ext>
            </a:extLst>
          </p:cNvPr>
          <p:cNvSpPr/>
          <p:nvPr/>
        </p:nvSpPr>
        <p:spPr>
          <a:xfrm rot="21025247">
            <a:off x="8180152" y="3279203"/>
            <a:ext cx="1823828" cy="1394460"/>
          </a:xfrm>
          <a:prstGeom prst="parallelogram">
            <a:avLst/>
          </a:prstGeom>
          <a:solidFill>
            <a:srgbClr val="FF92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59C52B2E-66DC-025B-E19B-02C21A98B0B3}"/>
              </a:ext>
            </a:extLst>
          </p:cNvPr>
          <p:cNvSpPr txBox="1"/>
          <p:nvPr/>
        </p:nvSpPr>
        <p:spPr>
          <a:xfrm>
            <a:off x="9321423" y="3319220"/>
            <a:ext cx="1763624" cy="584775"/>
          </a:xfrm>
          <a:prstGeom prst="rect">
            <a:avLst/>
          </a:prstGeom>
          <a:noFill/>
        </p:spPr>
        <p:txBody>
          <a:bodyPr wrap="none" rtlCol="0">
            <a:spAutoFit/>
          </a:bodyPr>
          <a:lstStyle/>
          <a:p>
            <a:r>
              <a:rPr lang="en-GB" sz="3200" b="1" dirty="0" err="1"/>
              <a:t>g</a:t>
            </a:r>
            <a:r>
              <a:rPr lang="en-GB" sz="3200" b="1" baseline="-25000" dirty="0" err="1"/>
              <a:t>j</a:t>
            </a:r>
            <a:r>
              <a:rPr lang="en-GB" sz="3200" b="1" dirty="0"/>
              <a:t>=</a:t>
            </a:r>
            <a:r>
              <a:rPr lang="el-GR" sz="3200" b="1" dirty="0"/>
              <a:t>Σ</a:t>
            </a:r>
            <a:r>
              <a:rPr lang="en-US" sz="3200" b="1" dirty="0"/>
              <a:t> </a:t>
            </a:r>
            <a:r>
              <a:rPr lang="el-GR" sz="3200" b="1" dirty="0"/>
              <a:t>ω</a:t>
            </a:r>
            <a:r>
              <a:rPr lang="en-US" sz="3200" b="1" baseline="-25000" dirty="0" err="1"/>
              <a:t>ij</a:t>
            </a:r>
            <a:r>
              <a:rPr lang="en-US" sz="3200" b="1" dirty="0" err="1"/>
              <a:t>f</a:t>
            </a:r>
            <a:r>
              <a:rPr lang="en-US" sz="3200" b="1" baseline="-25000" dirty="0" err="1"/>
              <a:t>i</a:t>
            </a:r>
            <a:endParaRPr lang="en-CH" sz="3200" b="1" dirty="0"/>
          </a:p>
        </p:txBody>
      </p:sp>
      <p:sp>
        <p:nvSpPr>
          <p:cNvPr id="5" name="TextBox 4">
            <a:extLst>
              <a:ext uri="{FF2B5EF4-FFF2-40B4-BE49-F238E27FC236}">
                <a16:creationId xmlns:a16="http://schemas.microsoft.com/office/drawing/2014/main" id="{57F69C46-306C-91C4-6F0C-57985E884564}"/>
              </a:ext>
            </a:extLst>
          </p:cNvPr>
          <p:cNvSpPr txBox="1"/>
          <p:nvPr/>
        </p:nvSpPr>
        <p:spPr>
          <a:xfrm>
            <a:off x="3070859" y="3301092"/>
            <a:ext cx="396262" cy="584775"/>
          </a:xfrm>
          <a:prstGeom prst="rect">
            <a:avLst/>
          </a:prstGeom>
          <a:noFill/>
        </p:spPr>
        <p:txBody>
          <a:bodyPr wrap="none" rtlCol="0">
            <a:spAutoFit/>
          </a:bodyPr>
          <a:lstStyle/>
          <a:p>
            <a:r>
              <a:rPr lang="en-GB" sz="3200" b="1" dirty="0"/>
              <a:t>f</a:t>
            </a:r>
            <a:r>
              <a:rPr lang="en-GB" sz="3200" b="1" baseline="-25000" dirty="0"/>
              <a:t>i</a:t>
            </a:r>
            <a:endParaRPr lang="en-CH" sz="3200" b="1" dirty="0"/>
          </a:p>
        </p:txBody>
      </p:sp>
      <p:sp>
        <p:nvSpPr>
          <p:cNvPr id="2" name="Oval 1">
            <a:extLst>
              <a:ext uri="{FF2B5EF4-FFF2-40B4-BE49-F238E27FC236}">
                <a16:creationId xmlns:a16="http://schemas.microsoft.com/office/drawing/2014/main" id="{E12135D3-C898-AF50-B539-FF839DF9CE05}"/>
              </a:ext>
            </a:extLst>
          </p:cNvPr>
          <p:cNvSpPr/>
          <p:nvPr/>
        </p:nvSpPr>
        <p:spPr>
          <a:xfrm flipV="1">
            <a:off x="3494314" y="3570515"/>
            <a:ext cx="87086" cy="130628"/>
          </a:xfrm>
          <a:prstGeom prst="ellipse">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7" name="Oval 6">
            <a:extLst>
              <a:ext uri="{FF2B5EF4-FFF2-40B4-BE49-F238E27FC236}">
                <a16:creationId xmlns:a16="http://schemas.microsoft.com/office/drawing/2014/main" id="{C7B7179D-B682-E55A-F258-CCD0E9F130A2}"/>
              </a:ext>
            </a:extLst>
          </p:cNvPr>
          <p:cNvSpPr/>
          <p:nvPr/>
        </p:nvSpPr>
        <p:spPr>
          <a:xfrm flipV="1">
            <a:off x="9492339" y="3897086"/>
            <a:ext cx="87086" cy="130628"/>
          </a:xfrm>
          <a:prstGeom prst="ellipse">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cxnSp>
        <p:nvCxnSpPr>
          <p:cNvPr id="9" name="Straight Arrow Connector 8">
            <a:extLst>
              <a:ext uri="{FF2B5EF4-FFF2-40B4-BE49-F238E27FC236}">
                <a16:creationId xmlns:a16="http://schemas.microsoft.com/office/drawing/2014/main" id="{16E3F988-78A2-2B0C-E9DE-B6C74704E65A}"/>
              </a:ext>
            </a:extLst>
          </p:cNvPr>
          <p:cNvCxnSpPr>
            <a:cxnSpLocks/>
          </p:cNvCxnSpPr>
          <p:nvPr/>
        </p:nvCxnSpPr>
        <p:spPr>
          <a:xfrm>
            <a:off x="3712029" y="3712029"/>
            <a:ext cx="1534885" cy="71845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32FE074-9BBA-333F-EAE5-26A2C5829385}"/>
              </a:ext>
            </a:extLst>
          </p:cNvPr>
          <p:cNvCxnSpPr>
            <a:cxnSpLocks/>
          </p:cNvCxnSpPr>
          <p:nvPr/>
        </p:nvCxnSpPr>
        <p:spPr>
          <a:xfrm flipV="1">
            <a:off x="7445829" y="3962400"/>
            <a:ext cx="1970314" cy="54428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AACDD-16ED-9716-CE7A-79E2860FDF2D}"/>
              </a:ext>
            </a:extLst>
          </p:cNvPr>
          <p:cNvSpPr>
            <a:spLocks noGrp="1"/>
          </p:cNvSpPr>
          <p:nvPr>
            <p:ph type="title"/>
          </p:nvPr>
        </p:nvSpPr>
        <p:spPr>
          <a:xfrm>
            <a:off x="960699" y="123464"/>
            <a:ext cx="10363200" cy="1143000"/>
          </a:xfrm>
        </p:spPr>
        <p:txBody>
          <a:bodyPr/>
          <a:lstStyle/>
          <a:p>
            <a:r>
              <a:rPr lang="en-CH" dirty="0"/>
              <a:t>Synthetic Aperture Radar</a:t>
            </a:r>
          </a:p>
        </p:txBody>
      </p:sp>
      <p:pic>
        <p:nvPicPr>
          <p:cNvPr id="2050" name="Picture 2" descr="synthetic aperture radar (SAR ...">
            <a:extLst>
              <a:ext uri="{FF2B5EF4-FFF2-40B4-BE49-F238E27FC236}">
                <a16:creationId xmlns:a16="http://schemas.microsoft.com/office/drawing/2014/main" id="{B13BD41E-8F82-DADD-E0DC-6502D44C49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7372" y="1527211"/>
            <a:ext cx="5805829" cy="490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111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a:extLst>
              <a:ext uri="{FF2B5EF4-FFF2-40B4-BE49-F238E27FC236}">
                <a16:creationId xmlns:a16="http://schemas.microsoft.com/office/drawing/2014/main" id="{D91529CE-12BF-AE30-FA36-E966B829B7CE}"/>
              </a:ext>
            </a:extLst>
          </p:cNvPr>
          <p:cNvSpPr>
            <a:spLocks noGrp="1" noChangeArrowheads="1"/>
          </p:cNvSpPr>
          <p:nvPr>
            <p:ph type="title"/>
          </p:nvPr>
        </p:nvSpPr>
        <p:spPr>
          <a:xfrm>
            <a:off x="2209800" y="381000"/>
            <a:ext cx="7772400" cy="1143000"/>
          </a:xfrm>
        </p:spPr>
        <p:txBody>
          <a:bodyPr/>
          <a:lstStyle/>
          <a:p>
            <a:pPr eaLnBrk="1" hangingPunct="1"/>
            <a:r>
              <a:rPr lang="en-US" altLang="en-CH"/>
              <a:t>SAR Optical Computer</a:t>
            </a:r>
          </a:p>
        </p:txBody>
      </p:sp>
      <p:graphicFrame>
        <p:nvGraphicFramePr>
          <p:cNvPr id="31746" name="Object 2">
            <a:extLst>
              <a:ext uri="{FF2B5EF4-FFF2-40B4-BE49-F238E27FC236}">
                <a16:creationId xmlns:a16="http://schemas.microsoft.com/office/drawing/2014/main" id="{1F1E39C4-1C65-F543-92E7-EA176357D293}"/>
              </a:ext>
            </a:extLst>
          </p:cNvPr>
          <p:cNvGraphicFramePr>
            <a:graphicFrameLocks noGrp="1" noChangeAspect="1"/>
          </p:cNvGraphicFramePr>
          <p:nvPr>
            <p:ph idx="1"/>
          </p:nvPr>
        </p:nvGraphicFramePr>
        <p:xfrm>
          <a:off x="2057400" y="1600200"/>
          <a:ext cx="8153400" cy="4876800"/>
        </p:xfrm>
        <a:graphic>
          <a:graphicData uri="http://schemas.openxmlformats.org/presentationml/2006/ole">
            <mc:AlternateContent xmlns:mc="http://schemas.openxmlformats.org/markup-compatibility/2006">
              <mc:Choice xmlns:v="urn:schemas-microsoft-com:vml" Requires="v">
                <p:oleObj name="Bitmap Image" r:id="rId2" imgW="9550400" imgH="7620000" progId="Paint.Picture">
                  <p:embed/>
                </p:oleObj>
              </mc:Choice>
              <mc:Fallback>
                <p:oleObj name="Bitmap Image" r:id="rId2" imgW="9550400" imgH="7620000" progId="Paint.Picture">
                  <p:embed/>
                  <p:pic>
                    <p:nvPicPr>
                      <p:cNvPr id="31746" name="Object 2">
                        <a:extLst>
                          <a:ext uri="{FF2B5EF4-FFF2-40B4-BE49-F238E27FC236}">
                            <a16:creationId xmlns:a16="http://schemas.microsoft.com/office/drawing/2014/main" id="{1F1E39C4-1C65-F543-92E7-EA176357D293}"/>
                          </a:ext>
                        </a:extLst>
                      </p:cNvPr>
                      <p:cNvPicPr>
                        <a:picLocks noChangeAspect="1" noChangeArrowheads="1"/>
                      </p:cNvPicPr>
                      <p:nvPr/>
                    </p:nvPicPr>
                    <p:blipFill>
                      <a:blip r:embed="rId3">
                        <a:lum bright="6000" contrast="28000"/>
                        <a:extLst>
                          <a:ext uri="{28A0092B-C50C-407E-A947-70E740481C1C}">
                            <a14:useLocalDpi xmlns:a14="http://schemas.microsoft.com/office/drawing/2010/main" val="0"/>
                          </a:ext>
                        </a:extLst>
                      </a:blip>
                      <a:srcRect/>
                      <a:stretch>
                        <a:fillRect/>
                      </a:stretch>
                    </p:blipFill>
                    <p:spPr bwMode="auto">
                      <a:xfrm>
                        <a:off x="2057400" y="1600200"/>
                        <a:ext cx="8153400" cy="48768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690EFA21-2F06-A5EA-AA7E-BD6C3E529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3338"/>
            <a:ext cx="88392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0323AA3C-E16D-6588-9174-9C23954EA71F}"/>
              </a:ext>
            </a:extLst>
          </p:cNvPr>
          <p:cNvSpPr>
            <a:spLocks noGrp="1" noChangeArrowheads="1"/>
          </p:cNvSpPr>
          <p:nvPr>
            <p:ph type="body" idx="1"/>
          </p:nvPr>
        </p:nvSpPr>
        <p:spPr>
          <a:xfrm>
            <a:off x="2362200" y="1219200"/>
            <a:ext cx="7772400" cy="685800"/>
          </a:xfrm>
        </p:spPr>
        <p:txBody>
          <a:bodyPr/>
          <a:lstStyle/>
          <a:p>
            <a:pPr algn="ctr" eaLnBrk="1" hangingPunct="1">
              <a:lnSpc>
                <a:spcPct val="80000"/>
              </a:lnSpc>
              <a:buFontTx/>
              <a:buNone/>
            </a:pPr>
            <a:r>
              <a:rPr lang="en-US" altLang="en-CH"/>
              <a:t>2-D Gate Arrays</a:t>
            </a:r>
          </a:p>
          <a:p>
            <a:pPr algn="ctr" eaLnBrk="1" hangingPunct="1">
              <a:lnSpc>
                <a:spcPct val="80000"/>
              </a:lnSpc>
              <a:buFontTx/>
              <a:buNone/>
            </a:pPr>
            <a:r>
              <a:rPr lang="en-US" altLang="en-CH"/>
              <a:t>3-D Optical Communication Channels</a:t>
            </a:r>
          </a:p>
        </p:txBody>
      </p:sp>
      <p:grpSp>
        <p:nvGrpSpPr>
          <p:cNvPr id="33795" name="Group 13">
            <a:extLst>
              <a:ext uri="{FF2B5EF4-FFF2-40B4-BE49-F238E27FC236}">
                <a16:creationId xmlns:a16="http://schemas.microsoft.com/office/drawing/2014/main" id="{BADD83DE-89E2-4314-6C17-825E34D644F6}"/>
              </a:ext>
            </a:extLst>
          </p:cNvPr>
          <p:cNvGrpSpPr>
            <a:grpSpLocks/>
          </p:cNvGrpSpPr>
          <p:nvPr/>
        </p:nvGrpSpPr>
        <p:grpSpPr bwMode="auto">
          <a:xfrm>
            <a:off x="4267200" y="2743200"/>
            <a:ext cx="5056188" cy="4038600"/>
            <a:chOff x="1872" y="1440"/>
            <a:chExt cx="3185" cy="2544"/>
          </a:xfrm>
        </p:grpSpPr>
        <p:sp>
          <p:nvSpPr>
            <p:cNvPr id="33799" name="AutoShape 6">
              <a:extLst>
                <a:ext uri="{FF2B5EF4-FFF2-40B4-BE49-F238E27FC236}">
                  <a16:creationId xmlns:a16="http://schemas.microsoft.com/office/drawing/2014/main" id="{294D6D8C-51B4-9A1C-CBBC-5A8FF637E29C}"/>
                </a:ext>
              </a:extLst>
            </p:cNvPr>
            <p:cNvSpPr>
              <a:spLocks noChangeArrowheads="1"/>
            </p:cNvSpPr>
            <p:nvPr/>
          </p:nvSpPr>
          <p:spPr bwMode="auto">
            <a:xfrm>
              <a:off x="2352" y="2112"/>
              <a:ext cx="1392" cy="1152"/>
            </a:xfrm>
            <a:prstGeom prst="cloudCallout">
              <a:avLst>
                <a:gd name="adj1" fmla="val 4384"/>
                <a:gd name="adj2" fmla="val -7639"/>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endParaRPr lang="en-CH" altLang="en-CH"/>
            </a:p>
          </p:txBody>
        </p:sp>
        <p:sp>
          <p:nvSpPr>
            <p:cNvPr id="33800" name="Text Box 7">
              <a:extLst>
                <a:ext uri="{FF2B5EF4-FFF2-40B4-BE49-F238E27FC236}">
                  <a16:creationId xmlns:a16="http://schemas.microsoft.com/office/drawing/2014/main" id="{567A5F7D-B160-E836-6FB3-C8245B8E5F5B}"/>
                </a:ext>
              </a:extLst>
            </p:cNvPr>
            <p:cNvSpPr txBox="1">
              <a:spLocks noChangeArrowheads="1"/>
            </p:cNvSpPr>
            <p:nvPr/>
          </p:nvSpPr>
          <p:spPr bwMode="auto">
            <a:xfrm>
              <a:off x="2256" y="1440"/>
              <a:ext cx="28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2-D arrays of </a:t>
              </a:r>
              <a:r>
                <a:rPr lang="en-US" altLang="en-CH" sz="2800">
                  <a:solidFill>
                    <a:schemeClr val="tx2"/>
                  </a:solidFill>
                </a:rPr>
                <a:t>optical switches</a:t>
              </a:r>
            </a:p>
          </p:txBody>
        </p:sp>
        <p:sp>
          <p:nvSpPr>
            <p:cNvPr id="33801" name="Text Box 8">
              <a:extLst>
                <a:ext uri="{FF2B5EF4-FFF2-40B4-BE49-F238E27FC236}">
                  <a16:creationId xmlns:a16="http://schemas.microsoft.com/office/drawing/2014/main" id="{8BD37182-CA01-9186-4790-9E07E98422DD}"/>
                </a:ext>
              </a:extLst>
            </p:cNvPr>
            <p:cNvSpPr txBox="1">
              <a:spLocks noChangeArrowheads="1"/>
            </p:cNvSpPr>
            <p:nvPr/>
          </p:nvSpPr>
          <p:spPr bwMode="auto">
            <a:xfrm>
              <a:off x="1872" y="3657"/>
              <a:ext cx="232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Optical Interconnections</a:t>
              </a:r>
            </a:p>
          </p:txBody>
        </p:sp>
        <p:sp>
          <p:nvSpPr>
            <p:cNvPr id="33802" name="Line 9">
              <a:extLst>
                <a:ext uri="{FF2B5EF4-FFF2-40B4-BE49-F238E27FC236}">
                  <a16:creationId xmlns:a16="http://schemas.microsoft.com/office/drawing/2014/main" id="{5C392FD8-6BD2-3D2B-CA44-6E36F2DDA977}"/>
                </a:ext>
              </a:extLst>
            </p:cNvPr>
            <p:cNvSpPr>
              <a:spLocks noChangeShapeType="1"/>
            </p:cNvSpPr>
            <p:nvPr/>
          </p:nvSpPr>
          <p:spPr bwMode="auto">
            <a:xfrm flipV="1">
              <a:off x="2016" y="1824"/>
              <a:ext cx="336" cy="336"/>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H"/>
            </a:p>
          </p:txBody>
        </p:sp>
        <p:sp>
          <p:nvSpPr>
            <p:cNvPr id="33803" name="Line 10">
              <a:extLst>
                <a:ext uri="{FF2B5EF4-FFF2-40B4-BE49-F238E27FC236}">
                  <a16:creationId xmlns:a16="http://schemas.microsoft.com/office/drawing/2014/main" id="{04AD3B0E-8BA5-D7C9-3D8F-23BE14681471}"/>
                </a:ext>
              </a:extLst>
            </p:cNvPr>
            <p:cNvSpPr>
              <a:spLocks noChangeShapeType="1"/>
            </p:cNvSpPr>
            <p:nvPr/>
          </p:nvSpPr>
          <p:spPr bwMode="auto">
            <a:xfrm flipV="1">
              <a:off x="3024" y="3168"/>
              <a:ext cx="48" cy="52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3804" name="Line 11">
              <a:extLst>
                <a:ext uri="{FF2B5EF4-FFF2-40B4-BE49-F238E27FC236}">
                  <a16:creationId xmlns:a16="http://schemas.microsoft.com/office/drawing/2014/main" id="{C9780C5B-D13D-0BF0-D0E5-6AD420F5E27E}"/>
                </a:ext>
              </a:extLst>
            </p:cNvPr>
            <p:cNvSpPr>
              <a:spLocks noChangeShapeType="1"/>
            </p:cNvSpPr>
            <p:nvPr/>
          </p:nvSpPr>
          <p:spPr bwMode="auto">
            <a:xfrm flipH="1" flipV="1">
              <a:off x="3984" y="1824"/>
              <a:ext cx="240" cy="48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CH"/>
            </a:p>
          </p:txBody>
        </p:sp>
      </p:grpSp>
      <p:sp>
        <p:nvSpPr>
          <p:cNvPr id="33796" name="Rectangle 12">
            <a:extLst>
              <a:ext uri="{FF2B5EF4-FFF2-40B4-BE49-F238E27FC236}">
                <a16:creationId xmlns:a16="http://schemas.microsoft.com/office/drawing/2014/main" id="{F473449D-F569-411F-D54E-691D32A0914E}"/>
              </a:ext>
            </a:extLst>
          </p:cNvPr>
          <p:cNvSpPr>
            <a:spLocks noGrp="1" noChangeArrowheads="1"/>
          </p:cNvSpPr>
          <p:nvPr>
            <p:ph type="title"/>
          </p:nvPr>
        </p:nvSpPr>
        <p:spPr>
          <a:xfrm>
            <a:off x="2286000" y="0"/>
            <a:ext cx="7772400" cy="1143000"/>
          </a:xfrm>
        </p:spPr>
        <p:txBody>
          <a:bodyPr/>
          <a:lstStyle/>
          <a:p>
            <a:pPr eaLnBrk="1" hangingPunct="1"/>
            <a:r>
              <a:rPr lang="en-US" altLang="en-CH"/>
              <a:t>Digital Optical Computing</a:t>
            </a:r>
          </a:p>
        </p:txBody>
      </p:sp>
      <p:sp>
        <p:nvSpPr>
          <p:cNvPr id="2" name="Parallelogram 1">
            <a:extLst>
              <a:ext uri="{FF2B5EF4-FFF2-40B4-BE49-F238E27FC236}">
                <a16:creationId xmlns:a16="http://schemas.microsoft.com/office/drawing/2014/main" id="{2800A68F-137D-6A7B-1311-93717A3CD009}"/>
              </a:ext>
            </a:extLst>
          </p:cNvPr>
          <p:cNvSpPr/>
          <p:nvPr/>
        </p:nvSpPr>
        <p:spPr>
          <a:xfrm rot="21025247">
            <a:off x="2587073" y="4132644"/>
            <a:ext cx="1823828" cy="1394460"/>
          </a:xfrm>
          <a:prstGeom prst="parallelogram">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 name="Parallelogram 2">
            <a:extLst>
              <a:ext uri="{FF2B5EF4-FFF2-40B4-BE49-F238E27FC236}">
                <a16:creationId xmlns:a16="http://schemas.microsoft.com/office/drawing/2014/main" id="{2CF8BEC2-7ED3-36E9-00C4-84A0EF55C870}"/>
              </a:ext>
            </a:extLst>
          </p:cNvPr>
          <p:cNvSpPr/>
          <p:nvPr/>
        </p:nvSpPr>
        <p:spPr>
          <a:xfrm rot="21025247">
            <a:off x="8054422" y="4090733"/>
            <a:ext cx="1823828" cy="1394460"/>
          </a:xfrm>
          <a:prstGeom prst="parallelogram">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5FBF3184-3078-5FD8-9646-5101E26099F2}"/>
              </a:ext>
            </a:extLst>
          </p:cNvPr>
          <p:cNvSpPr>
            <a:spLocks noGrp="1" noChangeArrowheads="1"/>
          </p:cNvSpPr>
          <p:nvPr>
            <p:ph type="title"/>
          </p:nvPr>
        </p:nvSpPr>
        <p:spPr/>
        <p:txBody>
          <a:bodyPr/>
          <a:lstStyle/>
          <a:p>
            <a:pPr eaLnBrk="1" hangingPunct="1"/>
            <a:r>
              <a:rPr lang="en-US" altLang="en-CH" sz="4000"/>
              <a:t>Optical and Electronic Gates: 1985</a:t>
            </a:r>
          </a:p>
        </p:txBody>
      </p:sp>
      <p:sp>
        <p:nvSpPr>
          <p:cNvPr id="34819" name="Rectangle 7">
            <a:extLst>
              <a:ext uri="{FF2B5EF4-FFF2-40B4-BE49-F238E27FC236}">
                <a16:creationId xmlns:a16="http://schemas.microsoft.com/office/drawing/2014/main" id="{520E1084-92B4-516B-84C6-1E64F862008B}"/>
              </a:ext>
            </a:extLst>
          </p:cNvPr>
          <p:cNvSpPr>
            <a:spLocks noChangeArrowheads="1"/>
          </p:cNvSpPr>
          <p:nvPr/>
        </p:nvSpPr>
        <p:spPr bwMode="auto">
          <a:xfrm>
            <a:off x="4335463" y="3340100"/>
            <a:ext cx="3605212" cy="349250"/>
          </a:xfrm>
          <a:prstGeom prst="rect">
            <a:avLst/>
          </a:prstGeom>
          <a:solidFill>
            <a:srgbClr val="FFCC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20" name="Rectangle 8">
            <a:extLst>
              <a:ext uri="{FF2B5EF4-FFF2-40B4-BE49-F238E27FC236}">
                <a16:creationId xmlns:a16="http://schemas.microsoft.com/office/drawing/2014/main" id="{4DFFB229-2482-FDE5-10E6-F28D0CE65B76}"/>
              </a:ext>
            </a:extLst>
          </p:cNvPr>
          <p:cNvSpPr>
            <a:spLocks noChangeArrowheads="1"/>
          </p:cNvSpPr>
          <p:nvPr/>
        </p:nvSpPr>
        <p:spPr bwMode="auto">
          <a:xfrm>
            <a:off x="5407025" y="3281364"/>
            <a:ext cx="1462088" cy="58737"/>
          </a:xfrm>
          <a:prstGeom prst="rect">
            <a:avLst/>
          </a:prstGeom>
          <a:solidFill>
            <a:srgbClr val="6699FF"/>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21" name="Rectangle 9">
            <a:extLst>
              <a:ext uri="{FF2B5EF4-FFF2-40B4-BE49-F238E27FC236}">
                <a16:creationId xmlns:a16="http://schemas.microsoft.com/office/drawing/2014/main" id="{B97DB5C7-86AD-D773-9A44-BDCB4964B3D5}"/>
              </a:ext>
            </a:extLst>
          </p:cNvPr>
          <p:cNvSpPr>
            <a:spLocks noChangeArrowheads="1"/>
          </p:cNvSpPr>
          <p:nvPr/>
        </p:nvSpPr>
        <p:spPr bwMode="auto">
          <a:xfrm>
            <a:off x="5407025" y="3106739"/>
            <a:ext cx="1462088" cy="174625"/>
          </a:xfrm>
          <a:prstGeom prst="rect">
            <a:avLst/>
          </a:prstGeom>
          <a:solidFill>
            <a:srgbClr val="00FF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22" name="Line 10">
            <a:extLst>
              <a:ext uri="{FF2B5EF4-FFF2-40B4-BE49-F238E27FC236}">
                <a16:creationId xmlns:a16="http://schemas.microsoft.com/office/drawing/2014/main" id="{FC933D7A-D957-E6D0-07DF-F34FBF777285}"/>
              </a:ext>
            </a:extLst>
          </p:cNvPr>
          <p:cNvSpPr>
            <a:spLocks noChangeShapeType="1"/>
          </p:cNvSpPr>
          <p:nvPr/>
        </p:nvSpPr>
        <p:spPr bwMode="auto">
          <a:xfrm>
            <a:off x="3749675" y="2989263"/>
            <a:ext cx="10731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23" name="Line 11">
            <a:extLst>
              <a:ext uri="{FF2B5EF4-FFF2-40B4-BE49-F238E27FC236}">
                <a16:creationId xmlns:a16="http://schemas.microsoft.com/office/drawing/2014/main" id="{127CF676-07BB-4DCF-8050-73F95436107E}"/>
              </a:ext>
            </a:extLst>
          </p:cNvPr>
          <p:cNvSpPr>
            <a:spLocks noChangeShapeType="1"/>
          </p:cNvSpPr>
          <p:nvPr/>
        </p:nvSpPr>
        <p:spPr bwMode="auto">
          <a:xfrm>
            <a:off x="4822825" y="2989264"/>
            <a:ext cx="0" cy="350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nvGrpSpPr>
          <p:cNvPr id="34824" name="Group 12">
            <a:extLst>
              <a:ext uri="{FF2B5EF4-FFF2-40B4-BE49-F238E27FC236}">
                <a16:creationId xmlns:a16="http://schemas.microsoft.com/office/drawing/2014/main" id="{9E43BB50-A08B-B37E-4D5B-AD4FE4A7AD22}"/>
              </a:ext>
            </a:extLst>
          </p:cNvPr>
          <p:cNvGrpSpPr>
            <a:grpSpLocks/>
          </p:cNvGrpSpPr>
          <p:nvPr/>
        </p:nvGrpSpPr>
        <p:grpSpPr bwMode="auto">
          <a:xfrm flipH="1">
            <a:off x="7356476" y="2989264"/>
            <a:ext cx="1363663" cy="350837"/>
            <a:chOff x="1680" y="1824"/>
            <a:chExt cx="672" cy="288"/>
          </a:xfrm>
        </p:grpSpPr>
        <p:sp>
          <p:nvSpPr>
            <p:cNvPr id="34843" name="Line 13">
              <a:extLst>
                <a:ext uri="{FF2B5EF4-FFF2-40B4-BE49-F238E27FC236}">
                  <a16:creationId xmlns:a16="http://schemas.microsoft.com/office/drawing/2014/main" id="{C571C97C-7B50-CD82-E504-CFE935B315CF}"/>
                </a:ext>
              </a:extLst>
            </p:cNvPr>
            <p:cNvSpPr>
              <a:spLocks noChangeShapeType="1"/>
            </p:cNvSpPr>
            <p:nvPr/>
          </p:nvSpPr>
          <p:spPr bwMode="auto">
            <a:xfrm>
              <a:off x="1680" y="1824"/>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44" name="Line 14">
              <a:extLst>
                <a:ext uri="{FF2B5EF4-FFF2-40B4-BE49-F238E27FC236}">
                  <a16:creationId xmlns:a16="http://schemas.microsoft.com/office/drawing/2014/main" id="{FCEE257E-B3C4-2527-E2C3-4AE5A1AAC659}"/>
                </a:ext>
              </a:extLst>
            </p:cNvPr>
            <p:cNvSpPr>
              <a:spLocks noChangeShapeType="1"/>
            </p:cNvSpPr>
            <p:nvPr/>
          </p:nvSpPr>
          <p:spPr bwMode="auto">
            <a:xfrm>
              <a:off x="2352" y="182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34825" name="Rectangle 15">
            <a:extLst>
              <a:ext uri="{FF2B5EF4-FFF2-40B4-BE49-F238E27FC236}">
                <a16:creationId xmlns:a16="http://schemas.microsoft.com/office/drawing/2014/main" id="{5D1ECDE2-E5B8-3D2A-D7AA-01B7F046AB30}"/>
              </a:ext>
            </a:extLst>
          </p:cNvPr>
          <p:cNvSpPr>
            <a:spLocks noChangeArrowheads="1"/>
          </p:cNvSpPr>
          <p:nvPr/>
        </p:nvSpPr>
        <p:spPr bwMode="auto">
          <a:xfrm>
            <a:off x="8428038" y="3163888"/>
            <a:ext cx="487362" cy="582612"/>
          </a:xfrm>
          <a:prstGeom prst="rect">
            <a:avLst/>
          </a:prstGeom>
          <a:solidFill>
            <a:schemeClr val="bg2"/>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26" name="Line 16">
            <a:extLst>
              <a:ext uri="{FF2B5EF4-FFF2-40B4-BE49-F238E27FC236}">
                <a16:creationId xmlns:a16="http://schemas.microsoft.com/office/drawing/2014/main" id="{D3EF1CC5-D79C-F10D-FEE6-A40F14F7F35B}"/>
              </a:ext>
            </a:extLst>
          </p:cNvPr>
          <p:cNvSpPr>
            <a:spLocks noChangeShapeType="1"/>
          </p:cNvSpPr>
          <p:nvPr/>
        </p:nvSpPr>
        <p:spPr bwMode="auto">
          <a:xfrm>
            <a:off x="8720138" y="2989264"/>
            <a:ext cx="0" cy="174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27" name="Line 17">
            <a:extLst>
              <a:ext uri="{FF2B5EF4-FFF2-40B4-BE49-F238E27FC236}">
                <a16:creationId xmlns:a16="http://schemas.microsoft.com/office/drawing/2014/main" id="{5CCE9801-AD9F-CD47-566A-48D05CB04223}"/>
              </a:ext>
            </a:extLst>
          </p:cNvPr>
          <p:cNvSpPr>
            <a:spLocks noChangeShapeType="1"/>
          </p:cNvSpPr>
          <p:nvPr/>
        </p:nvSpPr>
        <p:spPr bwMode="auto">
          <a:xfrm>
            <a:off x="8720138" y="3746501"/>
            <a:ext cx="0" cy="1762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28" name="Line 18">
            <a:extLst>
              <a:ext uri="{FF2B5EF4-FFF2-40B4-BE49-F238E27FC236}">
                <a16:creationId xmlns:a16="http://schemas.microsoft.com/office/drawing/2014/main" id="{8DB62734-3959-8D96-367A-DC52B5CB0DD8}"/>
              </a:ext>
            </a:extLst>
          </p:cNvPr>
          <p:cNvSpPr>
            <a:spLocks noChangeShapeType="1"/>
          </p:cNvSpPr>
          <p:nvPr/>
        </p:nvSpPr>
        <p:spPr bwMode="auto">
          <a:xfrm>
            <a:off x="8524876" y="3922713"/>
            <a:ext cx="390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29" name="Line 19">
            <a:extLst>
              <a:ext uri="{FF2B5EF4-FFF2-40B4-BE49-F238E27FC236}">
                <a16:creationId xmlns:a16="http://schemas.microsoft.com/office/drawing/2014/main" id="{F7BEBB75-9F9D-093E-3C61-2F64A0AB4351}"/>
              </a:ext>
            </a:extLst>
          </p:cNvPr>
          <p:cNvSpPr>
            <a:spLocks noChangeShapeType="1"/>
          </p:cNvSpPr>
          <p:nvPr/>
        </p:nvSpPr>
        <p:spPr bwMode="auto">
          <a:xfrm>
            <a:off x="8524876" y="4038600"/>
            <a:ext cx="390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30" name="Line 20">
            <a:extLst>
              <a:ext uri="{FF2B5EF4-FFF2-40B4-BE49-F238E27FC236}">
                <a16:creationId xmlns:a16="http://schemas.microsoft.com/office/drawing/2014/main" id="{08DA2E97-FBE0-EDBC-6719-5F18E1BF7F0B}"/>
              </a:ext>
            </a:extLst>
          </p:cNvPr>
          <p:cNvSpPr>
            <a:spLocks noChangeShapeType="1"/>
          </p:cNvSpPr>
          <p:nvPr/>
        </p:nvSpPr>
        <p:spPr bwMode="auto">
          <a:xfrm>
            <a:off x="8524876" y="3979863"/>
            <a:ext cx="390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31" name="Text Box 21">
            <a:extLst>
              <a:ext uri="{FF2B5EF4-FFF2-40B4-BE49-F238E27FC236}">
                <a16:creationId xmlns:a16="http://schemas.microsoft.com/office/drawing/2014/main" id="{DA441B8E-B33C-2F81-1A5F-3FE6E454FD31}"/>
              </a:ext>
            </a:extLst>
          </p:cNvPr>
          <p:cNvSpPr txBox="1">
            <a:spLocks noChangeArrowheads="1"/>
          </p:cNvSpPr>
          <p:nvPr/>
        </p:nvSpPr>
        <p:spPr bwMode="auto">
          <a:xfrm>
            <a:off x="3048000" y="2600325"/>
            <a:ext cx="463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p>
        </p:txBody>
      </p:sp>
      <p:sp>
        <p:nvSpPr>
          <p:cNvPr id="34832" name="Text Box 22">
            <a:extLst>
              <a:ext uri="{FF2B5EF4-FFF2-40B4-BE49-F238E27FC236}">
                <a16:creationId xmlns:a16="http://schemas.microsoft.com/office/drawing/2014/main" id="{8F3675C1-E74A-4926-3B73-DC4BA2496801}"/>
              </a:ext>
            </a:extLst>
          </p:cNvPr>
          <p:cNvSpPr txBox="1">
            <a:spLocks noChangeArrowheads="1"/>
          </p:cNvSpPr>
          <p:nvPr/>
        </p:nvSpPr>
        <p:spPr bwMode="auto">
          <a:xfrm>
            <a:off x="5972175" y="1828801"/>
            <a:ext cx="65434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r>
              <a:rPr lang="en-US" altLang="en-CH" baseline="-25000"/>
              <a:t>g</a:t>
            </a:r>
            <a:endParaRPr lang="en-US" altLang="en-CH"/>
          </a:p>
        </p:txBody>
      </p:sp>
      <p:sp>
        <p:nvSpPr>
          <p:cNvPr id="34833" name="Line 23">
            <a:extLst>
              <a:ext uri="{FF2B5EF4-FFF2-40B4-BE49-F238E27FC236}">
                <a16:creationId xmlns:a16="http://schemas.microsoft.com/office/drawing/2014/main" id="{FEB5DE53-B2AC-FC2D-1307-A3E753EC10AF}"/>
              </a:ext>
            </a:extLst>
          </p:cNvPr>
          <p:cNvSpPr>
            <a:spLocks noChangeShapeType="1"/>
          </p:cNvSpPr>
          <p:nvPr/>
        </p:nvSpPr>
        <p:spPr bwMode="auto">
          <a:xfrm>
            <a:off x="6284913" y="2640014"/>
            <a:ext cx="0" cy="466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4834" name="Text Box 24">
            <a:extLst>
              <a:ext uri="{FF2B5EF4-FFF2-40B4-BE49-F238E27FC236}">
                <a16:creationId xmlns:a16="http://schemas.microsoft.com/office/drawing/2014/main" id="{5F2A1A39-46D8-71A2-2616-7C6511C041E2}"/>
              </a:ext>
            </a:extLst>
          </p:cNvPr>
          <p:cNvSpPr txBox="1">
            <a:spLocks noChangeArrowheads="1"/>
          </p:cNvSpPr>
          <p:nvPr/>
        </p:nvSpPr>
        <p:spPr bwMode="auto">
          <a:xfrm>
            <a:off x="5638800" y="2743200"/>
            <a:ext cx="1112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chemeClr val="bg2"/>
                </a:solidFill>
              </a:rPr>
              <a:t>-----</a:t>
            </a:r>
          </a:p>
        </p:txBody>
      </p:sp>
      <p:sp>
        <p:nvSpPr>
          <p:cNvPr id="34835" name="Rectangle 25">
            <a:extLst>
              <a:ext uri="{FF2B5EF4-FFF2-40B4-BE49-F238E27FC236}">
                <a16:creationId xmlns:a16="http://schemas.microsoft.com/office/drawing/2014/main" id="{B49EB77D-98A3-F447-5990-E73343ABEEA6}"/>
              </a:ext>
            </a:extLst>
          </p:cNvPr>
          <p:cNvSpPr>
            <a:spLocks noChangeArrowheads="1"/>
          </p:cNvSpPr>
          <p:nvPr/>
        </p:nvSpPr>
        <p:spPr bwMode="auto">
          <a:xfrm>
            <a:off x="4335463" y="5854700"/>
            <a:ext cx="3605212" cy="349250"/>
          </a:xfrm>
          <a:prstGeom prst="rect">
            <a:avLst/>
          </a:prstGeom>
          <a:solidFill>
            <a:srgbClr val="FFCC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36" name="Rectangle 27">
            <a:extLst>
              <a:ext uri="{FF2B5EF4-FFF2-40B4-BE49-F238E27FC236}">
                <a16:creationId xmlns:a16="http://schemas.microsoft.com/office/drawing/2014/main" id="{EB415F9B-6EE5-D062-85EC-651E8946A38D}"/>
              </a:ext>
            </a:extLst>
          </p:cNvPr>
          <p:cNvSpPr>
            <a:spLocks noChangeArrowheads="1"/>
          </p:cNvSpPr>
          <p:nvPr/>
        </p:nvSpPr>
        <p:spPr bwMode="auto">
          <a:xfrm>
            <a:off x="5407026" y="5867400"/>
            <a:ext cx="1450975" cy="304800"/>
          </a:xfrm>
          <a:prstGeom prst="rect">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4837" name="Text Box 39">
            <a:extLst>
              <a:ext uri="{FF2B5EF4-FFF2-40B4-BE49-F238E27FC236}">
                <a16:creationId xmlns:a16="http://schemas.microsoft.com/office/drawing/2014/main" id="{521ABA1D-8F1D-E46D-E55E-6A7E7720A5DD}"/>
              </a:ext>
            </a:extLst>
          </p:cNvPr>
          <p:cNvSpPr txBox="1">
            <a:spLocks noChangeArrowheads="1"/>
          </p:cNvSpPr>
          <p:nvPr/>
        </p:nvSpPr>
        <p:spPr bwMode="auto">
          <a:xfrm>
            <a:off x="3048000" y="5114926"/>
            <a:ext cx="6639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in</a:t>
            </a:r>
            <a:endParaRPr lang="en-US" altLang="en-CH"/>
          </a:p>
        </p:txBody>
      </p:sp>
      <p:sp>
        <p:nvSpPr>
          <p:cNvPr id="34838" name="Text Box 40">
            <a:extLst>
              <a:ext uri="{FF2B5EF4-FFF2-40B4-BE49-F238E27FC236}">
                <a16:creationId xmlns:a16="http://schemas.microsoft.com/office/drawing/2014/main" id="{6A4E6D1E-F4B2-C8B3-2F07-DD3E2F76C7A7}"/>
              </a:ext>
            </a:extLst>
          </p:cNvPr>
          <p:cNvSpPr txBox="1">
            <a:spLocks noChangeArrowheads="1"/>
          </p:cNvSpPr>
          <p:nvPr/>
        </p:nvSpPr>
        <p:spPr bwMode="auto">
          <a:xfrm>
            <a:off x="6096001" y="4495801"/>
            <a:ext cx="5597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g</a:t>
            </a:r>
            <a:endParaRPr lang="en-US" altLang="en-CH"/>
          </a:p>
        </p:txBody>
      </p:sp>
      <p:sp>
        <p:nvSpPr>
          <p:cNvPr id="34839" name="Text Box 42">
            <a:extLst>
              <a:ext uri="{FF2B5EF4-FFF2-40B4-BE49-F238E27FC236}">
                <a16:creationId xmlns:a16="http://schemas.microsoft.com/office/drawing/2014/main" id="{FA6698CB-A969-65C9-CC43-AC86F1A0BBBE}"/>
              </a:ext>
            </a:extLst>
          </p:cNvPr>
          <p:cNvSpPr txBox="1">
            <a:spLocks noChangeArrowheads="1"/>
          </p:cNvSpPr>
          <p:nvPr/>
        </p:nvSpPr>
        <p:spPr bwMode="auto">
          <a:xfrm>
            <a:off x="5638800" y="5486400"/>
            <a:ext cx="1112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chemeClr val="bg2"/>
                </a:solidFill>
              </a:rPr>
              <a:t>-----</a:t>
            </a:r>
          </a:p>
        </p:txBody>
      </p:sp>
      <p:sp>
        <p:nvSpPr>
          <p:cNvPr id="34840" name="Line 43">
            <a:extLst>
              <a:ext uri="{FF2B5EF4-FFF2-40B4-BE49-F238E27FC236}">
                <a16:creationId xmlns:a16="http://schemas.microsoft.com/office/drawing/2014/main" id="{6E3ECEB8-DBB9-10C0-4C74-CDD9A6BFD9A5}"/>
              </a:ext>
            </a:extLst>
          </p:cNvPr>
          <p:cNvSpPr>
            <a:spLocks noChangeShapeType="1"/>
          </p:cNvSpPr>
          <p:nvPr/>
        </p:nvSpPr>
        <p:spPr bwMode="auto">
          <a:xfrm>
            <a:off x="3429000" y="6019800"/>
            <a:ext cx="5410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4841" name="Text Box 45">
            <a:extLst>
              <a:ext uri="{FF2B5EF4-FFF2-40B4-BE49-F238E27FC236}">
                <a16:creationId xmlns:a16="http://schemas.microsoft.com/office/drawing/2014/main" id="{CA88062B-1470-ABD9-470B-83B9F9F76C3E}"/>
              </a:ext>
            </a:extLst>
          </p:cNvPr>
          <p:cNvSpPr txBox="1">
            <a:spLocks noChangeArrowheads="1"/>
          </p:cNvSpPr>
          <p:nvPr/>
        </p:nvSpPr>
        <p:spPr bwMode="auto">
          <a:xfrm>
            <a:off x="8793164" y="5105401"/>
            <a:ext cx="8515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out</a:t>
            </a:r>
            <a:endParaRPr lang="en-US" altLang="en-CH"/>
          </a:p>
        </p:txBody>
      </p:sp>
      <p:sp>
        <p:nvSpPr>
          <p:cNvPr id="34842" name="Line 46">
            <a:extLst>
              <a:ext uri="{FF2B5EF4-FFF2-40B4-BE49-F238E27FC236}">
                <a16:creationId xmlns:a16="http://schemas.microsoft.com/office/drawing/2014/main" id="{AEF13C5E-27D4-2F64-BF25-7E2D05606FD1}"/>
              </a:ext>
            </a:extLst>
          </p:cNvPr>
          <p:cNvSpPr>
            <a:spLocks noChangeShapeType="1"/>
          </p:cNvSpPr>
          <p:nvPr/>
        </p:nvSpPr>
        <p:spPr bwMode="auto">
          <a:xfrm>
            <a:off x="6096000" y="52578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7F9294C-C4A1-971B-E78D-8CBCCBB82D82}"/>
              </a:ext>
            </a:extLst>
          </p:cNvPr>
          <p:cNvSpPr>
            <a:spLocks noGrp="1" noChangeArrowheads="1"/>
          </p:cNvSpPr>
          <p:nvPr>
            <p:ph type="title"/>
          </p:nvPr>
        </p:nvSpPr>
        <p:spPr/>
        <p:txBody>
          <a:bodyPr/>
          <a:lstStyle/>
          <a:p>
            <a:pPr eaLnBrk="1" hangingPunct="1"/>
            <a:r>
              <a:rPr lang="en-US" altLang="en-CH" sz="4000"/>
              <a:t>Optical and Electronic Gates: 2004</a:t>
            </a:r>
          </a:p>
        </p:txBody>
      </p:sp>
      <p:sp>
        <p:nvSpPr>
          <p:cNvPr id="35843" name="Rectangle 3">
            <a:extLst>
              <a:ext uri="{FF2B5EF4-FFF2-40B4-BE49-F238E27FC236}">
                <a16:creationId xmlns:a16="http://schemas.microsoft.com/office/drawing/2014/main" id="{A46CDF4A-06DF-75AB-4658-9A4D80D28B3C}"/>
              </a:ext>
            </a:extLst>
          </p:cNvPr>
          <p:cNvSpPr>
            <a:spLocks noChangeArrowheads="1"/>
          </p:cNvSpPr>
          <p:nvPr/>
        </p:nvSpPr>
        <p:spPr bwMode="auto">
          <a:xfrm>
            <a:off x="5741988" y="2905125"/>
            <a:ext cx="1077912" cy="95250"/>
          </a:xfrm>
          <a:prstGeom prst="rect">
            <a:avLst/>
          </a:prstGeom>
          <a:solidFill>
            <a:srgbClr val="FFCC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44" name="Rectangle 4">
            <a:extLst>
              <a:ext uri="{FF2B5EF4-FFF2-40B4-BE49-F238E27FC236}">
                <a16:creationId xmlns:a16="http://schemas.microsoft.com/office/drawing/2014/main" id="{C5AE7994-B836-5F4D-C86C-27B69231AA3B}"/>
              </a:ext>
            </a:extLst>
          </p:cNvPr>
          <p:cNvSpPr>
            <a:spLocks noChangeArrowheads="1"/>
          </p:cNvSpPr>
          <p:nvPr/>
        </p:nvSpPr>
        <p:spPr bwMode="auto">
          <a:xfrm>
            <a:off x="6062663" y="2889251"/>
            <a:ext cx="436562" cy="15875"/>
          </a:xfrm>
          <a:prstGeom prst="rect">
            <a:avLst/>
          </a:prstGeom>
          <a:solidFill>
            <a:srgbClr val="6699FF"/>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45" name="Rectangle 5">
            <a:extLst>
              <a:ext uri="{FF2B5EF4-FFF2-40B4-BE49-F238E27FC236}">
                <a16:creationId xmlns:a16="http://schemas.microsoft.com/office/drawing/2014/main" id="{30A344AA-258A-75F5-4391-4A851903857C}"/>
              </a:ext>
            </a:extLst>
          </p:cNvPr>
          <p:cNvSpPr>
            <a:spLocks noChangeArrowheads="1"/>
          </p:cNvSpPr>
          <p:nvPr/>
        </p:nvSpPr>
        <p:spPr bwMode="auto">
          <a:xfrm>
            <a:off x="6062663" y="2841626"/>
            <a:ext cx="436562" cy="47625"/>
          </a:xfrm>
          <a:prstGeom prst="rect">
            <a:avLst/>
          </a:prstGeom>
          <a:solidFill>
            <a:srgbClr val="00FF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46" name="Line 6">
            <a:extLst>
              <a:ext uri="{FF2B5EF4-FFF2-40B4-BE49-F238E27FC236}">
                <a16:creationId xmlns:a16="http://schemas.microsoft.com/office/drawing/2014/main" id="{E2BBE5E3-F554-F6E8-099C-06C175F648E5}"/>
              </a:ext>
            </a:extLst>
          </p:cNvPr>
          <p:cNvSpPr>
            <a:spLocks noChangeShapeType="1"/>
          </p:cNvSpPr>
          <p:nvPr/>
        </p:nvSpPr>
        <p:spPr bwMode="auto">
          <a:xfrm>
            <a:off x="5567364" y="2809875"/>
            <a:ext cx="320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47" name="Line 7">
            <a:extLst>
              <a:ext uri="{FF2B5EF4-FFF2-40B4-BE49-F238E27FC236}">
                <a16:creationId xmlns:a16="http://schemas.microsoft.com/office/drawing/2014/main" id="{D6E252EE-4D39-22AC-0592-C094B85424A7}"/>
              </a:ext>
            </a:extLst>
          </p:cNvPr>
          <p:cNvSpPr>
            <a:spLocks noChangeShapeType="1"/>
          </p:cNvSpPr>
          <p:nvPr/>
        </p:nvSpPr>
        <p:spPr bwMode="auto">
          <a:xfrm>
            <a:off x="5888038" y="2809875"/>
            <a:ext cx="0"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nvGrpSpPr>
          <p:cNvPr id="35848" name="Group 8">
            <a:extLst>
              <a:ext uri="{FF2B5EF4-FFF2-40B4-BE49-F238E27FC236}">
                <a16:creationId xmlns:a16="http://schemas.microsoft.com/office/drawing/2014/main" id="{46A8D14D-E12F-3685-EDDA-77C2B36EBF64}"/>
              </a:ext>
            </a:extLst>
          </p:cNvPr>
          <p:cNvGrpSpPr>
            <a:grpSpLocks/>
          </p:cNvGrpSpPr>
          <p:nvPr/>
        </p:nvGrpSpPr>
        <p:grpSpPr bwMode="auto">
          <a:xfrm flipH="1">
            <a:off x="6645275" y="2809875"/>
            <a:ext cx="406400" cy="95250"/>
            <a:chOff x="1680" y="1824"/>
            <a:chExt cx="672" cy="288"/>
          </a:xfrm>
        </p:grpSpPr>
        <p:sp>
          <p:nvSpPr>
            <p:cNvPr id="35866" name="Line 9">
              <a:extLst>
                <a:ext uri="{FF2B5EF4-FFF2-40B4-BE49-F238E27FC236}">
                  <a16:creationId xmlns:a16="http://schemas.microsoft.com/office/drawing/2014/main" id="{5758E87A-8AC0-97C9-F36C-F29315A188E6}"/>
                </a:ext>
              </a:extLst>
            </p:cNvPr>
            <p:cNvSpPr>
              <a:spLocks noChangeShapeType="1"/>
            </p:cNvSpPr>
            <p:nvPr/>
          </p:nvSpPr>
          <p:spPr bwMode="auto">
            <a:xfrm>
              <a:off x="1680" y="1824"/>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67" name="Line 10">
              <a:extLst>
                <a:ext uri="{FF2B5EF4-FFF2-40B4-BE49-F238E27FC236}">
                  <a16:creationId xmlns:a16="http://schemas.microsoft.com/office/drawing/2014/main" id="{B7603F0A-8655-72BA-1EC2-4490A21C66F7}"/>
                </a:ext>
              </a:extLst>
            </p:cNvPr>
            <p:cNvSpPr>
              <a:spLocks noChangeShapeType="1"/>
            </p:cNvSpPr>
            <p:nvPr/>
          </p:nvSpPr>
          <p:spPr bwMode="auto">
            <a:xfrm>
              <a:off x="2352" y="1824"/>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35849" name="Rectangle 11">
            <a:extLst>
              <a:ext uri="{FF2B5EF4-FFF2-40B4-BE49-F238E27FC236}">
                <a16:creationId xmlns:a16="http://schemas.microsoft.com/office/drawing/2014/main" id="{F4A9864B-580D-B1A6-0E43-ACE68FA124D9}"/>
              </a:ext>
            </a:extLst>
          </p:cNvPr>
          <p:cNvSpPr>
            <a:spLocks noChangeArrowheads="1"/>
          </p:cNvSpPr>
          <p:nvPr/>
        </p:nvSpPr>
        <p:spPr bwMode="auto">
          <a:xfrm>
            <a:off x="6964363" y="2857501"/>
            <a:ext cx="146050" cy="157163"/>
          </a:xfrm>
          <a:prstGeom prst="rect">
            <a:avLst/>
          </a:prstGeom>
          <a:solidFill>
            <a:schemeClr val="bg2"/>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50" name="Line 12">
            <a:extLst>
              <a:ext uri="{FF2B5EF4-FFF2-40B4-BE49-F238E27FC236}">
                <a16:creationId xmlns:a16="http://schemas.microsoft.com/office/drawing/2014/main" id="{C5C4FF30-D883-60F8-E6A5-0570411AF2E1}"/>
              </a:ext>
            </a:extLst>
          </p:cNvPr>
          <p:cNvSpPr>
            <a:spLocks noChangeShapeType="1"/>
          </p:cNvSpPr>
          <p:nvPr/>
        </p:nvSpPr>
        <p:spPr bwMode="auto">
          <a:xfrm>
            <a:off x="7051675" y="2809876"/>
            <a:ext cx="0" cy="47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1" name="Line 13">
            <a:extLst>
              <a:ext uri="{FF2B5EF4-FFF2-40B4-BE49-F238E27FC236}">
                <a16:creationId xmlns:a16="http://schemas.microsoft.com/office/drawing/2014/main" id="{35B5D834-8226-4CC6-3752-290B3158D7C0}"/>
              </a:ext>
            </a:extLst>
          </p:cNvPr>
          <p:cNvSpPr>
            <a:spLocks noChangeShapeType="1"/>
          </p:cNvSpPr>
          <p:nvPr/>
        </p:nvSpPr>
        <p:spPr bwMode="auto">
          <a:xfrm>
            <a:off x="7051675" y="3014664"/>
            <a:ext cx="0" cy="47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2" name="Line 14">
            <a:extLst>
              <a:ext uri="{FF2B5EF4-FFF2-40B4-BE49-F238E27FC236}">
                <a16:creationId xmlns:a16="http://schemas.microsoft.com/office/drawing/2014/main" id="{AB15A4C1-247F-C492-44AF-2917DE066226}"/>
              </a:ext>
            </a:extLst>
          </p:cNvPr>
          <p:cNvSpPr>
            <a:spLocks noChangeShapeType="1"/>
          </p:cNvSpPr>
          <p:nvPr/>
        </p:nvSpPr>
        <p:spPr bwMode="auto">
          <a:xfrm>
            <a:off x="6994525" y="3073400"/>
            <a:ext cx="1158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3" name="Line 15">
            <a:extLst>
              <a:ext uri="{FF2B5EF4-FFF2-40B4-BE49-F238E27FC236}">
                <a16:creationId xmlns:a16="http://schemas.microsoft.com/office/drawing/2014/main" id="{20DB6C98-1F98-9F21-22A6-9959D7A98FFE}"/>
              </a:ext>
            </a:extLst>
          </p:cNvPr>
          <p:cNvSpPr>
            <a:spLocks noChangeShapeType="1"/>
          </p:cNvSpPr>
          <p:nvPr/>
        </p:nvSpPr>
        <p:spPr bwMode="auto">
          <a:xfrm>
            <a:off x="6994525" y="3105150"/>
            <a:ext cx="1158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4" name="Line 16">
            <a:extLst>
              <a:ext uri="{FF2B5EF4-FFF2-40B4-BE49-F238E27FC236}">
                <a16:creationId xmlns:a16="http://schemas.microsoft.com/office/drawing/2014/main" id="{A66BF54A-99D9-3183-DE25-AB0BE6370645}"/>
              </a:ext>
            </a:extLst>
          </p:cNvPr>
          <p:cNvSpPr>
            <a:spLocks noChangeShapeType="1"/>
          </p:cNvSpPr>
          <p:nvPr/>
        </p:nvSpPr>
        <p:spPr bwMode="auto">
          <a:xfrm>
            <a:off x="6994525" y="3089275"/>
            <a:ext cx="1158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5" name="Text Box 17">
            <a:extLst>
              <a:ext uri="{FF2B5EF4-FFF2-40B4-BE49-F238E27FC236}">
                <a16:creationId xmlns:a16="http://schemas.microsoft.com/office/drawing/2014/main" id="{1F4A04EF-D9B8-E5FB-A324-75E7DB38F65F}"/>
              </a:ext>
            </a:extLst>
          </p:cNvPr>
          <p:cNvSpPr txBox="1">
            <a:spLocks noChangeArrowheads="1"/>
          </p:cNvSpPr>
          <p:nvPr/>
        </p:nvSpPr>
        <p:spPr bwMode="auto">
          <a:xfrm>
            <a:off x="5181600" y="2133600"/>
            <a:ext cx="463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p>
        </p:txBody>
      </p:sp>
      <p:sp>
        <p:nvSpPr>
          <p:cNvPr id="35856" name="Text Box 18">
            <a:extLst>
              <a:ext uri="{FF2B5EF4-FFF2-40B4-BE49-F238E27FC236}">
                <a16:creationId xmlns:a16="http://schemas.microsoft.com/office/drawing/2014/main" id="{E69944D9-EB87-E606-8570-2EDFC6BBE6E6}"/>
              </a:ext>
            </a:extLst>
          </p:cNvPr>
          <p:cNvSpPr txBox="1">
            <a:spLocks noChangeArrowheads="1"/>
          </p:cNvSpPr>
          <p:nvPr/>
        </p:nvSpPr>
        <p:spPr bwMode="auto">
          <a:xfrm>
            <a:off x="6019800" y="1905001"/>
            <a:ext cx="65434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v</a:t>
            </a:r>
            <a:r>
              <a:rPr lang="en-US" altLang="en-CH" baseline="-25000"/>
              <a:t>g</a:t>
            </a:r>
            <a:endParaRPr lang="en-US" altLang="en-CH"/>
          </a:p>
        </p:txBody>
      </p:sp>
      <p:sp>
        <p:nvSpPr>
          <p:cNvPr id="35857" name="Line 19">
            <a:extLst>
              <a:ext uri="{FF2B5EF4-FFF2-40B4-BE49-F238E27FC236}">
                <a16:creationId xmlns:a16="http://schemas.microsoft.com/office/drawing/2014/main" id="{7654CA0D-538C-39C2-99D4-D1790B05601C}"/>
              </a:ext>
            </a:extLst>
          </p:cNvPr>
          <p:cNvSpPr>
            <a:spLocks noChangeShapeType="1"/>
          </p:cNvSpPr>
          <p:nvPr/>
        </p:nvSpPr>
        <p:spPr bwMode="auto">
          <a:xfrm>
            <a:off x="6324600" y="2714625"/>
            <a:ext cx="0" cy="12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5858" name="Rectangle 21">
            <a:extLst>
              <a:ext uri="{FF2B5EF4-FFF2-40B4-BE49-F238E27FC236}">
                <a16:creationId xmlns:a16="http://schemas.microsoft.com/office/drawing/2014/main" id="{0F2795FE-38C2-A1E1-5FFD-CE2BD7000BE0}"/>
              </a:ext>
            </a:extLst>
          </p:cNvPr>
          <p:cNvSpPr>
            <a:spLocks noChangeArrowheads="1"/>
          </p:cNvSpPr>
          <p:nvPr/>
        </p:nvSpPr>
        <p:spPr bwMode="auto">
          <a:xfrm>
            <a:off x="4335463" y="5854700"/>
            <a:ext cx="3605212" cy="349250"/>
          </a:xfrm>
          <a:prstGeom prst="rect">
            <a:avLst/>
          </a:prstGeom>
          <a:solidFill>
            <a:srgbClr val="FFCC00"/>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59" name="Rectangle 22">
            <a:extLst>
              <a:ext uri="{FF2B5EF4-FFF2-40B4-BE49-F238E27FC236}">
                <a16:creationId xmlns:a16="http://schemas.microsoft.com/office/drawing/2014/main" id="{4169D20A-229A-36EC-FAB2-78B59AC0C73D}"/>
              </a:ext>
            </a:extLst>
          </p:cNvPr>
          <p:cNvSpPr>
            <a:spLocks noChangeArrowheads="1"/>
          </p:cNvSpPr>
          <p:nvPr/>
        </p:nvSpPr>
        <p:spPr bwMode="auto">
          <a:xfrm>
            <a:off x="5407026" y="5867400"/>
            <a:ext cx="1450975" cy="304800"/>
          </a:xfrm>
          <a:prstGeom prst="rect">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5860" name="Text Box 23">
            <a:extLst>
              <a:ext uri="{FF2B5EF4-FFF2-40B4-BE49-F238E27FC236}">
                <a16:creationId xmlns:a16="http://schemas.microsoft.com/office/drawing/2014/main" id="{A96400B3-7F1B-43CA-0712-6EECA39AB285}"/>
              </a:ext>
            </a:extLst>
          </p:cNvPr>
          <p:cNvSpPr txBox="1">
            <a:spLocks noChangeArrowheads="1"/>
          </p:cNvSpPr>
          <p:nvPr/>
        </p:nvSpPr>
        <p:spPr bwMode="auto">
          <a:xfrm>
            <a:off x="3048000" y="5114926"/>
            <a:ext cx="6639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in</a:t>
            </a:r>
            <a:endParaRPr lang="en-US" altLang="en-CH"/>
          </a:p>
        </p:txBody>
      </p:sp>
      <p:sp>
        <p:nvSpPr>
          <p:cNvPr id="35861" name="Text Box 24">
            <a:extLst>
              <a:ext uri="{FF2B5EF4-FFF2-40B4-BE49-F238E27FC236}">
                <a16:creationId xmlns:a16="http://schemas.microsoft.com/office/drawing/2014/main" id="{C3EA0BE6-9BB4-B828-6489-C72FF158CA2D}"/>
              </a:ext>
            </a:extLst>
          </p:cNvPr>
          <p:cNvSpPr txBox="1">
            <a:spLocks noChangeArrowheads="1"/>
          </p:cNvSpPr>
          <p:nvPr/>
        </p:nvSpPr>
        <p:spPr bwMode="auto">
          <a:xfrm>
            <a:off x="6096001" y="4495801"/>
            <a:ext cx="5597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g</a:t>
            </a:r>
            <a:endParaRPr lang="en-US" altLang="en-CH"/>
          </a:p>
        </p:txBody>
      </p:sp>
      <p:sp>
        <p:nvSpPr>
          <p:cNvPr id="35862" name="Text Box 25">
            <a:extLst>
              <a:ext uri="{FF2B5EF4-FFF2-40B4-BE49-F238E27FC236}">
                <a16:creationId xmlns:a16="http://schemas.microsoft.com/office/drawing/2014/main" id="{C221BA69-44F3-3E75-84ED-39FCF7D2075C}"/>
              </a:ext>
            </a:extLst>
          </p:cNvPr>
          <p:cNvSpPr txBox="1">
            <a:spLocks noChangeArrowheads="1"/>
          </p:cNvSpPr>
          <p:nvPr/>
        </p:nvSpPr>
        <p:spPr bwMode="auto">
          <a:xfrm>
            <a:off x="5638800" y="5486400"/>
            <a:ext cx="1112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chemeClr val="bg2"/>
                </a:solidFill>
              </a:rPr>
              <a:t>-----</a:t>
            </a:r>
          </a:p>
        </p:txBody>
      </p:sp>
      <p:sp>
        <p:nvSpPr>
          <p:cNvPr id="35863" name="Line 26">
            <a:extLst>
              <a:ext uri="{FF2B5EF4-FFF2-40B4-BE49-F238E27FC236}">
                <a16:creationId xmlns:a16="http://schemas.microsoft.com/office/drawing/2014/main" id="{55ABFFA6-942A-B9A6-83FD-DE2E35549BCC}"/>
              </a:ext>
            </a:extLst>
          </p:cNvPr>
          <p:cNvSpPr>
            <a:spLocks noChangeShapeType="1"/>
          </p:cNvSpPr>
          <p:nvPr/>
        </p:nvSpPr>
        <p:spPr bwMode="auto">
          <a:xfrm>
            <a:off x="3429000" y="6019800"/>
            <a:ext cx="5410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5864" name="Text Box 27">
            <a:extLst>
              <a:ext uri="{FF2B5EF4-FFF2-40B4-BE49-F238E27FC236}">
                <a16:creationId xmlns:a16="http://schemas.microsoft.com/office/drawing/2014/main" id="{244B1D1A-8E79-7025-596A-FB97F5DF7636}"/>
              </a:ext>
            </a:extLst>
          </p:cNvPr>
          <p:cNvSpPr txBox="1">
            <a:spLocks noChangeArrowheads="1"/>
          </p:cNvSpPr>
          <p:nvPr/>
        </p:nvSpPr>
        <p:spPr bwMode="auto">
          <a:xfrm>
            <a:off x="8793164" y="5105401"/>
            <a:ext cx="8515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t>I</a:t>
            </a:r>
            <a:r>
              <a:rPr lang="en-US" altLang="en-CH" baseline="-25000"/>
              <a:t>out</a:t>
            </a:r>
            <a:endParaRPr lang="en-US" altLang="en-CH"/>
          </a:p>
        </p:txBody>
      </p:sp>
      <p:sp>
        <p:nvSpPr>
          <p:cNvPr id="35865" name="Line 28">
            <a:extLst>
              <a:ext uri="{FF2B5EF4-FFF2-40B4-BE49-F238E27FC236}">
                <a16:creationId xmlns:a16="http://schemas.microsoft.com/office/drawing/2014/main" id="{1B13CAA9-F87E-E4BC-DA18-9C93B3623D88}"/>
              </a:ext>
            </a:extLst>
          </p:cNvPr>
          <p:cNvSpPr>
            <a:spLocks noChangeShapeType="1"/>
          </p:cNvSpPr>
          <p:nvPr/>
        </p:nvSpPr>
        <p:spPr bwMode="auto">
          <a:xfrm>
            <a:off x="6096000" y="52578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ACDA27E-A856-0A42-1773-ED53D778E37B}"/>
              </a:ext>
            </a:extLst>
          </p:cNvPr>
          <p:cNvSpPr>
            <a:spLocks noGrp="1" noChangeArrowheads="1"/>
          </p:cNvSpPr>
          <p:nvPr>
            <p:ph type="title"/>
          </p:nvPr>
        </p:nvSpPr>
        <p:spPr>
          <a:xfrm>
            <a:off x="2362200" y="228600"/>
            <a:ext cx="7772400" cy="1143000"/>
          </a:xfrm>
        </p:spPr>
        <p:txBody>
          <a:bodyPr/>
          <a:lstStyle/>
          <a:p>
            <a:pPr eaLnBrk="1" hangingPunct="1"/>
            <a:r>
              <a:rPr lang="en-US" altLang="en-CH"/>
              <a:t>Future? </a:t>
            </a:r>
          </a:p>
        </p:txBody>
      </p:sp>
      <p:sp>
        <p:nvSpPr>
          <p:cNvPr id="36867" name="Line 4">
            <a:extLst>
              <a:ext uri="{FF2B5EF4-FFF2-40B4-BE49-F238E27FC236}">
                <a16:creationId xmlns:a16="http://schemas.microsoft.com/office/drawing/2014/main" id="{442CD221-874B-2773-D5EF-F9B5CAFB8726}"/>
              </a:ext>
            </a:extLst>
          </p:cNvPr>
          <p:cNvSpPr>
            <a:spLocks noChangeShapeType="1"/>
          </p:cNvSpPr>
          <p:nvPr/>
        </p:nvSpPr>
        <p:spPr bwMode="auto">
          <a:xfrm>
            <a:off x="3124200" y="1752600"/>
            <a:ext cx="0" cy="391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6868" name="Line 5">
            <a:extLst>
              <a:ext uri="{FF2B5EF4-FFF2-40B4-BE49-F238E27FC236}">
                <a16:creationId xmlns:a16="http://schemas.microsoft.com/office/drawing/2014/main" id="{1F28CF72-E8BC-2314-3318-D82A96CDBF29}"/>
              </a:ext>
            </a:extLst>
          </p:cNvPr>
          <p:cNvSpPr>
            <a:spLocks noChangeShapeType="1"/>
          </p:cNvSpPr>
          <p:nvPr/>
        </p:nvSpPr>
        <p:spPr bwMode="auto">
          <a:xfrm flipV="1">
            <a:off x="3124200" y="5638800"/>
            <a:ext cx="5791200" cy="2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6869" name="Text Box 6">
            <a:extLst>
              <a:ext uri="{FF2B5EF4-FFF2-40B4-BE49-F238E27FC236}">
                <a16:creationId xmlns:a16="http://schemas.microsoft.com/office/drawing/2014/main" id="{EA7A3FDE-C591-95BF-5D9D-B4291F1D4DBC}"/>
              </a:ext>
            </a:extLst>
          </p:cNvPr>
          <p:cNvSpPr txBox="1">
            <a:spLocks noChangeArrowheads="1"/>
          </p:cNvSpPr>
          <p:nvPr/>
        </p:nvSpPr>
        <p:spPr bwMode="auto">
          <a:xfrm>
            <a:off x="9067800" y="5410200"/>
            <a:ext cx="72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time</a:t>
            </a:r>
          </a:p>
        </p:txBody>
      </p:sp>
      <p:sp>
        <p:nvSpPr>
          <p:cNvPr id="36870" name="Text Box 7">
            <a:extLst>
              <a:ext uri="{FF2B5EF4-FFF2-40B4-BE49-F238E27FC236}">
                <a16:creationId xmlns:a16="http://schemas.microsoft.com/office/drawing/2014/main" id="{82D11348-F14B-761C-6814-3DF488C97047}"/>
              </a:ext>
            </a:extLst>
          </p:cNvPr>
          <p:cNvSpPr txBox="1">
            <a:spLocks noChangeArrowheads="1"/>
          </p:cNvSpPr>
          <p:nvPr/>
        </p:nvSpPr>
        <p:spPr bwMode="auto">
          <a:xfrm>
            <a:off x="1981200" y="914400"/>
            <a:ext cx="1722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performance</a:t>
            </a:r>
          </a:p>
        </p:txBody>
      </p:sp>
      <p:sp>
        <p:nvSpPr>
          <p:cNvPr id="36871" name="Line 8">
            <a:extLst>
              <a:ext uri="{FF2B5EF4-FFF2-40B4-BE49-F238E27FC236}">
                <a16:creationId xmlns:a16="http://schemas.microsoft.com/office/drawing/2014/main" id="{E48DEB2F-9EC5-4E61-40BE-5F5AAB1A36F3}"/>
              </a:ext>
            </a:extLst>
          </p:cNvPr>
          <p:cNvSpPr>
            <a:spLocks noChangeShapeType="1"/>
          </p:cNvSpPr>
          <p:nvPr/>
        </p:nvSpPr>
        <p:spPr bwMode="auto">
          <a:xfrm flipV="1">
            <a:off x="3429000" y="3302000"/>
            <a:ext cx="2895600" cy="213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6872" name="Line 9">
            <a:extLst>
              <a:ext uri="{FF2B5EF4-FFF2-40B4-BE49-F238E27FC236}">
                <a16:creationId xmlns:a16="http://schemas.microsoft.com/office/drawing/2014/main" id="{6D6485EC-3B51-9699-3466-E851988FE641}"/>
              </a:ext>
            </a:extLst>
          </p:cNvPr>
          <p:cNvSpPr>
            <a:spLocks noChangeShapeType="1"/>
          </p:cNvSpPr>
          <p:nvPr/>
        </p:nvSpPr>
        <p:spPr bwMode="auto">
          <a:xfrm flipV="1">
            <a:off x="3505200" y="4114800"/>
            <a:ext cx="3048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6873" name="Text Box 10">
            <a:extLst>
              <a:ext uri="{FF2B5EF4-FFF2-40B4-BE49-F238E27FC236}">
                <a16:creationId xmlns:a16="http://schemas.microsoft.com/office/drawing/2014/main" id="{3610A0F5-15CD-4E2B-799B-97B1F313ED21}"/>
              </a:ext>
            </a:extLst>
          </p:cNvPr>
          <p:cNvSpPr txBox="1">
            <a:spLocks noChangeArrowheads="1"/>
          </p:cNvSpPr>
          <p:nvPr/>
        </p:nvSpPr>
        <p:spPr bwMode="auto">
          <a:xfrm>
            <a:off x="4479925" y="50196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1980</a:t>
            </a:r>
          </a:p>
        </p:txBody>
      </p:sp>
      <p:sp>
        <p:nvSpPr>
          <p:cNvPr id="36874" name="Freeform 11">
            <a:extLst>
              <a:ext uri="{FF2B5EF4-FFF2-40B4-BE49-F238E27FC236}">
                <a16:creationId xmlns:a16="http://schemas.microsoft.com/office/drawing/2014/main" id="{03FB0224-2BAC-E7F5-F780-113238120143}"/>
              </a:ext>
            </a:extLst>
          </p:cNvPr>
          <p:cNvSpPr>
            <a:spLocks/>
          </p:cNvSpPr>
          <p:nvPr/>
        </p:nvSpPr>
        <p:spPr bwMode="auto">
          <a:xfrm>
            <a:off x="6324600" y="2438400"/>
            <a:ext cx="2425700" cy="863600"/>
          </a:xfrm>
          <a:custGeom>
            <a:avLst/>
            <a:gdLst>
              <a:gd name="T0" fmla="*/ 0 w 1528"/>
              <a:gd name="T1" fmla="*/ 544 h 544"/>
              <a:gd name="T2" fmla="*/ 672 w 1528"/>
              <a:gd name="T3" fmla="*/ 112 h 544"/>
              <a:gd name="T4" fmla="*/ 1392 w 1528"/>
              <a:gd name="T5" fmla="*/ 16 h 544"/>
              <a:gd name="T6" fmla="*/ 1488 w 1528"/>
              <a:gd name="T7" fmla="*/ 16 h 544"/>
              <a:gd name="T8" fmla="*/ 0 60000 65536"/>
              <a:gd name="T9" fmla="*/ 0 60000 65536"/>
              <a:gd name="T10" fmla="*/ 0 60000 65536"/>
              <a:gd name="T11" fmla="*/ 0 60000 65536"/>
              <a:gd name="T12" fmla="*/ 0 w 1528"/>
              <a:gd name="T13" fmla="*/ 0 h 544"/>
              <a:gd name="T14" fmla="*/ 1528 w 1528"/>
              <a:gd name="T15" fmla="*/ 544 h 544"/>
            </a:gdLst>
            <a:ahLst/>
            <a:cxnLst>
              <a:cxn ang="T8">
                <a:pos x="T0" y="T1"/>
              </a:cxn>
              <a:cxn ang="T9">
                <a:pos x="T2" y="T3"/>
              </a:cxn>
              <a:cxn ang="T10">
                <a:pos x="T4" y="T5"/>
              </a:cxn>
              <a:cxn ang="T11">
                <a:pos x="T6" y="T7"/>
              </a:cxn>
            </a:cxnLst>
            <a:rect l="T12" t="T13" r="T14" b="T15"/>
            <a:pathLst>
              <a:path w="1528" h="544">
                <a:moveTo>
                  <a:pt x="0" y="544"/>
                </a:moveTo>
                <a:cubicBezTo>
                  <a:pt x="220" y="372"/>
                  <a:pt x="440" y="200"/>
                  <a:pt x="672" y="112"/>
                </a:cubicBezTo>
                <a:cubicBezTo>
                  <a:pt x="904" y="24"/>
                  <a:pt x="1256" y="32"/>
                  <a:pt x="1392" y="16"/>
                </a:cubicBezTo>
                <a:cubicBezTo>
                  <a:pt x="1528" y="0"/>
                  <a:pt x="1508" y="8"/>
                  <a:pt x="1488" y="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6875" name="Freeform 12">
            <a:extLst>
              <a:ext uri="{FF2B5EF4-FFF2-40B4-BE49-F238E27FC236}">
                <a16:creationId xmlns:a16="http://schemas.microsoft.com/office/drawing/2014/main" id="{44402541-98A7-10FD-B95C-7C001A361302}"/>
              </a:ext>
            </a:extLst>
          </p:cNvPr>
          <p:cNvSpPr>
            <a:spLocks/>
          </p:cNvSpPr>
          <p:nvPr/>
        </p:nvSpPr>
        <p:spPr bwMode="auto">
          <a:xfrm>
            <a:off x="6553200" y="1676400"/>
            <a:ext cx="1828800" cy="2438400"/>
          </a:xfrm>
          <a:custGeom>
            <a:avLst/>
            <a:gdLst>
              <a:gd name="T0" fmla="*/ 0 w 1152"/>
              <a:gd name="T1" fmla="*/ 1536 h 1536"/>
              <a:gd name="T2" fmla="*/ 960 w 1152"/>
              <a:gd name="T3" fmla="*/ 1152 h 1536"/>
              <a:gd name="T4" fmla="*/ 1152 w 1152"/>
              <a:gd name="T5" fmla="*/ 0 h 1536"/>
              <a:gd name="T6" fmla="*/ 0 60000 65536"/>
              <a:gd name="T7" fmla="*/ 0 60000 65536"/>
              <a:gd name="T8" fmla="*/ 0 60000 65536"/>
              <a:gd name="T9" fmla="*/ 0 w 1152"/>
              <a:gd name="T10" fmla="*/ 0 h 1536"/>
              <a:gd name="T11" fmla="*/ 1152 w 1152"/>
              <a:gd name="T12" fmla="*/ 1536 h 1536"/>
            </a:gdLst>
            <a:ahLst/>
            <a:cxnLst>
              <a:cxn ang="T6">
                <a:pos x="T0" y="T1"/>
              </a:cxn>
              <a:cxn ang="T7">
                <a:pos x="T2" y="T3"/>
              </a:cxn>
              <a:cxn ang="T8">
                <a:pos x="T4" y="T5"/>
              </a:cxn>
            </a:cxnLst>
            <a:rect l="T9" t="T10" r="T11" b="T12"/>
            <a:pathLst>
              <a:path w="1152" h="1536">
                <a:moveTo>
                  <a:pt x="0" y="1536"/>
                </a:moveTo>
                <a:cubicBezTo>
                  <a:pt x="384" y="1472"/>
                  <a:pt x="768" y="1408"/>
                  <a:pt x="960" y="1152"/>
                </a:cubicBezTo>
                <a:cubicBezTo>
                  <a:pt x="1152" y="896"/>
                  <a:pt x="1152" y="448"/>
                  <a:pt x="115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6876" name="Line 13">
            <a:extLst>
              <a:ext uri="{FF2B5EF4-FFF2-40B4-BE49-F238E27FC236}">
                <a16:creationId xmlns:a16="http://schemas.microsoft.com/office/drawing/2014/main" id="{7547F329-7E14-D63A-120A-949E2B68E115}"/>
              </a:ext>
            </a:extLst>
          </p:cNvPr>
          <p:cNvSpPr>
            <a:spLocks noChangeShapeType="1"/>
          </p:cNvSpPr>
          <p:nvPr/>
        </p:nvSpPr>
        <p:spPr bwMode="auto">
          <a:xfrm>
            <a:off x="7467600" y="1447800"/>
            <a:ext cx="0" cy="3581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CH"/>
          </a:p>
        </p:txBody>
      </p:sp>
      <p:sp>
        <p:nvSpPr>
          <p:cNvPr id="36877" name="Text Box 14">
            <a:extLst>
              <a:ext uri="{FF2B5EF4-FFF2-40B4-BE49-F238E27FC236}">
                <a16:creationId xmlns:a16="http://schemas.microsoft.com/office/drawing/2014/main" id="{4B0D87DD-BF35-36A9-445A-D95DC88AEE1B}"/>
              </a:ext>
            </a:extLst>
          </p:cNvPr>
          <p:cNvSpPr txBox="1">
            <a:spLocks noChangeArrowheads="1"/>
          </p:cNvSpPr>
          <p:nvPr/>
        </p:nvSpPr>
        <p:spPr bwMode="auto">
          <a:xfrm>
            <a:off x="6324601" y="4876800"/>
            <a:ext cx="70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now</a:t>
            </a:r>
          </a:p>
        </p:txBody>
      </p:sp>
      <p:sp>
        <p:nvSpPr>
          <p:cNvPr id="36878" name="Line 15">
            <a:extLst>
              <a:ext uri="{FF2B5EF4-FFF2-40B4-BE49-F238E27FC236}">
                <a16:creationId xmlns:a16="http://schemas.microsoft.com/office/drawing/2014/main" id="{A743D44F-2982-68CE-2BD7-9257F7545D1A}"/>
              </a:ext>
            </a:extLst>
          </p:cNvPr>
          <p:cNvSpPr>
            <a:spLocks noChangeShapeType="1"/>
          </p:cNvSpPr>
          <p:nvPr/>
        </p:nvSpPr>
        <p:spPr bwMode="auto">
          <a:xfrm flipH="1" flipV="1">
            <a:off x="8077200" y="36576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6879" name="Line 16">
            <a:extLst>
              <a:ext uri="{FF2B5EF4-FFF2-40B4-BE49-F238E27FC236}">
                <a16:creationId xmlns:a16="http://schemas.microsoft.com/office/drawing/2014/main" id="{DC036DE5-29B0-6D88-2E8A-296C3CDCBA90}"/>
              </a:ext>
            </a:extLst>
          </p:cNvPr>
          <p:cNvSpPr>
            <a:spLocks noChangeShapeType="1"/>
          </p:cNvSpPr>
          <p:nvPr/>
        </p:nvSpPr>
        <p:spPr bwMode="auto">
          <a:xfrm flipV="1">
            <a:off x="4953000" y="44958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6880" name="Text Box 18">
            <a:extLst>
              <a:ext uri="{FF2B5EF4-FFF2-40B4-BE49-F238E27FC236}">
                <a16:creationId xmlns:a16="http://schemas.microsoft.com/office/drawing/2014/main" id="{C42D7A23-04D0-9459-2103-11109624B5A5}"/>
              </a:ext>
            </a:extLst>
          </p:cNvPr>
          <p:cNvSpPr txBox="1">
            <a:spLocks noChangeArrowheads="1"/>
          </p:cNvSpPr>
          <p:nvPr/>
        </p:nvSpPr>
        <p:spPr bwMode="auto">
          <a:xfrm>
            <a:off x="8991601" y="2362200"/>
            <a:ext cx="10903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dirty="0"/>
              <a:t>Nano</a:t>
            </a:r>
          </a:p>
          <a:p>
            <a:pPr eaLnBrk="1" hangingPunct="1"/>
            <a:r>
              <a:rPr lang="en-US" altLang="en-CH" sz="2400" dirty="0" err="1"/>
              <a:t>Femto</a:t>
            </a:r>
            <a:endParaRPr lang="en-US" altLang="en-CH" sz="2400" dirty="0"/>
          </a:p>
          <a:p>
            <a:pPr eaLnBrk="1" hangingPunct="1"/>
            <a:r>
              <a:rPr lang="en-US" altLang="en-CH" sz="2400" dirty="0" err="1"/>
              <a:t>Quanto</a:t>
            </a:r>
            <a:endParaRPr lang="en-US" altLang="en-CH" sz="2400" dirty="0"/>
          </a:p>
          <a:p>
            <a:pPr eaLnBrk="1" hangingPunct="1"/>
            <a:r>
              <a:rPr lang="en-US" altLang="en-CH" sz="2400" dirty="0"/>
              <a:t>Neuro</a:t>
            </a:r>
          </a:p>
          <a:p>
            <a:pPr eaLnBrk="1" hangingPunct="1"/>
            <a:r>
              <a:rPr lang="en-US" altLang="en-CH" sz="2400" dirty="0"/>
              <a:t>Era</a:t>
            </a:r>
          </a:p>
        </p:txBody>
      </p:sp>
      <p:sp>
        <p:nvSpPr>
          <p:cNvPr id="36881" name="Text Box 19">
            <a:extLst>
              <a:ext uri="{FF2B5EF4-FFF2-40B4-BE49-F238E27FC236}">
                <a16:creationId xmlns:a16="http://schemas.microsoft.com/office/drawing/2014/main" id="{64874B76-EC52-7151-BA7B-A9AEB2AC4FC6}"/>
              </a:ext>
            </a:extLst>
          </p:cNvPr>
          <p:cNvSpPr txBox="1">
            <a:spLocks noChangeArrowheads="1"/>
          </p:cNvSpPr>
          <p:nvPr/>
        </p:nvSpPr>
        <p:spPr bwMode="auto">
          <a:xfrm>
            <a:off x="4251325" y="2174875"/>
            <a:ext cx="149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Silicon era</a:t>
            </a:r>
          </a:p>
        </p:txBody>
      </p:sp>
      <p:sp>
        <p:nvSpPr>
          <p:cNvPr id="36882" name="Text Box 20">
            <a:extLst>
              <a:ext uri="{FF2B5EF4-FFF2-40B4-BE49-F238E27FC236}">
                <a16:creationId xmlns:a16="http://schemas.microsoft.com/office/drawing/2014/main" id="{CC982791-5283-AF98-12E8-90903924BB4D}"/>
              </a:ext>
            </a:extLst>
          </p:cNvPr>
          <p:cNvSpPr txBox="1">
            <a:spLocks noChangeArrowheads="1"/>
          </p:cNvSpPr>
          <p:nvPr/>
        </p:nvSpPr>
        <p:spPr bwMode="auto">
          <a:xfrm>
            <a:off x="8594726" y="1260475"/>
            <a:ext cx="911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optics</a:t>
            </a:r>
          </a:p>
        </p:txBody>
      </p:sp>
      <p:sp>
        <p:nvSpPr>
          <p:cNvPr id="36883" name="Line 22">
            <a:extLst>
              <a:ext uri="{FF2B5EF4-FFF2-40B4-BE49-F238E27FC236}">
                <a16:creationId xmlns:a16="http://schemas.microsoft.com/office/drawing/2014/main" id="{0444BA24-6F8A-8971-BECD-81F5E16D9DDA}"/>
              </a:ext>
            </a:extLst>
          </p:cNvPr>
          <p:cNvSpPr>
            <a:spLocks noChangeShapeType="1"/>
          </p:cNvSpPr>
          <p:nvPr/>
        </p:nvSpPr>
        <p:spPr bwMode="auto">
          <a:xfrm flipH="1">
            <a:off x="8382000" y="17526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6884" name="Text Box 23">
            <a:extLst>
              <a:ext uri="{FF2B5EF4-FFF2-40B4-BE49-F238E27FC236}">
                <a16:creationId xmlns:a16="http://schemas.microsoft.com/office/drawing/2014/main" id="{223649EA-408E-E57D-1F59-80FB695BAED5}"/>
              </a:ext>
            </a:extLst>
          </p:cNvPr>
          <p:cNvSpPr txBox="1">
            <a:spLocks noChangeArrowheads="1"/>
          </p:cNvSpPr>
          <p:nvPr/>
        </p:nvSpPr>
        <p:spPr bwMode="auto">
          <a:xfrm>
            <a:off x="4594226" y="2971800"/>
            <a:ext cx="1501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electronics</a:t>
            </a:r>
          </a:p>
        </p:txBody>
      </p:sp>
      <p:sp>
        <p:nvSpPr>
          <p:cNvPr id="36885" name="Line 25">
            <a:extLst>
              <a:ext uri="{FF2B5EF4-FFF2-40B4-BE49-F238E27FC236}">
                <a16:creationId xmlns:a16="http://schemas.microsoft.com/office/drawing/2014/main" id="{5D8E69F9-4BF1-5F49-71E8-D2EF12DE3930}"/>
              </a:ext>
            </a:extLst>
          </p:cNvPr>
          <p:cNvSpPr>
            <a:spLocks noChangeShapeType="1"/>
          </p:cNvSpPr>
          <p:nvPr/>
        </p:nvSpPr>
        <p:spPr bwMode="auto">
          <a:xfrm>
            <a:off x="5127625" y="3429000"/>
            <a:ext cx="3048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6886" name="Text Box 26">
            <a:extLst>
              <a:ext uri="{FF2B5EF4-FFF2-40B4-BE49-F238E27FC236}">
                <a16:creationId xmlns:a16="http://schemas.microsoft.com/office/drawing/2014/main" id="{85E15A1E-D1CF-3181-574C-807FEB576498}"/>
              </a:ext>
            </a:extLst>
          </p:cNvPr>
          <p:cNvSpPr txBox="1">
            <a:spLocks noChangeArrowheads="1"/>
          </p:cNvSpPr>
          <p:nvPr/>
        </p:nvSpPr>
        <p:spPr bwMode="auto">
          <a:xfrm>
            <a:off x="8382000" y="3886200"/>
            <a:ext cx="546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200"/>
              <a:t>??</a:t>
            </a:r>
          </a:p>
        </p:txBody>
      </p:sp>
      <p:sp>
        <p:nvSpPr>
          <p:cNvPr id="36887" name="Line 27">
            <a:extLst>
              <a:ext uri="{FF2B5EF4-FFF2-40B4-BE49-F238E27FC236}">
                <a16:creationId xmlns:a16="http://schemas.microsoft.com/office/drawing/2014/main" id="{A1756E5A-AA73-5735-E496-21F533A50DFF}"/>
              </a:ext>
            </a:extLst>
          </p:cNvPr>
          <p:cNvSpPr>
            <a:spLocks noChangeShapeType="1"/>
          </p:cNvSpPr>
          <p:nvPr/>
        </p:nvSpPr>
        <p:spPr bwMode="auto">
          <a:xfrm flipV="1">
            <a:off x="7010400" y="4724400"/>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8B5B6D2-2885-FAD5-C1DC-2E535568F917}"/>
              </a:ext>
            </a:extLst>
          </p:cNvPr>
          <p:cNvSpPr>
            <a:spLocks noGrp="1" noChangeArrowheads="1"/>
          </p:cNvSpPr>
          <p:nvPr>
            <p:ph type="title"/>
          </p:nvPr>
        </p:nvSpPr>
        <p:spPr/>
        <p:txBody>
          <a:bodyPr/>
          <a:lstStyle/>
          <a:p>
            <a:pPr eaLnBrk="1" hangingPunct="1"/>
            <a:r>
              <a:rPr lang="en-US" altLang="en-CH"/>
              <a:t>Optical Nonlinearities</a:t>
            </a:r>
          </a:p>
        </p:txBody>
      </p:sp>
      <p:sp>
        <p:nvSpPr>
          <p:cNvPr id="37891" name="Rectangle 3">
            <a:extLst>
              <a:ext uri="{FF2B5EF4-FFF2-40B4-BE49-F238E27FC236}">
                <a16:creationId xmlns:a16="http://schemas.microsoft.com/office/drawing/2014/main" id="{3D0AF427-A5F6-894D-5DA0-912B9E105D8C}"/>
              </a:ext>
            </a:extLst>
          </p:cNvPr>
          <p:cNvSpPr>
            <a:spLocks noGrp="1" noChangeArrowheads="1"/>
          </p:cNvSpPr>
          <p:nvPr>
            <p:ph type="body" sz="half" idx="1"/>
          </p:nvPr>
        </p:nvSpPr>
        <p:spPr/>
        <p:txBody>
          <a:bodyPr/>
          <a:lstStyle/>
          <a:p>
            <a:pPr algn="ctr" eaLnBrk="1" hangingPunct="1">
              <a:buFontTx/>
              <a:buNone/>
            </a:pPr>
            <a:r>
              <a:rPr lang="en-US" altLang="en-CH"/>
              <a:t>Free Charges</a:t>
            </a:r>
          </a:p>
        </p:txBody>
      </p:sp>
      <p:sp>
        <p:nvSpPr>
          <p:cNvPr id="37892" name="Rectangle 4">
            <a:extLst>
              <a:ext uri="{FF2B5EF4-FFF2-40B4-BE49-F238E27FC236}">
                <a16:creationId xmlns:a16="http://schemas.microsoft.com/office/drawing/2014/main" id="{BFC39209-EDA7-088B-F240-E54254F5BD16}"/>
              </a:ext>
            </a:extLst>
          </p:cNvPr>
          <p:cNvSpPr>
            <a:spLocks noGrp="1" noChangeArrowheads="1"/>
          </p:cNvSpPr>
          <p:nvPr>
            <p:ph type="body" sz="half" idx="2"/>
          </p:nvPr>
        </p:nvSpPr>
        <p:spPr/>
        <p:txBody>
          <a:bodyPr/>
          <a:lstStyle/>
          <a:p>
            <a:pPr algn="ctr" eaLnBrk="1" hangingPunct="1">
              <a:buFontTx/>
              <a:buNone/>
            </a:pPr>
            <a:r>
              <a:rPr lang="en-US" altLang="en-CH"/>
              <a:t>Bound Charges</a:t>
            </a:r>
          </a:p>
        </p:txBody>
      </p:sp>
      <p:sp>
        <p:nvSpPr>
          <p:cNvPr id="37893" name="Rectangle 5">
            <a:extLst>
              <a:ext uri="{FF2B5EF4-FFF2-40B4-BE49-F238E27FC236}">
                <a16:creationId xmlns:a16="http://schemas.microsoft.com/office/drawing/2014/main" id="{CC2141E2-5A19-B34D-00B2-BA715461F2B7}"/>
              </a:ext>
            </a:extLst>
          </p:cNvPr>
          <p:cNvSpPr>
            <a:spLocks noChangeArrowheads="1"/>
          </p:cNvSpPr>
          <p:nvPr/>
        </p:nvSpPr>
        <p:spPr bwMode="auto">
          <a:xfrm>
            <a:off x="3276600" y="4495800"/>
            <a:ext cx="838200" cy="76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7894" name="Text Box 6">
            <a:extLst>
              <a:ext uri="{FF2B5EF4-FFF2-40B4-BE49-F238E27FC236}">
                <a16:creationId xmlns:a16="http://schemas.microsoft.com/office/drawing/2014/main" id="{5F0724E4-7B56-BE96-D6BF-684BDC2891C1}"/>
              </a:ext>
            </a:extLst>
          </p:cNvPr>
          <p:cNvSpPr txBox="1">
            <a:spLocks noChangeArrowheads="1"/>
          </p:cNvSpPr>
          <p:nvPr/>
        </p:nvSpPr>
        <p:spPr bwMode="auto">
          <a:xfrm>
            <a:off x="3256670" y="2759076"/>
            <a:ext cx="970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CH" sz="2400"/>
              <a:t>Pump</a:t>
            </a:r>
          </a:p>
          <a:p>
            <a:pPr algn="ctr" eaLnBrk="1" hangingPunct="1"/>
            <a:r>
              <a:rPr lang="en-US" altLang="en-CH" sz="2400"/>
              <a:t>(Gate)</a:t>
            </a:r>
          </a:p>
        </p:txBody>
      </p:sp>
      <p:sp>
        <p:nvSpPr>
          <p:cNvPr id="37895" name="Line 7">
            <a:extLst>
              <a:ext uri="{FF2B5EF4-FFF2-40B4-BE49-F238E27FC236}">
                <a16:creationId xmlns:a16="http://schemas.microsoft.com/office/drawing/2014/main" id="{13E00D7C-5027-17E5-E290-DB4D1FD23305}"/>
              </a:ext>
            </a:extLst>
          </p:cNvPr>
          <p:cNvSpPr>
            <a:spLocks noChangeShapeType="1"/>
          </p:cNvSpPr>
          <p:nvPr/>
        </p:nvSpPr>
        <p:spPr bwMode="auto">
          <a:xfrm>
            <a:off x="2057400" y="4876800"/>
            <a:ext cx="3200400" cy="0"/>
          </a:xfrm>
          <a:prstGeom prst="line">
            <a:avLst/>
          </a:prstGeom>
          <a:noFill/>
          <a:ln w="38100">
            <a:solidFill>
              <a:srgbClr val="CCFFFF"/>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896" name="Text Box 8">
            <a:extLst>
              <a:ext uri="{FF2B5EF4-FFF2-40B4-BE49-F238E27FC236}">
                <a16:creationId xmlns:a16="http://schemas.microsoft.com/office/drawing/2014/main" id="{B11DF754-46A5-AB43-D78E-04C39353DE4A}"/>
              </a:ext>
            </a:extLst>
          </p:cNvPr>
          <p:cNvSpPr txBox="1">
            <a:spLocks noChangeArrowheads="1"/>
          </p:cNvSpPr>
          <p:nvPr/>
        </p:nvSpPr>
        <p:spPr bwMode="auto">
          <a:xfrm>
            <a:off x="2041525" y="42672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Probe</a:t>
            </a:r>
          </a:p>
        </p:txBody>
      </p:sp>
      <p:sp>
        <p:nvSpPr>
          <p:cNvPr id="37897" name="Text Box 9">
            <a:extLst>
              <a:ext uri="{FF2B5EF4-FFF2-40B4-BE49-F238E27FC236}">
                <a16:creationId xmlns:a16="http://schemas.microsoft.com/office/drawing/2014/main" id="{82657B98-69B8-1A65-465F-6D6E34B70BA4}"/>
              </a:ext>
            </a:extLst>
          </p:cNvPr>
          <p:cNvSpPr txBox="1">
            <a:spLocks noChangeArrowheads="1"/>
          </p:cNvSpPr>
          <p:nvPr/>
        </p:nvSpPr>
        <p:spPr bwMode="auto">
          <a:xfrm>
            <a:off x="2667001" y="5715000"/>
            <a:ext cx="211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Photoconductor</a:t>
            </a:r>
          </a:p>
        </p:txBody>
      </p:sp>
      <p:sp>
        <p:nvSpPr>
          <p:cNvPr id="37898" name="Line 10">
            <a:extLst>
              <a:ext uri="{FF2B5EF4-FFF2-40B4-BE49-F238E27FC236}">
                <a16:creationId xmlns:a16="http://schemas.microsoft.com/office/drawing/2014/main" id="{2C7E1923-6378-1D1F-382C-910755F7FB03}"/>
              </a:ext>
            </a:extLst>
          </p:cNvPr>
          <p:cNvSpPr>
            <a:spLocks noChangeShapeType="1"/>
          </p:cNvSpPr>
          <p:nvPr/>
        </p:nvSpPr>
        <p:spPr bwMode="auto">
          <a:xfrm flipV="1">
            <a:off x="2895600" y="53340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899" name="Line 11">
            <a:extLst>
              <a:ext uri="{FF2B5EF4-FFF2-40B4-BE49-F238E27FC236}">
                <a16:creationId xmlns:a16="http://schemas.microsoft.com/office/drawing/2014/main" id="{66294FF7-A13F-656B-2EF0-1D2BC59A72CF}"/>
              </a:ext>
            </a:extLst>
          </p:cNvPr>
          <p:cNvSpPr>
            <a:spLocks noChangeShapeType="1"/>
          </p:cNvSpPr>
          <p:nvPr/>
        </p:nvSpPr>
        <p:spPr bwMode="auto">
          <a:xfrm>
            <a:off x="3733800" y="3733800"/>
            <a:ext cx="0" cy="17526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900" name="Text Box 12">
            <a:extLst>
              <a:ext uri="{FF2B5EF4-FFF2-40B4-BE49-F238E27FC236}">
                <a16:creationId xmlns:a16="http://schemas.microsoft.com/office/drawing/2014/main" id="{1F767A77-34BF-6AC2-0680-6D005AFEC768}"/>
              </a:ext>
            </a:extLst>
          </p:cNvPr>
          <p:cNvSpPr txBox="1">
            <a:spLocks noChangeArrowheads="1"/>
          </p:cNvSpPr>
          <p:nvPr/>
        </p:nvSpPr>
        <p:spPr bwMode="auto">
          <a:xfrm>
            <a:off x="4860925" y="43084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Out</a:t>
            </a:r>
          </a:p>
        </p:txBody>
      </p:sp>
      <p:sp>
        <p:nvSpPr>
          <p:cNvPr id="37901" name="Rectangle 13">
            <a:extLst>
              <a:ext uri="{FF2B5EF4-FFF2-40B4-BE49-F238E27FC236}">
                <a16:creationId xmlns:a16="http://schemas.microsoft.com/office/drawing/2014/main" id="{B237A111-0E27-A35C-C341-F48474D12420}"/>
              </a:ext>
            </a:extLst>
          </p:cNvPr>
          <p:cNvSpPr>
            <a:spLocks noChangeArrowheads="1"/>
          </p:cNvSpPr>
          <p:nvPr/>
        </p:nvSpPr>
        <p:spPr bwMode="auto">
          <a:xfrm>
            <a:off x="7543800" y="4495800"/>
            <a:ext cx="838200" cy="76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7902" name="Line 14">
            <a:extLst>
              <a:ext uri="{FF2B5EF4-FFF2-40B4-BE49-F238E27FC236}">
                <a16:creationId xmlns:a16="http://schemas.microsoft.com/office/drawing/2014/main" id="{1084FB6A-8F3F-26B6-7952-CFCA571856E8}"/>
              </a:ext>
            </a:extLst>
          </p:cNvPr>
          <p:cNvSpPr>
            <a:spLocks noChangeShapeType="1"/>
          </p:cNvSpPr>
          <p:nvPr/>
        </p:nvSpPr>
        <p:spPr bwMode="auto">
          <a:xfrm flipV="1">
            <a:off x="6477000" y="4953000"/>
            <a:ext cx="13716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903" name="Line 15">
            <a:extLst>
              <a:ext uri="{FF2B5EF4-FFF2-40B4-BE49-F238E27FC236}">
                <a16:creationId xmlns:a16="http://schemas.microsoft.com/office/drawing/2014/main" id="{91554FE5-99EB-D3CF-BB6D-5206E4F98ED1}"/>
              </a:ext>
            </a:extLst>
          </p:cNvPr>
          <p:cNvSpPr>
            <a:spLocks noChangeShapeType="1"/>
          </p:cNvSpPr>
          <p:nvPr/>
        </p:nvSpPr>
        <p:spPr bwMode="auto">
          <a:xfrm>
            <a:off x="6477000" y="4267200"/>
            <a:ext cx="13716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904" name="Line 16">
            <a:extLst>
              <a:ext uri="{FF2B5EF4-FFF2-40B4-BE49-F238E27FC236}">
                <a16:creationId xmlns:a16="http://schemas.microsoft.com/office/drawing/2014/main" id="{DDF05D47-A9F4-C4D2-F948-0CC697A9EF11}"/>
              </a:ext>
            </a:extLst>
          </p:cNvPr>
          <p:cNvSpPr>
            <a:spLocks noChangeShapeType="1"/>
          </p:cNvSpPr>
          <p:nvPr/>
        </p:nvSpPr>
        <p:spPr bwMode="auto">
          <a:xfrm>
            <a:off x="8077200" y="4876800"/>
            <a:ext cx="1447800" cy="0"/>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37905" name="Text Box 17">
            <a:extLst>
              <a:ext uri="{FF2B5EF4-FFF2-40B4-BE49-F238E27FC236}">
                <a16:creationId xmlns:a16="http://schemas.microsoft.com/office/drawing/2014/main" id="{8E4B9195-D916-8F03-7C83-557552CAF3B6}"/>
              </a:ext>
            </a:extLst>
          </p:cNvPr>
          <p:cNvSpPr txBox="1">
            <a:spLocks noChangeArrowheads="1"/>
          </p:cNvSpPr>
          <p:nvPr/>
        </p:nvSpPr>
        <p:spPr bwMode="auto">
          <a:xfrm>
            <a:off x="9036050" y="4267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Out</a:t>
            </a:r>
          </a:p>
        </p:txBody>
      </p:sp>
      <p:sp>
        <p:nvSpPr>
          <p:cNvPr id="37906" name="Text Box 18">
            <a:extLst>
              <a:ext uri="{FF2B5EF4-FFF2-40B4-BE49-F238E27FC236}">
                <a16:creationId xmlns:a16="http://schemas.microsoft.com/office/drawing/2014/main" id="{A7C514D3-7184-3642-E4F3-BB8F6FFBA6D9}"/>
              </a:ext>
            </a:extLst>
          </p:cNvPr>
          <p:cNvSpPr txBox="1">
            <a:spLocks noChangeArrowheads="1"/>
          </p:cNvSpPr>
          <p:nvPr/>
        </p:nvSpPr>
        <p:spPr bwMode="auto">
          <a:xfrm>
            <a:off x="6537325" y="3698875"/>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Input</a:t>
            </a:r>
          </a:p>
        </p:txBody>
      </p:sp>
      <p:sp>
        <p:nvSpPr>
          <p:cNvPr id="37907" name="Text Box 19">
            <a:extLst>
              <a:ext uri="{FF2B5EF4-FFF2-40B4-BE49-F238E27FC236}">
                <a16:creationId xmlns:a16="http://schemas.microsoft.com/office/drawing/2014/main" id="{AF3B841F-1FAC-78FF-861D-3991CE6BBB61}"/>
              </a:ext>
            </a:extLst>
          </p:cNvPr>
          <p:cNvSpPr txBox="1">
            <a:spLocks noChangeArrowheads="1"/>
          </p:cNvSpPr>
          <p:nvPr/>
        </p:nvSpPr>
        <p:spPr bwMode="auto">
          <a:xfrm>
            <a:off x="6564314" y="5334000"/>
            <a:ext cx="82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Input</a:t>
            </a:r>
          </a:p>
        </p:txBody>
      </p:sp>
      <p:sp>
        <p:nvSpPr>
          <p:cNvPr id="37908" name="Text Box 20">
            <a:extLst>
              <a:ext uri="{FF2B5EF4-FFF2-40B4-BE49-F238E27FC236}">
                <a16:creationId xmlns:a16="http://schemas.microsoft.com/office/drawing/2014/main" id="{C947300D-8D03-A661-E675-8E6AE40EE4DE}"/>
              </a:ext>
            </a:extLst>
          </p:cNvPr>
          <p:cNvSpPr txBox="1">
            <a:spLocks noChangeArrowheads="1"/>
          </p:cNvSpPr>
          <p:nvPr/>
        </p:nvSpPr>
        <p:spPr bwMode="auto">
          <a:xfrm>
            <a:off x="7935914" y="5562601"/>
            <a:ext cx="22060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Nonlinear </a:t>
            </a:r>
          </a:p>
          <a:p>
            <a:pPr eaLnBrk="1" hangingPunct="1"/>
            <a:r>
              <a:rPr lang="en-US" altLang="en-CH" sz="2400"/>
              <a:t>Optical Material</a:t>
            </a:r>
          </a:p>
        </p:txBody>
      </p:sp>
      <p:sp>
        <p:nvSpPr>
          <p:cNvPr id="37909" name="Line 21">
            <a:extLst>
              <a:ext uri="{FF2B5EF4-FFF2-40B4-BE49-F238E27FC236}">
                <a16:creationId xmlns:a16="http://schemas.microsoft.com/office/drawing/2014/main" id="{0870F6DF-34D3-EAF7-8087-5C8CA8D3E34D}"/>
              </a:ext>
            </a:extLst>
          </p:cNvPr>
          <p:cNvSpPr>
            <a:spLocks noChangeShapeType="1"/>
          </p:cNvSpPr>
          <p:nvPr/>
        </p:nvSpPr>
        <p:spPr bwMode="auto">
          <a:xfrm flipH="1" flipV="1">
            <a:off x="8153400" y="5181600"/>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97869C28-FC48-6105-ABFE-A139D1EC7B75}"/>
              </a:ext>
            </a:extLst>
          </p:cNvPr>
          <p:cNvSpPr>
            <a:spLocks noGrp="1" noChangeArrowheads="1"/>
          </p:cNvSpPr>
          <p:nvPr>
            <p:ph type="ctrTitle"/>
          </p:nvPr>
        </p:nvSpPr>
        <p:spPr>
          <a:xfrm>
            <a:off x="2286000" y="1273176"/>
            <a:ext cx="7772400" cy="1470025"/>
          </a:xfrm>
        </p:spPr>
        <p:txBody>
          <a:bodyPr/>
          <a:lstStyle/>
          <a:p>
            <a:pPr eaLnBrk="1" hangingPunct="1"/>
            <a:r>
              <a:rPr lang="en-US" altLang="en-CH"/>
              <a:t>Optical Computing:</a:t>
            </a:r>
            <a:br>
              <a:rPr lang="en-US" altLang="en-CH"/>
            </a:br>
            <a:r>
              <a:rPr lang="en-US" altLang="en-CH"/>
              <a:t>Past and Future</a:t>
            </a:r>
          </a:p>
        </p:txBody>
      </p:sp>
      <p:sp>
        <p:nvSpPr>
          <p:cNvPr id="16387" name="Rectangle 5">
            <a:extLst>
              <a:ext uri="{FF2B5EF4-FFF2-40B4-BE49-F238E27FC236}">
                <a16:creationId xmlns:a16="http://schemas.microsoft.com/office/drawing/2014/main" id="{0BC12EC9-4C6F-D612-9F19-22B63F08B1FC}"/>
              </a:ext>
            </a:extLst>
          </p:cNvPr>
          <p:cNvSpPr>
            <a:spLocks noGrp="1" noChangeArrowheads="1"/>
          </p:cNvSpPr>
          <p:nvPr>
            <p:ph type="subTitle" idx="1"/>
          </p:nvPr>
        </p:nvSpPr>
        <p:spPr>
          <a:xfrm>
            <a:off x="2895600" y="2743200"/>
            <a:ext cx="6400800" cy="1752600"/>
          </a:xfrm>
        </p:spPr>
        <p:txBody>
          <a:bodyPr/>
          <a:lstStyle/>
          <a:p>
            <a:pPr eaLnBrk="1" hangingPunct="1">
              <a:lnSpc>
                <a:spcPct val="80000"/>
              </a:lnSpc>
            </a:pPr>
            <a:endParaRPr lang="en-US" altLang="en-CH" sz="2400" dirty="0"/>
          </a:p>
          <a:p>
            <a:pPr eaLnBrk="1" hangingPunct="1">
              <a:lnSpc>
                <a:spcPct val="80000"/>
              </a:lnSpc>
            </a:pPr>
            <a:endParaRPr lang="en-US" altLang="en-CH" sz="2400" dirty="0"/>
          </a:p>
          <a:p>
            <a:pPr eaLnBrk="1" hangingPunct="1">
              <a:lnSpc>
                <a:spcPct val="80000"/>
              </a:lnSpc>
            </a:pPr>
            <a:r>
              <a:rPr lang="en-US" altLang="en-CH" dirty="0"/>
              <a:t>Demetri Psaltis</a:t>
            </a:r>
          </a:p>
          <a:p>
            <a:pPr eaLnBrk="1" hangingPunct="1">
              <a:lnSpc>
                <a:spcPct val="80000"/>
              </a:lnSpc>
            </a:pPr>
            <a:r>
              <a:rPr lang="en-US" altLang="en-CH" dirty="0"/>
              <a:t>Caltech </a:t>
            </a:r>
          </a:p>
          <a:p>
            <a:pPr eaLnBrk="1" hangingPunct="1">
              <a:lnSpc>
                <a:spcPct val="80000"/>
              </a:lnSpc>
            </a:pPr>
            <a:r>
              <a:rPr lang="en-US" altLang="en-CH" dirty="0"/>
              <a:t>2004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4">
            <a:extLst>
              <a:ext uri="{FF2B5EF4-FFF2-40B4-BE49-F238E27FC236}">
                <a16:creationId xmlns:a16="http://schemas.microsoft.com/office/drawing/2014/main" id="{0CEB88D8-D425-31D2-3F33-65D7913C97A9}"/>
              </a:ext>
            </a:extLst>
          </p:cNvPr>
          <p:cNvGrpSpPr>
            <a:grpSpLocks/>
          </p:cNvGrpSpPr>
          <p:nvPr/>
        </p:nvGrpSpPr>
        <p:grpSpPr bwMode="auto">
          <a:xfrm>
            <a:off x="2057400" y="1736726"/>
            <a:ext cx="4114800" cy="3902075"/>
            <a:chOff x="1152" y="2736"/>
            <a:chExt cx="4073" cy="1340"/>
          </a:xfrm>
        </p:grpSpPr>
        <p:sp>
          <p:nvSpPr>
            <p:cNvPr id="38949" name="Text Box 5">
              <a:extLst>
                <a:ext uri="{FF2B5EF4-FFF2-40B4-BE49-F238E27FC236}">
                  <a16:creationId xmlns:a16="http://schemas.microsoft.com/office/drawing/2014/main" id="{0BF52493-9276-CFEB-3208-C8A3273ECA79}"/>
                </a:ext>
              </a:extLst>
            </p:cNvPr>
            <p:cNvSpPr txBox="1">
              <a:spLocks noChangeArrowheads="1"/>
            </p:cNvSpPr>
            <p:nvPr/>
          </p:nvSpPr>
          <p:spPr bwMode="auto">
            <a:xfrm>
              <a:off x="1152" y="3404"/>
              <a:ext cx="641"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2</a:t>
              </a:r>
              <a:endParaRPr kumimoji="1" lang="en-US" altLang="en-CH" sz="2400">
                <a:ea typeface="新細明體" panose="02020500000000000000" pitchFamily="18" charset="-120"/>
              </a:endParaRPr>
            </a:p>
          </p:txBody>
        </p:sp>
        <p:sp>
          <p:nvSpPr>
            <p:cNvPr id="38950" name="Text Box 6">
              <a:extLst>
                <a:ext uri="{FF2B5EF4-FFF2-40B4-BE49-F238E27FC236}">
                  <a16:creationId xmlns:a16="http://schemas.microsoft.com/office/drawing/2014/main" id="{5E081891-7C44-0905-E97A-1AB88867F4A8}"/>
                </a:ext>
              </a:extLst>
            </p:cNvPr>
            <p:cNvSpPr txBox="1">
              <a:spLocks noChangeArrowheads="1"/>
            </p:cNvSpPr>
            <p:nvPr/>
          </p:nvSpPr>
          <p:spPr bwMode="auto">
            <a:xfrm>
              <a:off x="1152" y="3060"/>
              <a:ext cx="641"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1</a:t>
              </a:r>
              <a:endParaRPr kumimoji="1" lang="en-US" altLang="en-CH" sz="2400">
                <a:ea typeface="新細明體" panose="02020500000000000000" pitchFamily="18" charset="-120"/>
              </a:endParaRPr>
            </a:p>
          </p:txBody>
        </p:sp>
        <p:grpSp>
          <p:nvGrpSpPr>
            <p:cNvPr id="38951" name="Group 7">
              <a:extLst>
                <a:ext uri="{FF2B5EF4-FFF2-40B4-BE49-F238E27FC236}">
                  <a16:creationId xmlns:a16="http://schemas.microsoft.com/office/drawing/2014/main" id="{FACEA86E-891A-ADBC-A157-2C38003DF0D5}"/>
                </a:ext>
              </a:extLst>
            </p:cNvPr>
            <p:cNvGrpSpPr>
              <a:grpSpLocks/>
            </p:cNvGrpSpPr>
            <p:nvPr/>
          </p:nvGrpSpPr>
          <p:grpSpPr bwMode="auto">
            <a:xfrm>
              <a:off x="1658" y="2736"/>
              <a:ext cx="3567" cy="1340"/>
              <a:chOff x="1658" y="2736"/>
              <a:chExt cx="3567" cy="1340"/>
            </a:xfrm>
          </p:grpSpPr>
          <p:sp>
            <p:nvSpPr>
              <p:cNvPr id="38952" name="Rectangle 8">
                <a:extLst>
                  <a:ext uri="{FF2B5EF4-FFF2-40B4-BE49-F238E27FC236}">
                    <a16:creationId xmlns:a16="http://schemas.microsoft.com/office/drawing/2014/main" id="{5AAA27E4-6F29-25FC-9B77-94A3826ECE50}"/>
                  </a:ext>
                </a:extLst>
              </p:cNvPr>
              <p:cNvSpPr>
                <a:spLocks noChangeArrowheads="1"/>
              </p:cNvSpPr>
              <p:nvPr/>
            </p:nvSpPr>
            <p:spPr bwMode="auto">
              <a:xfrm flipH="1">
                <a:off x="3121" y="3212"/>
                <a:ext cx="520" cy="447"/>
              </a:xfrm>
              <a:prstGeom prst="rect">
                <a:avLst/>
              </a:prstGeom>
              <a:solidFill>
                <a:srgbClr val="00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53" name="Line 9">
                <a:extLst>
                  <a:ext uri="{FF2B5EF4-FFF2-40B4-BE49-F238E27FC236}">
                    <a16:creationId xmlns:a16="http://schemas.microsoft.com/office/drawing/2014/main" id="{6D2B2FEC-878B-9B62-67DE-5EB55D3400BF}"/>
                  </a:ext>
                </a:extLst>
              </p:cNvPr>
              <p:cNvSpPr>
                <a:spLocks noChangeShapeType="1"/>
              </p:cNvSpPr>
              <p:nvPr/>
            </p:nvSpPr>
            <p:spPr bwMode="auto">
              <a:xfrm flipH="1">
                <a:off x="2240" y="3438"/>
                <a:ext cx="2369"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en-CH"/>
              </a:p>
            </p:txBody>
          </p:sp>
          <p:sp>
            <p:nvSpPr>
              <p:cNvPr id="38954" name="Line 10">
                <a:extLst>
                  <a:ext uri="{FF2B5EF4-FFF2-40B4-BE49-F238E27FC236}">
                    <a16:creationId xmlns:a16="http://schemas.microsoft.com/office/drawing/2014/main" id="{DFAC702E-86C8-4784-2799-A660856E25C0}"/>
                  </a:ext>
                </a:extLst>
              </p:cNvPr>
              <p:cNvSpPr>
                <a:spLocks noChangeShapeType="1"/>
              </p:cNvSpPr>
              <p:nvPr/>
            </p:nvSpPr>
            <p:spPr bwMode="auto">
              <a:xfrm>
                <a:off x="2676" y="3234"/>
                <a:ext cx="1242" cy="339"/>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8955" name="Line 11">
                <a:extLst>
                  <a:ext uri="{FF2B5EF4-FFF2-40B4-BE49-F238E27FC236}">
                    <a16:creationId xmlns:a16="http://schemas.microsoft.com/office/drawing/2014/main" id="{6E2C35AC-73BE-B935-8AF8-F0ECB9136FB2}"/>
                  </a:ext>
                </a:extLst>
              </p:cNvPr>
              <p:cNvSpPr>
                <a:spLocks noChangeShapeType="1"/>
              </p:cNvSpPr>
              <p:nvPr/>
            </p:nvSpPr>
            <p:spPr bwMode="auto">
              <a:xfrm flipV="1">
                <a:off x="2682" y="3311"/>
                <a:ext cx="1223" cy="325"/>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8956" name="Rectangle 12">
                <a:extLst>
                  <a:ext uri="{FF2B5EF4-FFF2-40B4-BE49-F238E27FC236}">
                    <a16:creationId xmlns:a16="http://schemas.microsoft.com/office/drawing/2014/main" id="{E8519468-B0B6-469C-F461-E4030226014C}"/>
                  </a:ext>
                </a:extLst>
              </p:cNvPr>
              <p:cNvSpPr>
                <a:spLocks noChangeArrowheads="1"/>
              </p:cNvSpPr>
              <p:nvPr/>
            </p:nvSpPr>
            <p:spPr bwMode="auto">
              <a:xfrm flipH="1">
                <a:off x="3974" y="3084"/>
                <a:ext cx="52" cy="293"/>
              </a:xfrm>
              <a:prstGeom prst="rect">
                <a:avLst/>
              </a:prstGeom>
              <a:solidFill>
                <a:srgbClr val="000000"/>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57" name="Rectangle 13">
                <a:extLst>
                  <a:ext uri="{FF2B5EF4-FFF2-40B4-BE49-F238E27FC236}">
                    <a16:creationId xmlns:a16="http://schemas.microsoft.com/office/drawing/2014/main" id="{D2F7676C-97EA-7A13-8F0E-815816AD0E88}"/>
                  </a:ext>
                </a:extLst>
              </p:cNvPr>
              <p:cNvSpPr>
                <a:spLocks noChangeArrowheads="1"/>
              </p:cNvSpPr>
              <p:nvPr/>
            </p:nvSpPr>
            <p:spPr bwMode="auto">
              <a:xfrm flipH="1">
                <a:off x="3974" y="3474"/>
                <a:ext cx="52" cy="294"/>
              </a:xfrm>
              <a:prstGeom prst="rect">
                <a:avLst/>
              </a:prstGeom>
              <a:solidFill>
                <a:srgbClr val="000000"/>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58" name="Oval 14">
                <a:extLst>
                  <a:ext uri="{FF2B5EF4-FFF2-40B4-BE49-F238E27FC236}">
                    <a16:creationId xmlns:a16="http://schemas.microsoft.com/office/drawing/2014/main" id="{2E70F6FE-DC2E-96A2-407D-0F36D21A2B65}"/>
                  </a:ext>
                </a:extLst>
              </p:cNvPr>
              <p:cNvSpPr>
                <a:spLocks noChangeArrowheads="1"/>
              </p:cNvSpPr>
              <p:nvPr/>
            </p:nvSpPr>
            <p:spPr bwMode="auto">
              <a:xfrm flipH="1">
                <a:off x="3360" y="3406"/>
                <a:ext cx="52" cy="45"/>
              </a:xfrm>
              <a:prstGeom prst="ellipse">
                <a:avLst/>
              </a:prstGeom>
              <a:solidFill>
                <a:srgbClr val="000000"/>
              </a:solidFill>
              <a:ln w="9525">
                <a:solidFill>
                  <a:srgbClr val="000000"/>
                </a:solidFill>
                <a:round/>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59" name="Text Box 15">
                <a:extLst>
                  <a:ext uri="{FF2B5EF4-FFF2-40B4-BE49-F238E27FC236}">
                    <a16:creationId xmlns:a16="http://schemas.microsoft.com/office/drawing/2014/main" id="{70786837-8C9C-F0BE-1CC2-E013751576AD}"/>
                  </a:ext>
                </a:extLst>
              </p:cNvPr>
              <p:cNvSpPr txBox="1">
                <a:spLocks noChangeArrowheads="1"/>
              </p:cNvSpPr>
              <p:nvPr/>
            </p:nvSpPr>
            <p:spPr bwMode="auto">
              <a:xfrm>
                <a:off x="4234" y="3278"/>
                <a:ext cx="991" cy="335"/>
              </a:xfrm>
              <a:prstGeom prst="rect">
                <a:avLst/>
              </a:prstGeom>
              <a:solidFill>
                <a:schemeClr val="bg1"/>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detector</a:t>
                </a:r>
                <a:endParaRPr kumimoji="1" lang="en-US" altLang="en-CH" sz="2400">
                  <a:ea typeface="新細明體" panose="02020500000000000000" pitchFamily="18" charset="-120"/>
                </a:endParaRPr>
              </a:p>
            </p:txBody>
          </p:sp>
          <p:grpSp>
            <p:nvGrpSpPr>
              <p:cNvPr id="38960" name="Group 16">
                <a:extLst>
                  <a:ext uri="{FF2B5EF4-FFF2-40B4-BE49-F238E27FC236}">
                    <a16:creationId xmlns:a16="http://schemas.microsoft.com/office/drawing/2014/main" id="{A33B96C6-E6D1-49E7-518C-CCDAF8A9B6B3}"/>
                  </a:ext>
                </a:extLst>
              </p:cNvPr>
              <p:cNvGrpSpPr>
                <a:grpSpLocks/>
              </p:cNvGrpSpPr>
              <p:nvPr/>
            </p:nvGrpSpPr>
            <p:grpSpPr bwMode="auto">
              <a:xfrm>
                <a:off x="3513" y="3389"/>
                <a:ext cx="315" cy="116"/>
                <a:chOff x="6470" y="2301"/>
                <a:chExt cx="350" cy="150"/>
              </a:xfrm>
            </p:grpSpPr>
            <p:sp>
              <p:nvSpPr>
                <p:cNvPr id="38968" name="Line 17">
                  <a:extLst>
                    <a:ext uri="{FF2B5EF4-FFF2-40B4-BE49-F238E27FC236}">
                      <a16:creationId xmlns:a16="http://schemas.microsoft.com/office/drawing/2014/main" id="{F2750567-DF41-B22F-0BF3-33CBD6B478AC}"/>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38969" name="Group 18">
                  <a:extLst>
                    <a:ext uri="{FF2B5EF4-FFF2-40B4-BE49-F238E27FC236}">
                      <a16:creationId xmlns:a16="http://schemas.microsoft.com/office/drawing/2014/main" id="{B80C4204-3085-58F9-7BD5-8688DCCD5EFF}"/>
                    </a:ext>
                  </a:extLst>
                </p:cNvPr>
                <p:cNvGrpSpPr>
                  <a:grpSpLocks/>
                </p:cNvGrpSpPr>
                <p:nvPr/>
              </p:nvGrpSpPr>
              <p:grpSpPr bwMode="auto">
                <a:xfrm>
                  <a:off x="6470" y="2301"/>
                  <a:ext cx="187" cy="150"/>
                  <a:chOff x="6470" y="2301"/>
                  <a:chExt cx="360" cy="150"/>
                </a:xfrm>
              </p:grpSpPr>
              <p:sp>
                <p:nvSpPr>
                  <p:cNvPr id="38970" name="Freeform 19">
                    <a:extLst>
                      <a:ext uri="{FF2B5EF4-FFF2-40B4-BE49-F238E27FC236}">
                        <a16:creationId xmlns:a16="http://schemas.microsoft.com/office/drawing/2014/main" id="{FBF4F851-F842-B839-5EB0-3E0995E66B62}"/>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71" name="Freeform 20">
                    <a:extLst>
                      <a:ext uri="{FF2B5EF4-FFF2-40B4-BE49-F238E27FC236}">
                        <a16:creationId xmlns:a16="http://schemas.microsoft.com/office/drawing/2014/main" id="{85821870-FEB7-06E3-4FD3-E5B7D699A56C}"/>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pic>
            <p:nvPicPr>
              <p:cNvPr id="38961" name="Picture 21" descr="one_pulse">
                <a:extLst>
                  <a:ext uri="{FF2B5EF4-FFF2-40B4-BE49-F238E27FC236}">
                    <a16:creationId xmlns:a16="http://schemas.microsoft.com/office/drawing/2014/main" id="{17C05C94-D9C9-88F7-D6F2-E270B291A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 y="3298"/>
                <a:ext cx="324"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62" name="Line 22">
                <a:extLst>
                  <a:ext uri="{FF2B5EF4-FFF2-40B4-BE49-F238E27FC236}">
                    <a16:creationId xmlns:a16="http://schemas.microsoft.com/office/drawing/2014/main" id="{C78DD87C-291A-5266-C5C1-7C29C12E40E6}"/>
                  </a:ext>
                </a:extLst>
              </p:cNvPr>
              <p:cNvSpPr>
                <a:spLocks noChangeShapeType="1"/>
              </p:cNvSpPr>
              <p:nvPr/>
            </p:nvSpPr>
            <p:spPr bwMode="auto">
              <a:xfrm flipH="1">
                <a:off x="1670" y="3627"/>
                <a:ext cx="871"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pic>
            <p:nvPicPr>
              <p:cNvPr id="38963" name="Picture 23" descr="one_pulse">
                <a:extLst>
                  <a:ext uri="{FF2B5EF4-FFF2-40B4-BE49-F238E27FC236}">
                    <a16:creationId xmlns:a16="http://schemas.microsoft.com/office/drawing/2014/main" id="{068638B3-8AA4-262D-9140-07DB4C33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 y="2911"/>
                <a:ext cx="324"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64" name="Line 24">
                <a:extLst>
                  <a:ext uri="{FF2B5EF4-FFF2-40B4-BE49-F238E27FC236}">
                    <a16:creationId xmlns:a16="http://schemas.microsoft.com/office/drawing/2014/main" id="{A8D48028-9127-E21B-68AC-E6DEFC9D6775}"/>
                  </a:ext>
                </a:extLst>
              </p:cNvPr>
              <p:cNvSpPr>
                <a:spLocks noChangeShapeType="1"/>
              </p:cNvSpPr>
              <p:nvPr/>
            </p:nvSpPr>
            <p:spPr bwMode="auto">
              <a:xfrm flipH="1">
                <a:off x="1658" y="3234"/>
                <a:ext cx="78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8965" name="Oval 25">
                <a:extLst>
                  <a:ext uri="{FF2B5EF4-FFF2-40B4-BE49-F238E27FC236}">
                    <a16:creationId xmlns:a16="http://schemas.microsoft.com/office/drawing/2014/main" id="{2FC7850E-BF45-31F2-25BF-1E15A331863F}"/>
                  </a:ext>
                </a:extLst>
              </p:cNvPr>
              <p:cNvSpPr>
                <a:spLocks noChangeArrowheads="1"/>
              </p:cNvSpPr>
              <p:nvPr/>
            </p:nvSpPr>
            <p:spPr bwMode="auto">
              <a:xfrm flipH="1">
                <a:off x="2450" y="2736"/>
                <a:ext cx="259" cy="1340"/>
              </a:xfrm>
              <a:prstGeom prst="ellipse">
                <a:avLst/>
              </a:prstGeom>
              <a:gradFill rotWithShape="0">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8966" name="Line 26">
                <a:extLst>
                  <a:ext uri="{FF2B5EF4-FFF2-40B4-BE49-F238E27FC236}">
                    <a16:creationId xmlns:a16="http://schemas.microsoft.com/office/drawing/2014/main" id="{7A9FBDCA-5254-BAEA-76D1-B8D3F3473EB9}"/>
                  </a:ext>
                </a:extLst>
              </p:cNvPr>
              <p:cNvSpPr>
                <a:spLocks noChangeShapeType="1"/>
              </p:cNvSpPr>
              <p:nvPr/>
            </p:nvSpPr>
            <p:spPr bwMode="auto">
              <a:xfrm>
                <a:off x="1674" y="3234"/>
                <a:ext cx="269" cy="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sp>
            <p:nvSpPr>
              <p:cNvPr id="38967" name="Line 27">
                <a:extLst>
                  <a:ext uri="{FF2B5EF4-FFF2-40B4-BE49-F238E27FC236}">
                    <a16:creationId xmlns:a16="http://schemas.microsoft.com/office/drawing/2014/main" id="{7E7FB706-C83E-3DAF-60D6-5F37D770B826}"/>
                  </a:ext>
                </a:extLst>
              </p:cNvPr>
              <p:cNvSpPr>
                <a:spLocks noChangeShapeType="1"/>
              </p:cNvSpPr>
              <p:nvPr/>
            </p:nvSpPr>
            <p:spPr bwMode="auto">
              <a:xfrm>
                <a:off x="1674" y="3628"/>
                <a:ext cx="269" cy="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grpSp>
      <p:grpSp>
        <p:nvGrpSpPr>
          <p:cNvPr id="38915" name="Group 28">
            <a:extLst>
              <a:ext uri="{FF2B5EF4-FFF2-40B4-BE49-F238E27FC236}">
                <a16:creationId xmlns:a16="http://schemas.microsoft.com/office/drawing/2014/main" id="{03859C89-F8E3-E0AF-7168-12BF070E9B14}"/>
              </a:ext>
            </a:extLst>
          </p:cNvPr>
          <p:cNvGrpSpPr>
            <a:grpSpLocks/>
          </p:cNvGrpSpPr>
          <p:nvPr/>
        </p:nvGrpSpPr>
        <p:grpSpPr bwMode="auto">
          <a:xfrm>
            <a:off x="6537326" y="1606550"/>
            <a:ext cx="4054475" cy="4184650"/>
            <a:chOff x="6096" y="2531"/>
            <a:chExt cx="5022" cy="5602"/>
          </a:xfrm>
        </p:grpSpPr>
        <p:sp>
          <p:nvSpPr>
            <p:cNvPr id="38917" name="Text Box 29">
              <a:extLst>
                <a:ext uri="{FF2B5EF4-FFF2-40B4-BE49-F238E27FC236}">
                  <a16:creationId xmlns:a16="http://schemas.microsoft.com/office/drawing/2014/main" id="{BDB9A004-7313-A804-C1C7-EB977D9DBDE9}"/>
                </a:ext>
              </a:extLst>
            </p:cNvPr>
            <p:cNvSpPr txBox="1">
              <a:spLocks noChangeArrowheads="1"/>
            </p:cNvSpPr>
            <p:nvPr/>
          </p:nvSpPr>
          <p:spPr bwMode="auto">
            <a:xfrm>
              <a:off x="6480" y="7632"/>
              <a:ext cx="4497"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Experimental Truth Table for AND gate</a:t>
              </a:r>
              <a:endParaRPr kumimoji="1" lang="en-US" altLang="en-CH" sz="2400">
                <a:ea typeface="新細明體" panose="02020500000000000000" pitchFamily="18" charset="-120"/>
              </a:endParaRPr>
            </a:p>
          </p:txBody>
        </p:sp>
        <p:pic>
          <p:nvPicPr>
            <p:cNvPr id="38918" name="Picture 30" descr="no_light">
              <a:extLst>
                <a:ext uri="{FF2B5EF4-FFF2-40B4-BE49-F238E27FC236}">
                  <a16:creationId xmlns:a16="http://schemas.microsoft.com/office/drawing/2014/main" id="{FB6702F0-FE84-2E66-96B4-2B1DD39B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 y="414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31" descr="no_light">
              <a:extLst>
                <a:ext uri="{FF2B5EF4-FFF2-40B4-BE49-F238E27FC236}">
                  <a16:creationId xmlns:a16="http://schemas.microsoft.com/office/drawing/2014/main" id="{84378354-3873-9147-F6EA-D37326FCB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 y="306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32" descr="no_light">
              <a:extLst>
                <a:ext uri="{FF2B5EF4-FFF2-40B4-BE49-F238E27FC236}">
                  <a16:creationId xmlns:a16="http://schemas.microsoft.com/office/drawing/2014/main" id="{34447378-1F40-5E9F-93A5-264BA445F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7" y="306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33" descr="no_light">
              <a:extLst>
                <a:ext uri="{FF2B5EF4-FFF2-40B4-BE49-F238E27FC236}">
                  <a16:creationId xmlns:a16="http://schemas.microsoft.com/office/drawing/2014/main" id="{A30070D1-E161-4D30-67E2-B662278A5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 y="306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34" descr="no_light">
              <a:extLst>
                <a:ext uri="{FF2B5EF4-FFF2-40B4-BE49-F238E27FC236}">
                  <a16:creationId xmlns:a16="http://schemas.microsoft.com/office/drawing/2014/main" id="{AFBD8DFA-44BD-2E9A-FDCF-EC5622505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6" y="414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35" descr="no_light">
              <a:extLst>
                <a:ext uri="{FF2B5EF4-FFF2-40B4-BE49-F238E27FC236}">
                  <a16:creationId xmlns:a16="http://schemas.microsoft.com/office/drawing/2014/main" id="{3452ED61-02BA-6F9C-0E09-2801786B1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7" y="5229"/>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36" descr="g_0_1">
              <a:extLst>
                <a:ext uri="{FF2B5EF4-FFF2-40B4-BE49-F238E27FC236}">
                  <a16:creationId xmlns:a16="http://schemas.microsoft.com/office/drawing/2014/main" id="{8EC40906-014F-B869-B443-4555390F6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2" y="6307"/>
              <a:ext cx="1641" cy="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37" descr="IR_light">
              <a:extLst>
                <a:ext uri="{FF2B5EF4-FFF2-40B4-BE49-F238E27FC236}">
                  <a16:creationId xmlns:a16="http://schemas.microsoft.com/office/drawing/2014/main" id="{B736527F-88E5-A1E5-4CFA-83CDBF943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 y="5205"/>
              <a:ext cx="1584"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38" descr="IR_light">
              <a:extLst>
                <a:ext uri="{FF2B5EF4-FFF2-40B4-BE49-F238E27FC236}">
                  <a16:creationId xmlns:a16="http://schemas.microsoft.com/office/drawing/2014/main" id="{F532D53D-DAD7-C696-DBE4-E6208A24E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 y="6270"/>
              <a:ext cx="1584"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 Box 39">
              <a:extLst>
                <a:ext uri="{FF2B5EF4-FFF2-40B4-BE49-F238E27FC236}">
                  <a16:creationId xmlns:a16="http://schemas.microsoft.com/office/drawing/2014/main" id="{012FA5E6-C7F6-AAFA-2852-1D11F211DF7D}"/>
                </a:ext>
              </a:extLst>
            </p:cNvPr>
            <p:cNvSpPr txBox="1">
              <a:spLocks noChangeArrowheads="1"/>
            </p:cNvSpPr>
            <p:nvPr/>
          </p:nvSpPr>
          <p:spPr bwMode="auto">
            <a:xfrm>
              <a:off x="6706" y="2574"/>
              <a:ext cx="1648"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1</a:t>
              </a:r>
              <a:endParaRPr kumimoji="1" lang="en-US" altLang="en-CH" sz="2400">
                <a:ea typeface="新細明體" panose="02020500000000000000" pitchFamily="18" charset="-120"/>
              </a:endParaRPr>
            </a:p>
          </p:txBody>
        </p:sp>
        <p:sp>
          <p:nvSpPr>
            <p:cNvPr id="38928" name="Text Box 40">
              <a:extLst>
                <a:ext uri="{FF2B5EF4-FFF2-40B4-BE49-F238E27FC236}">
                  <a16:creationId xmlns:a16="http://schemas.microsoft.com/office/drawing/2014/main" id="{B7F3B275-11B8-2299-D280-6FDD98C5E689}"/>
                </a:ext>
              </a:extLst>
            </p:cNvPr>
            <p:cNvSpPr txBox="1">
              <a:spLocks noChangeArrowheads="1"/>
            </p:cNvSpPr>
            <p:nvPr/>
          </p:nvSpPr>
          <p:spPr bwMode="auto">
            <a:xfrm>
              <a:off x="8172" y="2574"/>
              <a:ext cx="1647"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2</a:t>
              </a:r>
              <a:endParaRPr kumimoji="1" lang="en-US" altLang="en-CH" sz="2400">
                <a:ea typeface="新細明體" panose="02020500000000000000" pitchFamily="18" charset="-120"/>
              </a:endParaRPr>
            </a:p>
          </p:txBody>
        </p:sp>
        <p:sp>
          <p:nvSpPr>
            <p:cNvPr id="38929" name="Text Box 41">
              <a:extLst>
                <a:ext uri="{FF2B5EF4-FFF2-40B4-BE49-F238E27FC236}">
                  <a16:creationId xmlns:a16="http://schemas.microsoft.com/office/drawing/2014/main" id="{2C19D2F4-8533-7C54-B957-9CE58B8EC22D}"/>
                </a:ext>
              </a:extLst>
            </p:cNvPr>
            <p:cNvSpPr txBox="1">
              <a:spLocks noChangeArrowheads="1"/>
            </p:cNvSpPr>
            <p:nvPr/>
          </p:nvSpPr>
          <p:spPr bwMode="auto">
            <a:xfrm>
              <a:off x="9508" y="2546"/>
              <a:ext cx="1355"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1200"/>
                </a:spcBef>
                <a:spcAft>
                  <a:spcPts val="300"/>
                </a:spcAft>
              </a:pPr>
              <a:r>
                <a:rPr kumimoji="1" lang="en-US" altLang="ja-JP" sz="1200" b="1">
                  <a:ea typeface="MS Mincho" panose="02020609040205080304" pitchFamily="49" charset="-128"/>
                </a:rPr>
                <a:t>AND</a:t>
              </a:r>
              <a:endParaRPr kumimoji="1" lang="en-US" altLang="en-CH" sz="2400">
                <a:ea typeface="新細明體" panose="02020500000000000000" pitchFamily="18" charset="-120"/>
              </a:endParaRPr>
            </a:p>
          </p:txBody>
        </p:sp>
        <p:sp>
          <p:nvSpPr>
            <p:cNvPr id="38930" name="Line 42">
              <a:extLst>
                <a:ext uri="{FF2B5EF4-FFF2-40B4-BE49-F238E27FC236}">
                  <a16:creationId xmlns:a16="http://schemas.microsoft.com/office/drawing/2014/main" id="{D3DA649E-CF85-A540-5226-1ED78FE8534B}"/>
                </a:ext>
              </a:extLst>
            </p:cNvPr>
            <p:cNvSpPr>
              <a:spLocks noChangeShapeType="1"/>
            </p:cNvSpPr>
            <p:nvPr/>
          </p:nvSpPr>
          <p:spPr bwMode="auto">
            <a:xfrm>
              <a:off x="6096" y="3174"/>
              <a:ext cx="481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pic>
          <p:nvPicPr>
            <p:cNvPr id="38931" name="Picture 43" descr="no_light">
              <a:extLst>
                <a:ext uri="{FF2B5EF4-FFF2-40B4-BE49-F238E27FC236}">
                  <a16:creationId xmlns:a16="http://schemas.microsoft.com/office/drawing/2014/main" id="{070CE3A3-3E60-5CFE-C757-ACE8E44B8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 y="5190"/>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2" name="Line 44">
              <a:extLst>
                <a:ext uri="{FF2B5EF4-FFF2-40B4-BE49-F238E27FC236}">
                  <a16:creationId xmlns:a16="http://schemas.microsoft.com/office/drawing/2014/main" id="{EC3EA288-61F3-5BA3-BE24-73866A777C64}"/>
                </a:ext>
              </a:extLst>
            </p:cNvPr>
            <p:cNvSpPr>
              <a:spLocks noChangeShapeType="1"/>
            </p:cNvSpPr>
            <p:nvPr/>
          </p:nvSpPr>
          <p:spPr bwMode="auto">
            <a:xfrm>
              <a:off x="6336" y="2572"/>
              <a:ext cx="0" cy="49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8933" name="Text Box 45">
              <a:extLst>
                <a:ext uri="{FF2B5EF4-FFF2-40B4-BE49-F238E27FC236}">
                  <a16:creationId xmlns:a16="http://schemas.microsoft.com/office/drawing/2014/main" id="{2A04E767-BA3D-5F5A-CA1E-ECAE04F7DD2A}"/>
                </a:ext>
              </a:extLst>
            </p:cNvPr>
            <p:cNvSpPr txBox="1">
              <a:spLocks noChangeArrowheads="1"/>
            </p:cNvSpPr>
            <p:nvPr/>
          </p:nvSpPr>
          <p:spPr bwMode="auto">
            <a:xfrm>
              <a:off x="7074" y="32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4" name="Text Box 46">
              <a:extLst>
                <a:ext uri="{FF2B5EF4-FFF2-40B4-BE49-F238E27FC236}">
                  <a16:creationId xmlns:a16="http://schemas.microsoft.com/office/drawing/2014/main" id="{9CECAF94-D345-B494-4378-442D30DF7611}"/>
                </a:ext>
              </a:extLst>
            </p:cNvPr>
            <p:cNvSpPr txBox="1">
              <a:spLocks noChangeArrowheads="1"/>
            </p:cNvSpPr>
            <p:nvPr/>
          </p:nvSpPr>
          <p:spPr bwMode="auto">
            <a:xfrm>
              <a:off x="8607" y="32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5" name="Text Box 47">
              <a:extLst>
                <a:ext uri="{FF2B5EF4-FFF2-40B4-BE49-F238E27FC236}">
                  <a16:creationId xmlns:a16="http://schemas.microsoft.com/office/drawing/2014/main" id="{1599CEBB-3581-09A9-35CE-B03B379F437C}"/>
                </a:ext>
              </a:extLst>
            </p:cNvPr>
            <p:cNvSpPr txBox="1">
              <a:spLocks noChangeArrowheads="1"/>
            </p:cNvSpPr>
            <p:nvPr/>
          </p:nvSpPr>
          <p:spPr bwMode="auto">
            <a:xfrm>
              <a:off x="7117" y="4320"/>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6" name="Text Box 48">
              <a:extLst>
                <a:ext uri="{FF2B5EF4-FFF2-40B4-BE49-F238E27FC236}">
                  <a16:creationId xmlns:a16="http://schemas.microsoft.com/office/drawing/2014/main" id="{FA1C0F3C-F8CF-59CC-5EE5-77866FD34C82}"/>
                </a:ext>
              </a:extLst>
            </p:cNvPr>
            <p:cNvSpPr txBox="1">
              <a:spLocks noChangeArrowheads="1"/>
            </p:cNvSpPr>
            <p:nvPr/>
          </p:nvSpPr>
          <p:spPr bwMode="auto">
            <a:xfrm>
              <a:off x="8607" y="541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7" name="Text Box 49">
              <a:extLst>
                <a:ext uri="{FF2B5EF4-FFF2-40B4-BE49-F238E27FC236}">
                  <a16:creationId xmlns:a16="http://schemas.microsoft.com/office/drawing/2014/main" id="{3E0D076E-A196-7C00-1779-32CC8EC59134}"/>
                </a:ext>
              </a:extLst>
            </p:cNvPr>
            <p:cNvSpPr txBox="1">
              <a:spLocks noChangeArrowheads="1"/>
            </p:cNvSpPr>
            <p:nvPr/>
          </p:nvSpPr>
          <p:spPr bwMode="auto">
            <a:xfrm>
              <a:off x="10254" y="32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8" name="Text Box 50">
              <a:extLst>
                <a:ext uri="{FF2B5EF4-FFF2-40B4-BE49-F238E27FC236}">
                  <a16:creationId xmlns:a16="http://schemas.microsoft.com/office/drawing/2014/main" id="{82B5C701-9663-7453-EF7B-181E2EB42E11}"/>
                </a:ext>
              </a:extLst>
            </p:cNvPr>
            <p:cNvSpPr txBox="1">
              <a:spLocks noChangeArrowheads="1"/>
            </p:cNvSpPr>
            <p:nvPr/>
          </p:nvSpPr>
          <p:spPr bwMode="auto">
            <a:xfrm>
              <a:off x="10254" y="4320"/>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39" name="Text Box 51">
              <a:extLst>
                <a:ext uri="{FF2B5EF4-FFF2-40B4-BE49-F238E27FC236}">
                  <a16:creationId xmlns:a16="http://schemas.microsoft.com/office/drawing/2014/main" id="{3BC72C19-68CF-8AB3-924F-C3BACB76B150}"/>
                </a:ext>
              </a:extLst>
            </p:cNvPr>
            <p:cNvSpPr txBox="1">
              <a:spLocks noChangeArrowheads="1"/>
            </p:cNvSpPr>
            <p:nvPr/>
          </p:nvSpPr>
          <p:spPr bwMode="auto">
            <a:xfrm>
              <a:off x="10254" y="541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‘0’</a:t>
              </a:r>
              <a:endParaRPr kumimoji="1" lang="en-US" altLang="en-CH" sz="2400">
                <a:ea typeface="新細明體" panose="02020500000000000000" pitchFamily="18" charset="-120"/>
              </a:endParaRPr>
            </a:p>
          </p:txBody>
        </p:sp>
        <p:sp>
          <p:nvSpPr>
            <p:cNvPr id="38940" name="Text Box 52">
              <a:extLst>
                <a:ext uri="{FF2B5EF4-FFF2-40B4-BE49-F238E27FC236}">
                  <a16:creationId xmlns:a16="http://schemas.microsoft.com/office/drawing/2014/main" id="{B5B79A1F-D573-3CDF-37C9-AA3BF19030A4}"/>
                </a:ext>
              </a:extLst>
            </p:cNvPr>
            <p:cNvSpPr txBox="1">
              <a:spLocks noChangeArrowheads="1"/>
            </p:cNvSpPr>
            <p:nvPr/>
          </p:nvSpPr>
          <p:spPr bwMode="auto">
            <a:xfrm>
              <a:off x="7118" y="541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‘1’</a:t>
              </a:r>
              <a:endParaRPr kumimoji="1" lang="en-US" altLang="en-CH" sz="2400">
                <a:ea typeface="新細明體" panose="02020500000000000000" pitchFamily="18" charset="-120"/>
              </a:endParaRPr>
            </a:p>
          </p:txBody>
        </p:sp>
        <p:sp>
          <p:nvSpPr>
            <p:cNvPr id="38941" name="Text Box 53">
              <a:extLst>
                <a:ext uri="{FF2B5EF4-FFF2-40B4-BE49-F238E27FC236}">
                  <a16:creationId xmlns:a16="http://schemas.microsoft.com/office/drawing/2014/main" id="{4E7B7F01-7714-CA36-42F7-D9FFFECF2869}"/>
                </a:ext>
              </a:extLst>
            </p:cNvPr>
            <p:cNvSpPr txBox="1">
              <a:spLocks noChangeArrowheads="1"/>
            </p:cNvSpPr>
            <p:nvPr/>
          </p:nvSpPr>
          <p:spPr bwMode="auto">
            <a:xfrm>
              <a:off x="7117" y="642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‘1’</a:t>
              </a:r>
              <a:endParaRPr kumimoji="1" lang="en-US" altLang="en-CH" sz="2400">
                <a:ea typeface="新細明體" panose="02020500000000000000" pitchFamily="18" charset="-120"/>
              </a:endParaRPr>
            </a:p>
          </p:txBody>
        </p:sp>
        <p:sp>
          <p:nvSpPr>
            <p:cNvPr id="38942" name="Text Box 54">
              <a:extLst>
                <a:ext uri="{FF2B5EF4-FFF2-40B4-BE49-F238E27FC236}">
                  <a16:creationId xmlns:a16="http://schemas.microsoft.com/office/drawing/2014/main" id="{DA36EC88-D056-73CD-04A2-7DA826DFFBAE}"/>
                </a:ext>
              </a:extLst>
            </p:cNvPr>
            <p:cNvSpPr txBox="1">
              <a:spLocks noChangeArrowheads="1"/>
            </p:cNvSpPr>
            <p:nvPr/>
          </p:nvSpPr>
          <p:spPr bwMode="auto">
            <a:xfrm>
              <a:off x="10254" y="642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‘1’</a:t>
              </a:r>
              <a:endParaRPr kumimoji="1" lang="en-US" altLang="en-CH" sz="2400">
                <a:ea typeface="新細明體" panose="02020500000000000000" pitchFamily="18" charset="-120"/>
              </a:endParaRPr>
            </a:p>
          </p:txBody>
        </p:sp>
        <p:pic>
          <p:nvPicPr>
            <p:cNvPr id="38943" name="Picture 55" descr="IR2_light">
              <a:extLst>
                <a:ext uri="{FF2B5EF4-FFF2-40B4-BE49-F238E27FC236}">
                  <a16:creationId xmlns:a16="http://schemas.microsoft.com/office/drawing/2014/main" id="{92383B94-659C-277C-F153-21598CD927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4" y="4212"/>
              <a:ext cx="1656"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Picture 56" descr="IR2_light">
              <a:extLst>
                <a:ext uri="{FF2B5EF4-FFF2-40B4-BE49-F238E27FC236}">
                  <a16:creationId xmlns:a16="http://schemas.microsoft.com/office/drawing/2014/main" id="{3B5A9840-338F-58CC-20C6-F62B8D02B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4" y="6285"/>
              <a:ext cx="1656"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5" name="Line 57">
              <a:extLst>
                <a:ext uri="{FF2B5EF4-FFF2-40B4-BE49-F238E27FC236}">
                  <a16:creationId xmlns:a16="http://schemas.microsoft.com/office/drawing/2014/main" id="{F45F5B38-D7BC-EE7E-7746-B06AF051C531}"/>
                </a:ext>
              </a:extLst>
            </p:cNvPr>
            <p:cNvSpPr>
              <a:spLocks noChangeShapeType="1"/>
            </p:cNvSpPr>
            <p:nvPr/>
          </p:nvSpPr>
          <p:spPr bwMode="auto">
            <a:xfrm>
              <a:off x="7808" y="2558"/>
              <a:ext cx="0" cy="49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8946" name="Line 58">
              <a:extLst>
                <a:ext uri="{FF2B5EF4-FFF2-40B4-BE49-F238E27FC236}">
                  <a16:creationId xmlns:a16="http://schemas.microsoft.com/office/drawing/2014/main" id="{CE49EA8B-3CFC-904E-64D0-8D3C3D78D48A}"/>
                </a:ext>
              </a:extLst>
            </p:cNvPr>
            <p:cNvSpPr>
              <a:spLocks noChangeShapeType="1"/>
            </p:cNvSpPr>
            <p:nvPr/>
          </p:nvSpPr>
          <p:spPr bwMode="auto">
            <a:xfrm flipH="1">
              <a:off x="9268" y="2531"/>
              <a:ext cx="6" cy="49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8947" name="Text Box 59">
              <a:extLst>
                <a:ext uri="{FF2B5EF4-FFF2-40B4-BE49-F238E27FC236}">
                  <a16:creationId xmlns:a16="http://schemas.microsoft.com/office/drawing/2014/main" id="{32948FB3-5181-6C94-09F8-04343665BA52}"/>
                </a:ext>
              </a:extLst>
            </p:cNvPr>
            <p:cNvSpPr txBox="1">
              <a:spLocks noChangeArrowheads="1"/>
            </p:cNvSpPr>
            <p:nvPr/>
          </p:nvSpPr>
          <p:spPr bwMode="auto">
            <a:xfrm>
              <a:off x="8640" y="4305"/>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‘1’</a:t>
              </a:r>
              <a:endParaRPr kumimoji="1" lang="en-US" altLang="en-CH" sz="2400">
                <a:ea typeface="新細明體" panose="02020500000000000000" pitchFamily="18" charset="-120"/>
              </a:endParaRPr>
            </a:p>
          </p:txBody>
        </p:sp>
        <p:sp>
          <p:nvSpPr>
            <p:cNvPr id="38948" name="Text Box 60">
              <a:extLst>
                <a:ext uri="{FF2B5EF4-FFF2-40B4-BE49-F238E27FC236}">
                  <a16:creationId xmlns:a16="http://schemas.microsoft.com/office/drawing/2014/main" id="{EF46ADCD-E46A-7F8D-DABB-868983E8AAD3}"/>
                </a:ext>
              </a:extLst>
            </p:cNvPr>
            <p:cNvSpPr txBox="1">
              <a:spLocks noChangeArrowheads="1"/>
            </p:cNvSpPr>
            <p:nvPr/>
          </p:nvSpPr>
          <p:spPr bwMode="auto">
            <a:xfrm>
              <a:off x="8607" y="6428"/>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400">
                  <a:ea typeface="MS Mincho" panose="02020609040205080304" pitchFamily="49" charset="-128"/>
                </a:rPr>
                <a:t>‘1’</a:t>
              </a:r>
              <a:endParaRPr kumimoji="1" lang="en-US" altLang="en-CH" sz="2400">
                <a:ea typeface="新細明體" panose="02020500000000000000" pitchFamily="18" charset="-120"/>
              </a:endParaRPr>
            </a:p>
          </p:txBody>
        </p:sp>
      </p:grpSp>
      <p:sp>
        <p:nvSpPr>
          <p:cNvPr id="38916" name="Text Box 61">
            <a:extLst>
              <a:ext uri="{FF2B5EF4-FFF2-40B4-BE49-F238E27FC236}">
                <a16:creationId xmlns:a16="http://schemas.microsoft.com/office/drawing/2014/main" id="{96183CD8-1D06-C64E-DB64-09F94C287747}"/>
              </a:ext>
            </a:extLst>
          </p:cNvPr>
          <p:cNvSpPr txBox="1">
            <a:spLocks noChangeArrowheads="1"/>
          </p:cNvSpPr>
          <p:nvPr/>
        </p:nvSpPr>
        <p:spPr bwMode="auto">
          <a:xfrm>
            <a:off x="4800600" y="457201"/>
            <a:ext cx="2370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4000">
                <a:solidFill>
                  <a:srgbClr val="FFFF00"/>
                </a:solidFill>
              </a:rPr>
              <a:t>AND Gate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4">
            <a:extLst>
              <a:ext uri="{FF2B5EF4-FFF2-40B4-BE49-F238E27FC236}">
                <a16:creationId xmlns:a16="http://schemas.microsoft.com/office/drawing/2014/main" id="{4E0215C1-4498-D98C-E80C-81E83C8DDEB9}"/>
              </a:ext>
            </a:extLst>
          </p:cNvPr>
          <p:cNvGrpSpPr>
            <a:grpSpLocks/>
          </p:cNvGrpSpPr>
          <p:nvPr/>
        </p:nvGrpSpPr>
        <p:grpSpPr bwMode="auto">
          <a:xfrm>
            <a:off x="3505200" y="152400"/>
            <a:ext cx="8534400" cy="6858000"/>
            <a:chOff x="5616" y="1448"/>
            <a:chExt cx="6259" cy="7384"/>
          </a:xfrm>
        </p:grpSpPr>
        <p:sp>
          <p:nvSpPr>
            <p:cNvPr id="39940" name="Text Box 5">
              <a:extLst>
                <a:ext uri="{FF2B5EF4-FFF2-40B4-BE49-F238E27FC236}">
                  <a16:creationId xmlns:a16="http://schemas.microsoft.com/office/drawing/2014/main" id="{E1B2153A-83B6-E0C2-F5D6-509243337F2E}"/>
                </a:ext>
              </a:extLst>
            </p:cNvPr>
            <p:cNvSpPr txBox="1">
              <a:spLocks noChangeArrowheads="1"/>
            </p:cNvSpPr>
            <p:nvPr/>
          </p:nvSpPr>
          <p:spPr bwMode="auto">
            <a:xfrm>
              <a:off x="9283" y="2032"/>
              <a:ext cx="259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XOR(A</a:t>
              </a:r>
              <a:r>
                <a:rPr lang="en-US" altLang="ja-JP" sz="1200" baseline="-25000">
                  <a:ea typeface="MS Mincho" panose="02020609040205080304" pitchFamily="49" charset="-128"/>
                </a:rPr>
                <a:t>0</a:t>
              </a:r>
              <a:r>
                <a:rPr lang="en-US" altLang="ja-JP" sz="1200">
                  <a:ea typeface="MS Mincho" panose="02020609040205080304" pitchFamily="49" charset="-128"/>
                </a:rPr>
                <a:t>, B</a:t>
              </a:r>
              <a:r>
                <a:rPr lang="en-US" altLang="ja-JP" sz="1200" baseline="-25000">
                  <a:ea typeface="MS Mincho" panose="02020609040205080304" pitchFamily="49" charset="-128"/>
                </a:rPr>
                <a:t>0</a:t>
              </a:r>
              <a:r>
                <a:rPr lang="en-US" altLang="ja-JP" sz="1200">
                  <a:ea typeface="MS Mincho" panose="02020609040205080304" pitchFamily="49" charset="-128"/>
                </a:rPr>
                <a:t>)</a:t>
              </a:r>
              <a:endParaRPr lang="en-US" altLang="en-CH" sz="2400">
                <a:ea typeface="MS Mincho" panose="02020609040205080304" pitchFamily="49" charset="-128"/>
              </a:endParaRPr>
            </a:p>
          </p:txBody>
        </p:sp>
        <p:sp>
          <p:nvSpPr>
            <p:cNvPr id="39941" name="Line 6">
              <a:extLst>
                <a:ext uri="{FF2B5EF4-FFF2-40B4-BE49-F238E27FC236}">
                  <a16:creationId xmlns:a16="http://schemas.microsoft.com/office/drawing/2014/main" id="{B390A511-AFD3-45A3-24A9-C8DBC3F814A2}"/>
                </a:ext>
              </a:extLst>
            </p:cNvPr>
            <p:cNvSpPr>
              <a:spLocks noChangeShapeType="1"/>
            </p:cNvSpPr>
            <p:nvPr/>
          </p:nvSpPr>
          <p:spPr bwMode="auto">
            <a:xfrm>
              <a:off x="8778" y="2240"/>
              <a:ext cx="59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42" name="Line 7">
              <a:extLst>
                <a:ext uri="{FF2B5EF4-FFF2-40B4-BE49-F238E27FC236}">
                  <a16:creationId xmlns:a16="http://schemas.microsoft.com/office/drawing/2014/main" id="{69A4BD60-920B-D1A4-AEE7-7F9C563ACC0E}"/>
                </a:ext>
              </a:extLst>
            </p:cNvPr>
            <p:cNvSpPr>
              <a:spLocks noChangeShapeType="1"/>
            </p:cNvSpPr>
            <p:nvPr/>
          </p:nvSpPr>
          <p:spPr bwMode="auto">
            <a:xfrm flipH="1">
              <a:off x="8050" y="2978"/>
              <a:ext cx="0" cy="20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43" name="Text Box 8">
              <a:extLst>
                <a:ext uri="{FF2B5EF4-FFF2-40B4-BE49-F238E27FC236}">
                  <a16:creationId xmlns:a16="http://schemas.microsoft.com/office/drawing/2014/main" id="{00A9A854-72D8-944F-399C-E493146748B8}"/>
                </a:ext>
              </a:extLst>
            </p:cNvPr>
            <p:cNvSpPr txBox="1">
              <a:spLocks noChangeArrowheads="1"/>
            </p:cNvSpPr>
            <p:nvPr/>
          </p:nvSpPr>
          <p:spPr bwMode="auto">
            <a:xfrm>
              <a:off x="7860" y="3222"/>
              <a:ext cx="259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Carry C</a:t>
              </a:r>
              <a:r>
                <a:rPr lang="en-US" altLang="ja-JP" sz="1200" baseline="-25000">
                  <a:ea typeface="MS Mincho" panose="02020609040205080304" pitchFamily="49" charset="-128"/>
                </a:rPr>
                <a:t>1</a:t>
              </a:r>
              <a:r>
                <a:rPr lang="en-US" altLang="ja-JP" sz="1200">
                  <a:ea typeface="MS Mincho" panose="02020609040205080304" pitchFamily="49" charset="-128"/>
                </a:rPr>
                <a:t>: AND(A</a:t>
              </a:r>
              <a:r>
                <a:rPr lang="en-US" altLang="ja-JP" sz="1200" baseline="-25000">
                  <a:ea typeface="MS Mincho" panose="02020609040205080304" pitchFamily="49" charset="-128"/>
                </a:rPr>
                <a:t>0</a:t>
              </a:r>
              <a:r>
                <a:rPr lang="en-US" altLang="ja-JP" sz="1200">
                  <a:ea typeface="MS Mincho" panose="02020609040205080304" pitchFamily="49" charset="-128"/>
                </a:rPr>
                <a:t>, B</a:t>
              </a:r>
              <a:r>
                <a:rPr lang="en-US" altLang="ja-JP" sz="1200" baseline="-25000">
                  <a:ea typeface="MS Mincho" panose="02020609040205080304" pitchFamily="49" charset="-128"/>
                </a:rPr>
                <a:t>0</a:t>
              </a:r>
              <a:r>
                <a:rPr lang="en-US" altLang="ja-JP" sz="1200">
                  <a:ea typeface="MS Mincho" panose="02020609040205080304" pitchFamily="49" charset="-128"/>
                </a:rPr>
                <a:t>)</a:t>
              </a:r>
              <a:endParaRPr lang="en-US" altLang="en-CH" sz="2400">
                <a:ea typeface="MS Mincho" panose="02020609040205080304" pitchFamily="49" charset="-128"/>
              </a:endParaRPr>
            </a:p>
          </p:txBody>
        </p:sp>
        <p:sp>
          <p:nvSpPr>
            <p:cNvPr id="39944" name="Text Box 9">
              <a:extLst>
                <a:ext uri="{FF2B5EF4-FFF2-40B4-BE49-F238E27FC236}">
                  <a16:creationId xmlns:a16="http://schemas.microsoft.com/office/drawing/2014/main" id="{C79E719B-D493-0925-6D72-69AABE5DAFD4}"/>
                </a:ext>
              </a:extLst>
            </p:cNvPr>
            <p:cNvSpPr txBox="1">
              <a:spLocks noChangeArrowheads="1"/>
            </p:cNvSpPr>
            <p:nvPr/>
          </p:nvSpPr>
          <p:spPr bwMode="auto">
            <a:xfrm>
              <a:off x="6306" y="3063"/>
              <a:ext cx="2160"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u="sng">
                  <a:ea typeface="MS Mincho" panose="02020609040205080304" pitchFamily="49" charset="-128"/>
                </a:rPr>
                <a:t>A)</a:t>
              </a:r>
              <a:endParaRPr lang="en-US" altLang="en-CH" sz="2400">
                <a:ea typeface="MS Mincho" panose="02020609040205080304" pitchFamily="49" charset="-128"/>
              </a:endParaRPr>
            </a:p>
          </p:txBody>
        </p:sp>
        <p:grpSp>
          <p:nvGrpSpPr>
            <p:cNvPr id="39945" name="Group 10">
              <a:extLst>
                <a:ext uri="{FF2B5EF4-FFF2-40B4-BE49-F238E27FC236}">
                  <a16:creationId xmlns:a16="http://schemas.microsoft.com/office/drawing/2014/main" id="{B95CB830-D022-CCE5-6E41-2B767C88E9AF}"/>
                </a:ext>
              </a:extLst>
            </p:cNvPr>
            <p:cNvGrpSpPr>
              <a:grpSpLocks/>
            </p:cNvGrpSpPr>
            <p:nvPr/>
          </p:nvGrpSpPr>
          <p:grpSpPr bwMode="auto">
            <a:xfrm>
              <a:off x="5904" y="1448"/>
              <a:ext cx="2980" cy="1516"/>
              <a:chOff x="1644" y="1448"/>
              <a:chExt cx="2980" cy="1516"/>
            </a:xfrm>
          </p:grpSpPr>
          <p:sp>
            <p:nvSpPr>
              <p:cNvPr id="40019" name="Rectangle 11">
                <a:extLst>
                  <a:ext uri="{FF2B5EF4-FFF2-40B4-BE49-F238E27FC236}">
                    <a16:creationId xmlns:a16="http://schemas.microsoft.com/office/drawing/2014/main" id="{5FB0EC85-A742-580E-C222-D506FA59CFC2}"/>
                  </a:ext>
                </a:extLst>
              </p:cNvPr>
              <p:cNvSpPr>
                <a:spLocks noChangeArrowheads="1"/>
              </p:cNvSpPr>
              <p:nvPr/>
            </p:nvSpPr>
            <p:spPr bwMode="auto">
              <a:xfrm>
                <a:off x="2156" y="1448"/>
                <a:ext cx="2350" cy="1516"/>
              </a:xfrm>
              <a:prstGeom prst="rect">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20" name="Line 12">
                <a:extLst>
                  <a:ext uri="{FF2B5EF4-FFF2-40B4-BE49-F238E27FC236}">
                    <a16:creationId xmlns:a16="http://schemas.microsoft.com/office/drawing/2014/main" id="{13673E2B-3191-4365-53F8-D9EF3CBFEBB7}"/>
                  </a:ext>
                </a:extLst>
              </p:cNvPr>
              <p:cNvSpPr>
                <a:spLocks noChangeShapeType="1"/>
              </p:cNvSpPr>
              <p:nvPr/>
            </p:nvSpPr>
            <p:spPr bwMode="auto">
              <a:xfrm>
                <a:off x="3416" y="2494"/>
                <a:ext cx="124" cy="464"/>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21" name="Group 13">
                <a:extLst>
                  <a:ext uri="{FF2B5EF4-FFF2-40B4-BE49-F238E27FC236}">
                    <a16:creationId xmlns:a16="http://schemas.microsoft.com/office/drawing/2014/main" id="{37358168-30FF-0CF9-7218-8FF9B98FA3DD}"/>
                  </a:ext>
                </a:extLst>
              </p:cNvPr>
              <p:cNvGrpSpPr>
                <a:grpSpLocks/>
              </p:cNvGrpSpPr>
              <p:nvPr/>
            </p:nvGrpSpPr>
            <p:grpSpPr bwMode="auto">
              <a:xfrm rot="2336621">
                <a:off x="3466" y="2728"/>
                <a:ext cx="315" cy="116"/>
                <a:chOff x="6470" y="2301"/>
                <a:chExt cx="350" cy="150"/>
              </a:xfrm>
            </p:grpSpPr>
            <p:sp>
              <p:nvSpPr>
                <p:cNvPr id="40050" name="Line 14">
                  <a:extLst>
                    <a:ext uri="{FF2B5EF4-FFF2-40B4-BE49-F238E27FC236}">
                      <a16:creationId xmlns:a16="http://schemas.microsoft.com/office/drawing/2014/main" id="{FAEC5214-F861-54C9-8744-84AC64F6F035}"/>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51" name="Group 15">
                  <a:extLst>
                    <a:ext uri="{FF2B5EF4-FFF2-40B4-BE49-F238E27FC236}">
                      <a16:creationId xmlns:a16="http://schemas.microsoft.com/office/drawing/2014/main" id="{86A4F257-9C22-F14E-3A0D-6908CD7C0980}"/>
                    </a:ext>
                  </a:extLst>
                </p:cNvPr>
                <p:cNvGrpSpPr>
                  <a:grpSpLocks/>
                </p:cNvGrpSpPr>
                <p:nvPr/>
              </p:nvGrpSpPr>
              <p:grpSpPr bwMode="auto">
                <a:xfrm>
                  <a:off x="6470" y="2301"/>
                  <a:ext cx="187" cy="150"/>
                  <a:chOff x="6470" y="2301"/>
                  <a:chExt cx="360" cy="150"/>
                </a:xfrm>
              </p:grpSpPr>
              <p:sp>
                <p:nvSpPr>
                  <p:cNvPr id="40052" name="Freeform 16">
                    <a:extLst>
                      <a:ext uri="{FF2B5EF4-FFF2-40B4-BE49-F238E27FC236}">
                        <a16:creationId xmlns:a16="http://schemas.microsoft.com/office/drawing/2014/main" id="{A7B876A1-DCFB-5FB2-783A-5F54D2C1B8DC}"/>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53" name="Freeform 17">
                    <a:extLst>
                      <a:ext uri="{FF2B5EF4-FFF2-40B4-BE49-F238E27FC236}">
                        <a16:creationId xmlns:a16="http://schemas.microsoft.com/office/drawing/2014/main" id="{6088107C-EEAC-17E7-66DE-E71F6C1B156D}"/>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40022" name="Line 18">
                <a:extLst>
                  <a:ext uri="{FF2B5EF4-FFF2-40B4-BE49-F238E27FC236}">
                    <a16:creationId xmlns:a16="http://schemas.microsoft.com/office/drawing/2014/main" id="{C603EA29-58AB-252A-90AB-7AEE3306EA23}"/>
                  </a:ext>
                </a:extLst>
              </p:cNvPr>
              <p:cNvSpPr>
                <a:spLocks noChangeShapeType="1"/>
              </p:cNvSpPr>
              <p:nvPr/>
            </p:nvSpPr>
            <p:spPr bwMode="auto">
              <a:xfrm flipV="1">
                <a:off x="4002" y="2236"/>
                <a:ext cx="622" cy="4"/>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en-CH"/>
              </a:p>
            </p:txBody>
          </p:sp>
          <p:grpSp>
            <p:nvGrpSpPr>
              <p:cNvPr id="40023" name="Group 19">
                <a:extLst>
                  <a:ext uri="{FF2B5EF4-FFF2-40B4-BE49-F238E27FC236}">
                    <a16:creationId xmlns:a16="http://schemas.microsoft.com/office/drawing/2014/main" id="{2589B6B7-F964-AD71-D190-FCF3A30D64AD}"/>
                  </a:ext>
                </a:extLst>
              </p:cNvPr>
              <p:cNvGrpSpPr>
                <a:grpSpLocks/>
              </p:cNvGrpSpPr>
              <p:nvPr/>
            </p:nvGrpSpPr>
            <p:grpSpPr bwMode="auto">
              <a:xfrm>
                <a:off x="1644" y="1782"/>
                <a:ext cx="2237" cy="1014"/>
                <a:chOff x="1644" y="1782"/>
                <a:chExt cx="2237" cy="1014"/>
              </a:xfrm>
            </p:grpSpPr>
            <p:sp>
              <p:nvSpPr>
                <p:cNvPr id="40024" name="Line 20">
                  <a:extLst>
                    <a:ext uri="{FF2B5EF4-FFF2-40B4-BE49-F238E27FC236}">
                      <a16:creationId xmlns:a16="http://schemas.microsoft.com/office/drawing/2014/main" id="{9DC9A27D-577A-6C35-B772-D962C8796B34}"/>
                    </a:ext>
                  </a:extLst>
                </p:cNvPr>
                <p:cNvSpPr>
                  <a:spLocks noChangeShapeType="1"/>
                </p:cNvSpPr>
                <p:nvPr/>
              </p:nvSpPr>
              <p:spPr bwMode="auto">
                <a:xfrm flipV="1">
                  <a:off x="1961" y="2199"/>
                  <a:ext cx="4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25" name="Freeform 21">
                  <a:extLst>
                    <a:ext uri="{FF2B5EF4-FFF2-40B4-BE49-F238E27FC236}">
                      <a16:creationId xmlns:a16="http://schemas.microsoft.com/office/drawing/2014/main" id="{4828686D-2184-769B-A93E-1E756831249A}"/>
                    </a:ext>
                  </a:extLst>
                </p:cNvPr>
                <p:cNvSpPr>
                  <a:spLocks/>
                </p:cNvSpPr>
                <p:nvPr/>
              </p:nvSpPr>
              <p:spPr bwMode="auto">
                <a:xfrm>
                  <a:off x="2295" y="1905"/>
                  <a:ext cx="405" cy="630"/>
                </a:xfrm>
                <a:custGeom>
                  <a:avLst/>
                  <a:gdLst>
                    <a:gd name="T0" fmla="*/ 0 w 405"/>
                    <a:gd name="T1" fmla="*/ 630 h 630"/>
                    <a:gd name="T2" fmla="*/ 0 w 405"/>
                    <a:gd name="T3" fmla="*/ 105 h 630"/>
                    <a:gd name="T4" fmla="*/ 0 w 405"/>
                    <a:gd name="T5" fmla="*/ 0 h 630"/>
                    <a:gd name="T6" fmla="*/ 405 w 405"/>
                    <a:gd name="T7" fmla="*/ 0 h 630"/>
                    <a:gd name="T8" fmla="*/ 0 60000 65536"/>
                    <a:gd name="T9" fmla="*/ 0 60000 65536"/>
                    <a:gd name="T10" fmla="*/ 0 60000 65536"/>
                    <a:gd name="T11" fmla="*/ 0 60000 65536"/>
                    <a:gd name="T12" fmla="*/ 0 w 405"/>
                    <a:gd name="T13" fmla="*/ 0 h 630"/>
                    <a:gd name="T14" fmla="*/ 405 w 405"/>
                    <a:gd name="T15" fmla="*/ 630 h 630"/>
                  </a:gdLst>
                  <a:ahLst/>
                  <a:cxnLst>
                    <a:cxn ang="T8">
                      <a:pos x="T0" y="T1"/>
                    </a:cxn>
                    <a:cxn ang="T9">
                      <a:pos x="T2" y="T3"/>
                    </a:cxn>
                    <a:cxn ang="T10">
                      <a:pos x="T4" y="T5"/>
                    </a:cxn>
                    <a:cxn ang="T11">
                      <a:pos x="T6" y="T7"/>
                    </a:cxn>
                  </a:cxnLst>
                  <a:rect l="T12" t="T13" r="T14" b="T15"/>
                  <a:pathLst>
                    <a:path w="405" h="630">
                      <a:moveTo>
                        <a:pt x="0" y="630"/>
                      </a:moveTo>
                      <a:cubicBezTo>
                        <a:pt x="0" y="455"/>
                        <a:pt x="0" y="280"/>
                        <a:pt x="0" y="105"/>
                      </a:cubicBezTo>
                      <a:lnTo>
                        <a:pt x="0" y="0"/>
                      </a:lnTo>
                      <a:lnTo>
                        <a:pt x="405"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26" name="Freeform 22">
                  <a:extLst>
                    <a:ext uri="{FF2B5EF4-FFF2-40B4-BE49-F238E27FC236}">
                      <a16:creationId xmlns:a16="http://schemas.microsoft.com/office/drawing/2014/main" id="{2C7D4E8A-77E9-2B44-6714-1A665F63BBDC}"/>
                    </a:ext>
                  </a:extLst>
                </p:cNvPr>
                <p:cNvSpPr>
                  <a:spLocks/>
                </p:cNvSpPr>
                <p:nvPr/>
              </p:nvSpPr>
              <p:spPr bwMode="auto">
                <a:xfrm>
                  <a:off x="2430" y="2145"/>
                  <a:ext cx="240" cy="210"/>
                </a:xfrm>
                <a:custGeom>
                  <a:avLst/>
                  <a:gdLst>
                    <a:gd name="T0" fmla="*/ 0 w 240"/>
                    <a:gd name="T1" fmla="*/ 0 h 210"/>
                    <a:gd name="T2" fmla="*/ 0 w 240"/>
                    <a:gd name="T3" fmla="*/ 210 h 210"/>
                    <a:gd name="T4" fmla="*/ 240 w 240"/>
                    <a:gd name="T5" fmla="*/ 210 h 210"/>
                    <a:gd name="T6" fmla="*/ 0 60000 65536"/>
                    <a:gd name="T7" fmla="*/ 0 60000 65536"/>
                    <a:gd name="T8" fmla="*/ 0 60000 65536"/>
                    <a:gd name="T9" fmla="*/ 0 w 240"/>
                    <a:gd name="T10" fmla="*/ 0 h 210"/>
                    <a:gd name="T11" fmla="*/ 240 w 240"/>
                    <a:gd name="T12" fmla="*/ 210 h 210"/>
                  </a:gdLst>
                  <a:ahLst/>
                  <a:cxnLst>
                    <a:cxn ang="T6">
                      <a:pos x="T0" y="T1"/>
                    </a:cxn>
                    <a:cxn ang="T7">
                      <a:pos x="T2" y="T3"/>
                    </a:cxn>
                    <a:cxn ang="T8">
                      <a:pos x="T4" y="T5"/>
                    </a:cxn>
                  </a:cxnLst>
                  <a:rect l="T9" t="T10" r="T11" b="T12"/>
                  <a:pathLst>
                    <a:path w="240" h="210">
                      <a:moveTo>
                        <a:pt x="0" y="0"/>
                      </a:moveTo>
                      <a:lnTo>
                        <a:pt x="0" y="210"/>
                      </a:lnTo>
                      <a:lnTo>
                        <a:pt x="240" y="21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27" name="Line 23">
                  <a:extLst>
                    <a:ext uri="{FF2B5EF4-FFF2-40B4-BE49-F238E27FC236}">
                      <a16:creationId xmlns:a16="http://schemas.microsoft.com/office/drawing/2014/main" id="{2F9EA535-90DD-302A-5D45-3CF9F6845EDB}"/>
                    </a:ext>
                  </a:extLst>
                </p:cNvPr>
                <p:cNvSpPr>
                  <a:spLocks noChangeShapeType="1"/>
                </p:cNvSpPr>
                <p:nvPr/>
              </p:nvSpPr>
              <p:spPr bwMode="auto">
                <a:xfrm>
                  <a:off x="2432" y="2130"/>
                  <a:ext cx="228" cy="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28" name="Line 24">
                  <a:extLst>
                    <a:ext uri="{FF2B5EF4-FFF2-40B4-BE49-F238E27FC236}">
                      <a16:creationId xmlns:a16="http://schemas.microsoft.com/office/drawing/2014/main" id="{2E2803A5-7D0F-7BEF-2F35-5F9C88586606}"/>
                    </a:ext>
                  </a:extLst>
                </p:cNvPr>
                <p:cNvSpPr>
                  <a:spLocks noChangeShapeType="1"/>
                </p:cNvSpPr>
                <p:nvPr/>
              </p:nvSpPr>
              <p:spPr bwMode="auto">
                <a:xfrm flipV="1">
                  <a:off x="2296" y="2528"/>
                  <a:ext cx="346"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29" name="Line 25">
                  <a:extLst>
                    <a:ext uri="{FF2B5EF4-FFF2-40B4-BE49-F238E27FC236}">
                      <a16:creationId xmlns:a16="http://schemas.microsoft.com/office/drawing/2014/main" id="{49AE9DF1-9FF7-FCCF-21F0-73E538C2071F}"/>
                    </a:ext>
                  </a:extLst>
                </p:cNvPr>
                <p:cNvSpPr>
                  <a:spLocks noChangeShapeType="1"/>
                </p:cNvSpPr>
                <p:nvPr/>
              </p:nvSpPr>
              <p:spPr bwMode="auto">
                <a:xfrm flipH="1" flipV="1">
                  <a:off x="1934" y="2296"/>
                  <a:ext cx="344"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30" name="Line 26">
                  <a:extLst>
                    <a:ext uri="{FF2B5EF4-FFF2-40B4-BE49-F238E27FC236}">
                      <a16:creationId xmlns:a16="http://schemas.microsoft.com/office/drawing/2014/main" id="{9E49D781-54E8-D359-558C-5834FD433019}"/>
                    </a:ext>
                  </a:extLst>
                </p:cNvPr>
                <p:cNvSpPr>
                  <a:spLocks noChangeShapeType="1"/>
                </p:cNvSpPr>
                <p:nvPr/>
              </p:nvSpPr>
              <p:spPr bwMode="auto">
                <a:xfrm>
                  <a:off x="2714" y="1888"/>
                  <a:ext cx="678" cy="56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31" name="Line 27">
                  <a:extLst>
                    <a:ext uri="{FF2B5EF4-FFF2-40B4-BE49-F238E27FC236}">
                      <a16:creationId xmlns:a16="http://schemas.microsoft.com/office/drawing/2014/main" id="{5A583B0A-0340-A9AA-B071-F2FD2B69668A}"/>
                    </a:ext>
                  </a:extLst>
                </p:cNvPr>
                <p:cNvSpPr>
                  <a:spLocks noChangeShapeType="1"/>
                </p:cNvSpPr>
                <p:nvPr/>
              </p:nvSpPr>
              <p:spPr bwMode="auto">
                <a:xfrm flipV="1">
                  <a:off x="2736" y="1966"/>
                  <a:ext cx="714" cy="62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32" name="Line 28">
                  <a:extLst>
                    <a:ext uri="{FF2B5EF4-FFF2-40B4-BE49-F238E27FC236}">
                      <a16:creationId xmlns:a16="http://schemas.microsoft.com/office/drawing/2014/main" id="{843088D7-B6B0-6DF9-0EB9-502D96EBB4CB}"/>
                    </a:ext>
                  </a:extLst>
                </p:cNvPr>
                <p:cNvSpPr>
                  <a:spLocks noChangeShapeType="1"/>
                </p:cNvSpPr>
                <p:nvPr/>
              </p:nvSpPr>
              <p:spPr bwMode="auto">
                <a:xfrm>
                  <a:off x="2736" y="2160"/>
                  <a:ext cx="554" cy="42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33" name="Line 29">
                  <a:extLst>
                    <a:ext uri="{FF2B5EF4-FFF2-40B4-BE49-F238E27FC236}">
                      <a16:creationId xmlns:a16="http://schemas.microsoft.com/office/drawing/2014/main" id="{3468E9B2-2B36-39C1-2A6A-1C0ED8FA924E}"/>
                    </a:ext>
                  </a:extLst>
                </p:cNvPr>
                <p:cNvSpPr>
                  <a:spLocks noChangeShapeType="1"/>
                </p:cNvSpPr>
                <p:nvPr/>
              </p:nvSpPr>
              <p:spPr bwMode="auto">
                <a:xfrm flipV="1">
                  <a:off x="2736" y="1880"/>
                  <a:ext cx="484" cy="424"/>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34" name="Rectangle 30">
                  <a:extLst>
                    <a:ext uri="{FF2B5EF4-FFF2-40B4-BE49-F238E27FC236}">
                      <a16:creationId xmlns:a16="http://schemas.microsoft.com/office/drawing/2014/main" id="{10E88682-0B00-1C79-5A29-759093F23EB4}"/>
                    </a:ext>
                  </a:extLst>
                </p:cNvPr>
                <p:cNvSpPr>
                  <a:spLocks noChangeArrowheads="1"/>
                </p:cNvSpPr>
                <p:nvPr/>
              </p:nvSpPr>
              <p:spPr bwMode="auto">
                <a:xfrm rot="2381407">
                  <a:off x="3312" y="2321"/>
                  <a:ext cx="72" cy="475"/>
                </a:xfrm>
                <a:prstGeom prst="rect">
                  <a:avLst/>
                </a:prstGeom>
                <a:gradFill rotWithShape="0">
                  <a:gsLst>
                    <a:gs pos="0">
                      <a:srgbClr val="FFFFFF"/>
                    </a:gs>
                    <a:gs pos="100000">
                      <a:srgbClr val="00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35" name="Line 31">
                  <a:extLst>
                    <a:ext uri="{FF2B5EF4-FFF2-40B4-BE49-F238E27FC236}">
                      <a16:creationId xmlns:a16="http://schemas.microsoft.com/office/drawing/2014/main" id="{AB72968C-CFB9-FA6D-5FEA-2F73858B4775}"/>
                    </a:ext>
                  </a:extLst>
                </p:cNvPr>
                <p:cNvSpPr>
                  <a:spLocks noChangeShapeType="1"/>
                </p:cNvSpPr>
                <p:nvPr/>
              </p:nvSpPr>
              <p:spPr bwMode="auto">
                <a:xfrm>
                  <a:off x="3312" y="2592"/>
                  <a:ext cx="498" cy="100"/>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sp>
              <p:nvSpPr>
                <p:cNvPr id="40036" name="Rectangle 32">
                  <a:extLst>
                    <a:ext uri="{FF2B5EF4-FFF2-40B4-BE49-F238E27FC236}">
                      <a16:creationId xmlns:a16="http://schemas.microsoft.com/office/drawing/2014/main" id="{1FDEB442-AF97-8CCA-4DE7-8EF8B43F04F0}"/>
                    </a:ext>
                  </a:extLst>
                </p:cNvPr>
                <p:cNvSpPr>
                  <a:spLocks noChangeArrowheads="1"/>
                </p:cNvSpPr>
                <p:nvPr/>
              </p:nvSpPr>
              <p:spPr bwMode="auto">
                <a:xfrm>
                  <a:off x="2800" y="2160"/>
                  <a:ext cx="430" cy="160"/>
                </a:xfrm>
                <a:prstGeom prst="rect">
                  <a:avLst/>
                </a:prstGeom>
                <a:solidFill>
                  <a:srgbClr val="33CCCC">
                    <a:alpha val="50195"/>
                  </a:srgbClr>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40037" name="Group 33">
                  <a:extLst>
                    <a:ext uri="{FF2B5EF4-FFF2-40B4-BE49-F238E27FC236}">
                      <a16:creationId xmlns:a16="http://schemas.microsoft.com/office/drawing/2014/main" id="{57B360BF-76B6-3D1C-9A82-9F9956914B7F}"/>
                    </a:ext>
                  </a:extLst>
                </p:cNvPr>
                <p:cNvGrpSpPr>
                  <a:grpSpLocks/>
                </p:cNvGrpSpPr>
                <p:nvPr/>
              </p:nvGrpSpPr>
              <p:grpSpPr bwMode="auto">
                <a:xfrm>
                  <a:off x="3236" y="2186"/>
                  <a:ext cx="315" cy="116"/>
                  <a:chOff x="6470" y="2301"/>
                  <a:chExt cx="350" cy="150"/>
                </a:xfrm>
              </p:grpSpPr>
              <p:sp>
                <p:nvSpPr>
                  <p:cNvPr id="40046" name="Line 34">
                    <a:extLst>
                      <a:ext uri="{FF2B5EF4-FFF2-40B4-BE49-F238E27FC236}">
                        <a16:creationId xmlns:a16="http://schemas.microsoft.com/office/drawing/2014/main" id="{7959011A-3341-66D0-BF78-CA34FD453D6F}"/>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47" name="Group 35">
                    <a:extLst>
                      <a:ext uri="{FF2B5EF4-FFF2-40B4-BE49-F238E27FC236}">
                        <a16:creationId xmlns:a16="http://schemas.microsoft.com/office/drawing/2014/main" id="{015990C3-63F3-F117-F77E-DC2317250A3D}"/>
                      </a:ext>
                    </a:extLst>
                  </p:cNvPr>
                  <p:cNvGrpSpPr>
                    <a:grpSpLocks/>
                  </p:cNvGrpSpPr>
                  <p:nvPr/>
                </p:nvGrpSpPr>
                <p:grpSpPr bwMode="auto">
                  <a:xfrm>
                    <a:off x="6470" y="2301"/>
                    <a:ext cx="187" cy="150"/>
                    <a:chOff x="6470" y="2301"/>
                    <a:chExt cx="360" cy="150"/>
                  </a:xfrm>
                </p:grpSpPr>
                <p:sp>
                  <p:nvSpPr>
                    <p:cNvPr id="40048" name="Freeform 36">
                      <a:extLst>
                        <a:ext uri="{FF2B5EF4-FFF2-40B4-BE49-F238E27FC236}">
                          <a16:creationId xmlns:a16="http://schemas.microsoft.com/office/drawing/2014/main" id="{9EF9A976-0019-EB3B-BD08-A47A68781C06}"/>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49" name="Freeform 37">
                      <a:extLst>
                        <a:ext uri="{FF2B5EF4-FFF2-40B4-BE49-F238E27FC236}">
                          <a16:creationId xmlns:a16="http://schemas.microsoft.com/office/drawing/2014/main" id="{329BC1AF-5BE1-534E-D724-F3C1DA82AB4E}"/>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grpSp>
              <p:nvGrpSpPr>
                <p:cNvPr id="40038" name="Group 38">
                  <a:extLst>
                    <a:ext uri="{FF2B5EF4-FFF2-40B4-BE49-F238E27FC236}">
                      <a16:creationId xmlns:a16="http://schemas.microsoft.com/office/drawing/2014/main" id="{B5875567-69DD-46E1-5554-9F47FC0A3913}"/>
                    </a:ext>
                  </a:extLst>
                </p:cNvPr>
                <p:cNvGrpSpPr>
                  <a:grpSpLocks/>
                </p:cNvGrpSpPr>
                <p:nvPr/>
              </p:nvGrpSpPr>
              <p:grpSpPr bwMode="auto">
                <a:xfrm>
                  <a:off x="3566" y="2188"/>
                  <a:ext cx="315" cy="116"/>
                  <a:chOff x="6470" y="2301"/>
                  <a:chExt cx="350" cy="150"/>
                </a:xfrm>
              </p:grpSpPr>
              <p:sp>
                <p:nvSpPr>
                  <p:cNvPr id="40042" name="Line 39">
                    <a:extLst>
                      <a:ext uri="{FF2B5EF4-FFF2-40B4-BE49-F238E27FC236}">
                        <a16:creationId xmlns:a16="http://schemas.microsoft.com/office/drawing/2014/main" id="{F0F6BE89-BD75-FDA7-7AF9-DBE095A45BB3}"/>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43" name="Group 40">
                    <a:extLst>
                      <a:ext uri="{FF2B5EF4-FFF2-40B4-BE49-F238E27FC236}">
                        <a16:creationId xmlns:a16="http://schemas.microsoft.com/office/drawing/2014/main" id="{A61B28ED-C57E-0B2F-5C92-DB7DF3EA5C75}"/>
                      </a:ext>
                    </a:extLst>
                  </p:cNvPr>
                  <p:cNvGrpSpPr>
                    <a:grpSpLocks/>
                  </p:cNvGrpSpPr>
                  <p:nvPr/>
                </p:nvGrpSpPr>
                <p:grpSpPr bwMode="auto">
                  <a:xfrm>
                    <a:off x="6470" y="2301"/>
                    <a:ext cx="187" cy="150"/>
                    <a:chOff x="6470" y="2301"/>
                    <a:chExt cx="360" cy="150"/>
                  </a:xfrm>
                </p:grpSpPr>
                <p:sp>
                  <p:nvSpPr>
                    <p:cNvPr id="40044" name="Freeform 41">
                      <a:extLst>
                        <a:ext uri="{FF2B5EF4-FFF2-40B4-BE49-F238E27FC236}">
                          <a16:creationId xmlns:a16="http://schemas.microsoft.com/office/drawing/2014/main" id="{32F900FC-017D-7F18-3F36-E44E120FC9A0}"/>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45" name="Freeform 42">
                      <a:extLst>
                        <a:ext uri="{FF2B5EF4-FFF2-40B4-BE49-F238E27FC236}">
                          <a16:creationId xmlns:a16="http://schemas.microsoft.com/office/drawing/2014/main" id="{58F5CE06-A558-0229-D4D9-C8383B8BD64C}"/>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40039" name="Text Box 43">
                  <a:extLst>
                    <a:ext uri="{FF2B5EF4-FFF2-40B4-BE49-F238E27FC236}">
                      <a16:creationId xmlns:a16="http://schemas.microsoft.com/office/drawing/2014/main" id="{6922C8CE-9702-806A-8D89-855B665EDCE0}"/>
                    </a:ext>
                  </a:extLst>
                </p:cNvPr>
                <p:cNvSpPr txBox="1">
                  <a:spLocks noChangeArrowheads="1"/>
                </p:cNvSpPr>
                <p:nvPr/>
              </p:nvSpPr>
              <p:spPr bwMode="auto">
                <a:xfrm>
                  <a:off x="1644" y="1884"/>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A</a:t>
                  </a:r>
                  <a:r>
                    <a:rPr lang="en-US" altLang="ja-JP" sz="1200" baseline="-25000">
                      <a:ea typeface="MS Mincho" panose="02020609040205080304" pitchFamily="49" charset="-128"/>
                    </a:rPr>
                    <a:t>0</a:t>
                  </a:r>
                  <a:endParaRPr lang="en-US" altLang="en-CH" sz="2400">
                    <a:ea typeface="MS Mincho" panose="02020609040205080304" pitchFamily="49" charset="-128"/>
                  </a:endParaRPr>
                </a:p>
              </p:txBody>
            </p:sp>
            <p:sp>
              <p:nvSpPr>
                <p:cNvPr id="40040" name="Text Box 44">
                  <a:extLst>
                    <a:ext uri="{FF2B5EF4-FFF2-40B4-BE49-F238E27FC236}">
                      <a16:creationId xmlns:a16="http://schemas.microsoft.com/office/drawing/2014/main" id="{416B3BDF-C97A-E487-3364-86BBBC9C96AC}"/>
                    </a:ext>
                  </a:extLst>
                </p:cNvPr>
                <p:cNvSpPr txBox="1">
                  <a:spLocks noChangeArrowheads="1"/>
                </p:cNvSpPr>
                <p:nvPr/>
              </p:nvSpPr>
              <p:spPr bwMode="auto">
                <a:xfrm>
                  <a:off x="1644" y="2204"/>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B</a:t>
                  </a:r>
                  <a:r>
                    <a:rPr lang="en-US" altLang="ja-JP" sz="1200" baseline="-25000">
                      <a:ea typeface="MS Mincho" panose="02020609040205080304" pitchFamily="49" charset="-128"/>
                    </a:rPr>
                    <a:t>0</a:t>
                  </a:r>
                  <a:endParaRPr lang="en-US" altLang="en-CH" sz="2400">
                    <a:ea typeface="MS Mincho" panose="02020609040205080304" pitchFamily="49" charset="-128"/>
                  </a:endParaRPr>
                </a:p>
              </p:txBody>
            </p:sp>
            <p:sp>
              <p:nvSpPr>
                <p:cNvPr id="40041" name="Rectangle 45">
                  <a:extLst>
                    <a:ext uri="{FF2B5EF4-FFF2-40B4-BE49-F238E27FC236}">
                      <a16:creationId xmlns:a16="http://schemas.microsoft.com/office/drawing/2014/main" id="{3F53BAF5-1C8C-997A-2A67-D5080ADB72F2}"/>
                    </a:ext>
                  </a:extLst>
                </p:cNvPr>
                <p:cNvSpPr>
                  <a:spLocks noChangeArrowheads="1"/>
                </p:cNvSpPr>
                <p:nvPr/>
              </p:nvSpPr>
              <p:spPr bwMode="auto">
                <a:xfrm>
                  <a:off x="2625" y="1782"/>
                  <a:ext cx="143" cy="912"/>
                </a:xfrm>
                <a:prstGeom prst="rect">
                  <a:avLst/>
                </a:prstGeom>
                <a:gradFill rotWithShape="0">
                  <a:gsLst>
                    <a:gs pos="0">
                      <a:srgbClr val="FFFFFF"/>
                    </a:gs>
                    <a:gs pos="100000">
                      <a:srgbClr val="00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39946" name="Text Box 46">
              <a:extLst>
                <a:ext uri="{FF2B5EF4-FFF2-40B4-BE49-F238E27FC236}">
                  <a16:creationId xmlns:a16="http://schemas.microsoft.com/office/drawing/2014/main" id="{1851C2BE-9A04-8675-49C1-65922C5567C9}"/>
                </a:ext>
              </a:extLst>
            </p:cNvPr>
            <p:cNvSpPr txBox="1">
              <a:spLocks noChangeArrowheads="1"/>
            </p:cNvSpPr>
            <p:nvPr/>
          </p:nvSpPr>
          <p:spPr bwMode="auto">
            <a:xfrm>
              <a:off x="9987" y="6774"/>
              <a:ext cx="167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XOR(A</a:t>
              </a:r>
              <a:r>
                <a:rPr lang="en-US" altLang="ja-JP" sz="1200" baseline="-25000">
                  <a:ea typeface="MS Mincho" panose="02020609040205080304" pitchFamily="49" charset="-128"/>
                </a:rPr>
                <a:t>1</a:t>
              </a:r>
              <a:r>
                <a:rPr lang="en-US" altLang="ja-JP" sz="1200">
                  <a:ea typeface="MS Mincho" panose="02020609040205080304" pitchFamily="49" charset="-128"/>
                </a:rPr>
                <a:t>, B</a:t>
              </a:r>
              <a:r>
                <a:rPr lang="en-US" altLang="ja-JP" sz="1200" baseline="-25000">
                  <a:ea typeface="MS Mincho" panose="02020609040205080304" pitchFamily="49" charset="-128"/>
                </a:rPr>
                <a:t>1</a:t>
              </a:r>
              <a:r>
                <a:rPr lang="en-US" altLang="ja-JP" sz="1200">
                  <a:ea typeface="MS Mincho" panose="02020609040205080304" pitchFamily="49" charset="-128"/>
                </a:rPr>
                <a:t>, C</a:t>
              </a:r>
              <a:r>
                <a:rPr lang="en-US" altLang="ja-JP" sz="1200" baseline="-25000">
                  <a:ea typeface="MS Mincho" panose="02020609040205080304" pitchFamily="49" charset="-128"/>
                </a:rPr>
                <a:t>1</a:t>
              </a:r>
              <a:r>
                <a:rPr lang="en-US" altLang="ja-JP" sz="1200">
                  <a:ea typeface="MS Mincho" panose="02020609040205080304" pitchFamily="49" charset="-128"/>
                </a:rPr>
                <a:t>)</a:t>
              </a:r>
              <a:endParaRPr lang="en-US" altLang="en-CH" sz="2400">
                <a:ea typeface="MS Mincho" panose="02020609040205080304" pitchFamily="49" charset="-128"/>
              </a:endParaRPr>
            </a:p>
          </p:txBody>
        </p:sp>
        <p:grpSp>
          <p:nvGrpSpPr>
            <p:cNvPr id="39947" name="Group 47">
              <a:extLst>
                <a:ext uri="{FF2B5EF4-FFF2-40B4-BE49-F238E27FC236}">
                  <a16:creationId xmlns:a16="http://schemas.microsoft.com/office/drawing/2014/main" id="{912A98F0-9AAA-558C-249C-572168785E1F}"/>
                </a:ext>
              </a:extLst>
            </p:cNvPr>
            <p:cNvGrpSpPr>
              <a:grpSpLocks/>
            </p:cNvGrpSpPr>
            <p:nvPr/>
          </p:nvGrpSpPr>
          <p:grpSpPr bwMode="auto">
            <a:xfrm>
              <a:off x="5760" y="6384"/>
              <a:ext cx="4148" cy="2016"/>
              <a:chOff x="1712" y="4320"/>
              <a:chExt cx="4148" cy="2016"/>
            </a:xfrm>
          </p:grpSpPr>
          <p:sp>
            <p:nvSpPr>
              <p:cNvPr id="39976" name="Rectangle 48">
                <a:extLst>
                  <a:ext uri="{FF2B5EF4-FFF2-40B4-BE49-F238E27FC236}">
                    <a16:creationId xmlns:a16="http://schemas.microsoft.com/office/drawing/2014/main" id="{5C65E552-000F-1A3C-1CC9-4FF4917A136C}"/>
                  </a:ext>
                </a:extLst>
              </p:cNvPr>
              <p:cNvSpPr>
                <a:spLocks noChangeArrowheads="1"/>
              </p:cNvSpPr>
              <p:nvPr/>
            </p:nvSpPr>
            <p:spPr bwMode="auto">
              <a:xfrm>
                <a:off x="2304" y="4320"/>
                <a:ext cx="3168" cy="2016"/>
              </a:xfrm>
              <a:prstGeom prst="rect">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77" name="Line 49">
                <a:extLst>
                  <a:ext uri="{FF2B5EF4-FFF2-40B4-BE49-F238E27FC236}">
                    <a16:creationId xmlns:a16="http://schemas.microsoft.com/office/drawing/2014/main" id="{709C20B6-E89F-42F8-B840-33663EE34B60}"/>
                  </a:ext>
                </a:extLst>
              </p:cNvPr>
              <p:cNvSpPr>
                <a:spLocks noChangeShapeType="1"/>
              </p:cNvSpPr>
              <p:nvPr/>
            </p:nvSpPr>
            <p:spPr bwMode="auto">
              <a:xfrm>
                <a:off x="2053" y="5539"/>
                <a:ext cx="466"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78" name="Line 50">
                <a:extLst>
                  <a:ext uri="{FF2B5EF4-FFF2-40B4-BE49-F238E27FC236}">
                    <a16:creationId xmlns:a16="http://schemas.microsoft.com/office/drawing/2014/main" id="{A46FB3D0-EE66-8312-DD9F-C67D7D529680}"/>
                  </a:ext>
                </a:extLst>
              </p:cNvPr>
              <p:cNvSpPr>
                <a:spLocks noChangeShapeType="1"/>
              </p:cNvSpPr>
              <p:nvPr/>
            </p:nvSpPr>
            <p:spPr bwMode="auto">
              <a:xfrm flipH="1" flipV="1">
                <a:off x="2016" y="5646"/>
                <a:ext cx="3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79" name="Text Box 51">
                <a:extLst>
                  <a:ext uri="{FF2B5EF4-FFF2-40B4-BE49-F238E27FC236}">
                    <a16:creationId xmlns:a16="http://schemas.microsoft.com/office/drawing/2014/main" id="{2F492472-E215-2654-E2FC-6771355D0631}"/>
                  </a:ext>
                </a:extLst>
              </p:cNvPr>
              <p:cNvSpPr txBox="1">
                <a:spLocks noChangeArrowheads="1"/>
              </p:cNvSpPr>
              <p:nvPr/>
            </p:nvSpPr>
            <p:spPr bwMode="auto">
              <a:xfrm>
                <a:off x="1722" y="5230"/>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A</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39980" name="Text Box 52">
                <a:extLst>
                  <a:ext uri="{FF2B5EF4-FFF2-40B4-BE49-F238E27FC236}">
                    <a16:creationId xmlns:a16="http://schemas.microsoft.com/office/drawing/2014/main" id="{F5C0E9CF-38FB-66F7-9121-1A96C10B7584}"/>
                  </a:ext>
                </a:extLst>
              </p:cNvPr>
              <p:cNvSpPr txBox="1">
                <a:spLocks noChangeArrowheads="1"/>
              </p:cNvSpPr>
              <p:nvPr/>
            </p:nvSpPr>
            <p:spPr bwMode="auto">
              <a:xfrm>
                <a:off x="1722" y="5550"/>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B</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grpSp>
            <p:nvGrpSpPr>
              <p:cNvPr id="39981" name="Group 53">
                <a:extLst>
                  <a:ext uri="{FF2B5EF4-FFF2-40B4-BE49-F238E27FC236}">
                    <a16:creationId xmlns:a16="http://schemas.microsoft.com/office/drawing/2014/main" id="{5CA7E4ED-74A0-1A15-7E72-D4A3A97CA6DB}"/>
                  </a:ext>
                </a:extLst>
              </p:cNvPr>
              <p:cNvGrpSpPr>
                <a:grpSpLocks/>
              </p:cNvGrpSpPr>
              <p:nvPr/>
            </p:nvGrpSpPr>
            <p:grpSpPr bwMode="auto">
              <a:xfrm>
                <a:off x="2373" y="5128"/>
                <a:ext cx="1256" cy="912"/>
                <a:chOff x="2373" y="5128"/>
                <a:chExt cx="1256" cy="912"/>
              </a:xfrm>
            </p:grpSpPr>
            <p:sp>
              <p:nvSpPr>
                <p:cNvPr id="40004" name="Freeform 54">
                  <a:extLst>
                    <a:ext uri="{FF2B5EF4-FFF2-40B4-BE49-F238E27FC236}">
                      <a16:creationId xmlns:a16="http://schemas.microsoft.com/office/drawing/2014/main" id="{DCBE03CA-9329-190E-0ED7-E59B53FA7F8D}"/>
                    </a:ext>
                  </a:extLst>
                </p:cNvPr>
                <p:cNvSpPr>
                  <a:spLocks/>
                </p:cNvSpPr>
                <p:nvPr/>
              </p:nvSpPr>
              <p:spPr bwMode="auto">
                <a:xfrm>
                  <a:off x="2373" y="5251"/>
                  <a:ext cx="405" cy="630"/>
                </a:xfrm>
                <a:custGeom>
                  <a:avLst/>
                  <a:gdLst>
                    <a:gd name="T0" fmla="*/ 0 w 405"/>
                    <a:gd name="T1" fmla="*/ 630 h 630"/>
                    <a:gd name="T2" fmla="*/ 0 w 405"/>
                    <a:gd name="T3" fmla="*/ 105 h 630"/>
                    <a:gd name="T4" fmla="*/ 0 w 405"/>
                    <a:gd name="T5" fmla="*/ 0 h 630"/>
                    <a:gd name="T6" fmla="*/ 405 w 405"/>
                    <a:gd name="T7" fmla="*/ 0 h 630"/>
                    <a:gd name="T8" fmla="*/ 0 60000 65536"/>
                    <a:gd name="T9" fmla="*/ 0 60000 65536"/>
                    <a:gd name="T10" fmla="*/ 0 60000 65536"/>
                    <a:gd name="T11" fmla="*/ 0 60000 65536"/>
                    <a:gd name="T12" fmla="*/ 0 w 405"/>
                    <a:gd name="T13" fmla="*/ 0 h 630"/>
                    <a:gd name="T14" fmla="*/ 405 w 405"/>
                    <a:gd name="T15" fmla="*/ 630 h 630"/>
                  </a:gdLst>
                  <a:ahLst/>
                  <a:cxnLst>
                    <a:cxn ang="T8">
                      <a:pos x="T0" y="T1"/>
                    </a:cxn>
                    <a:cxn ang="T9">
                      <a:pos x="T2" y="T3"/>
                    </a:cxn>
                    <a:cxn ang="T10">
                      <a:pos x="T4" y="T5"/>
                    </a:cxn>
                    <a:cxn ang="T11">
                      <a:pos x="T6" y="T7"/>
                    </a:cxn>
                  </a:cxnLst>
                  <a:rect l="T12" t="T13" r="T14" b="T15"/>
                  <a:pathLst>
                    <a:path w="405" h="630">
                      <a:moveTo>
                        <a:pt x="0" y="630"/>
                      </a:moveTo>
                      <a:cubicBezTo>
                        <a:pt x="0" y="455"/>
                        <a:pt x="0" y="280"/>
                        <a:pt x="0" y="105"/>
                      </a:cubicBezTo>
                      <a:lnTo>
                        <a:pt x="0" y="0"/>
                      </a:lnTo>
                      <a:lnTo>
                        <a:pt x="405"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05" name="Freeform 55">
                  <a:extLst>
                    <a:ext uri="{FF2B5EF4-FFF2-40B4-BE49-F238E27FC236}">
                      <a16:creationId xmlns:a16="http://schemas.microsoft.com/office/drawing/2014/main" id="{C6CECF3E-5215-2A68-E7F4-E8CB68F287DF}"/>
                    </a:ext>
                  </a:extLst>
                </p:cNvPr>
                <p:cNvSpPr>
                  <a:spLocks/>
                </p:cNvSpPr>
                <p:nvPr/>
              </p:nvSpPr>
              <p:spPr bwMode="auto">
                <a:xfrm>
                  <a:off x="2508" y="5491"/>
                  <a:ext cx="240" cy="210"/>
                </a:xfrm>
                <a:custGeom>
                  <a:avLst/>
                  <a:gdLst>
                    <a:gd name="T0" fmla="*/ 0 w 240"/>
                    <a:gd name="T1" fmla="*/ 0 h 210"/>
                    <a:gd name="T2" fmla="*/ 0 w 240"/>
                    <a:gd name="T3" fmla="*/ 210 h 210"/>
                    <a:gd name="T4" fmla="*/ 240 w 240"/>
                    <a:gd name="T5" fmla="*/ 210 h 210"/>
                    <a:gd name="T6" fmla="*/ 0 60000 65536"/>
                    <a:gd name="T7" fmla="*/ 0 60000 65536"/>
                    <a:gd name="T8" fmla="*/ 0 60000 65536"/>
                    <a:gd name="T9" fmla="*/ 0 w 240"/>
                    <a:gd name="T10" fmla="*/ 0 h 210"/>
                    <a:gd name="T11" fmla="*/ 240 w 240"/>
                    <a:gd name="T12" fmla="*/ 210 h 210"/>
                  </a:gdLst>
                  <a:ahLst/>
                  <a:cxnLst>
                    <a:cxn ang="T6">
                      <a:pos x="T0" y="T1"/>
                    </a:cxn>
                    <a:cxn ang="T7">
                      <a:pos x="T2" y="T3"/>
                    </a:cxn>
                    <a:cxn ang="T8">
                      <a:pos x="T4" y="T5"/>
                    </a:cxn>
                  </a:cxnLst>
                  <a:rect l="T9" t="T10" r="T11" b="T12"/>
                  <a:pathLst>
                    <a:path w="240" h="210">
                      <a:moveTo>
                        <a:pt x="0" y="0"/>
                      </a:moveTo>
                      <a:lnTo>
                        <a:pt x="0" y="210"/>
                      </a:lnTo>
                      <a:lnTo>
                        <a:pt x="240" y="21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06" name="Line 56">
                  <a:extLst>
                    <a:ext uri="{FF2B5EF4-FFF2-40B4-BE49-F238E27FC236}">
                      <a16:creationId xmlns:a16="http://schemas.microsoft.com/office/drawing/2014/main" id="{259B92D7-E2BD-7E78-A55C-EAA50EC2A86D}"/>
                    </a:ext>
                  </a:extLst>
                </p:cNvPr>
                <p:cNvSpPr>
                  <a:spLocks noChangeShapeType="1"/>
                </p:cNvSpPr>
                <p:nvPr/>
              </p:nvSpPr>
              <p:spPr bwMode="auto">
                <a:xfrm>
                  <a:off x="2510" y="5476"/>
                  <a:ext cx="228" cy="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07" name="Line 57">
                  <a:extLst>
                    <a:ext uri="{FF2B5EF4-FFF2-40B4-BE49-F238E27FC236}">
                      <a16:creationId xmlns:a16="http://schemas.microsoft.com/office/drawing/2014/main" id="{DCE35723-AB06-0E06-8FC8-68EE024C6C8F}"/>
                    </a:ext>
                  </a:extLst>
                </p:cNvPr>
                <p:cNvSpPr>
                  <a:spLocks noChangeShapeType="1"/>
                </p:cNvSpPr>
                <p:nvPr/>
              </p:nvSpPr>
              <p:spPr bwMode="auto">
                <a:xfrm flipV="1">
                  <a:off x="2374" y="5874"/>
                  <a:ext cx="346"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0008" name="Line 58">
                  <a:extLst>
                    <a:ext uri="{FF2B5EF4-FFF2-40B4-BE49-F238E27FC236}">
                      <a16:creationId xmlns:a16="http://schemas.microsoft.com/office/drawing/2014/main" id="{357A80F8-C432-7218-3A76-35D9CC082BF3}"/>
                    </a:ext>
                  </a:extLst>
                </p:cNvPr>
                <p:cNvSpPr>
                  <a:spLocks noChangeShapeType="1"/>
                </p:cNvSpPr>
                <p:nvPr/>
              </p:nvSpPr>
              <p:spPr bwMode="auto">
                <a:xfrm>
                  <a:off x="2792" y="5234"/>
                  <a:ext cx="678" cy="56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09" name="Line 59">
                  <a:extLst>
                    <a:ext uri="{FF2B5EF4-FFF2-40B4-BE49-F238E27FC236}">
                      <a16:creationId xmlns:a16="http://schemas.microsoft.com/office/drawing/2014/main" id="{74CF6247-2832-0012-3F49-CBC6D2EF0E97}"/>
                    </a:ext>
                  </a:extLst>
                </p:cNvPr>
                <p:cNvSpPr>
                  <a:spLocks noChangeShapeType="1"/>
                </p:cNvSpPr>
                <p:nvPr/>
              </p:nvSpPr>
              <p:spPr bwMode="auto">
                <a:xfrm flipV="1">
                  <a:off x="2814" y="5312"/>
                  <a:ext cx="714" cy="62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10" name="Line 60">
                  <a:extLst>
                    <a:ext uri="{FF2B5EF4-FFF2-40B4-BE49-F238E27FC236}">
                      <a16:creationId xmlns:a16="http://schemas.microsoft.com/office/drawing/2014/main" id="{10F3FAA5-8790-8272-8F5B-57E9FDBBA4A2}"/>
                    </a:ext>
                  </a:extLst>
                </p:cNvPr>
                <p:cNvSpPr>
                  <a:spLocks noChangeShapeType="1"/>
                </p:cNvSpPr>
                <p:nvPr/>
              </p:nvSpPr>
              <p:spPr bwMode="auto">
                <a:xfrm>
                  <a:off x="2814" y="5506"/>
                  <a:ext cx="554" cy="42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11" name="Line 61">
                  <a:extLst>
                    <a:ext uri="{FF2B5EF4-FFF2-40B4-BE49-F238E27FC236}">
                      <a16:creationId xmlns:a16="http://schemas.microsoft.com/office/drawing/2014/main" id="{3B41044E-35A7-7F26-9E74-7A4DA4ECB8F2}"/>
                    </a:ext>
                  </a:extLst>
                </p:cNvPr>
                <p:cNvSpPr>
                  <a:spLocks noChangeShapeType="1"/>
                </p:cNvSpPr>
                <p:nvPr/>
              </p:nvSpPr>
              <p:spPr bwMode="auto">
                <a:xfrm flipV="1">
                  <a:off x="2814" y="5226"/>
                  <a:ext cx="484" cy="424"/>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40012" name="Rectangle 62">
                  <a:extLst>
                    <a:ext uri="{FF2B5EF4-FFF2-40B4-BE49-F238E27FC236}">
                      <a16:creationId xmlns:a16="http://schemas.microsoft.com/office/drawing/2014/main" id="{5B5E5B56-C2AC-5A45-7114-2080BD739993}"/>
                    </a:ext>
                  </a:extLst>
                </p:cNvPr>
                <p:cNvSpPr>
                  <a:spLocks noChangeArrowheads="1"/>
                </p:cNvSpPr>
                <p:nvPr/>
              </p:nvSpPr>
              <p:spPr bwMode="auto">
                <a:xfrm>
                  <a:off x="2878" y="5506"/>
                  <a:ext cx="430" cy="160"/>
                </a:xfrm>
                <a:prstGeom prst="rect">
                  <a:avLst/>
                </a:prstGeom>
                <a:solidFill>
                  <a:srgbClr val="33CCCC">
                    <a:alpha val="50195"/>
                  </a:srgbClr>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40013" name="Group 63">
                  <a:extLst>
                    <a:ext uri="{FF2B5EF4-FFF2-40B4-BE49-F238E27FC236}">
                      <a16:creationId xmlns:a16="http://schemas.microsoft.com/office/drawing/2014/main" id="{059BABCD-2674-967B-4AE0-49C2B88FF26C}"/>
                    </a:ext>
                  </a:extLst>
                </p:cNvPr>
                <p:cNvGrpSpPr>
                  <a:grpSpLocks/>
                </p:cNvGrpSpPr>
                <p:nvPr/>
              </p:nvGrpSpPr>
              <p:grpSpPr bwMode="auto">
                <a:xfrm>
                  <a:off x="3314" y="5532"/>
                  <a:ext cx="315" cy="116"/>
                  <a:chOff x="6470" y="2301"/>
                  <a:chExt cx="350" cy="150"/>
                </a:xfrm>
              </p:grpSpPr>
              <p:sp>
                <p:nvSpPr>
                  <p:cNvPr id="40015" name="Line 64">
                    <a:extLst>
                      <a:ext uri="{FF2B5EF4-FFF2-40B4-BE49-F238E27FC236}">
                        <a16:creationId xmlns:a16="http://schemas.microsoft.com/office/drawing/2014/main" id="{E41E4EC3-A97D-B8C2-F5C7-077DA8033193}"/>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16" name="Group 65">
                    <a:extLst>
                      <a:ext uri="{FF2B5EF4-FFF2-40B4-BE49-F238E27FC236}">
                        <a16:creationId xmlns:a16="http://schemas.microsoft.com/office/drawing/2014/main" id="{09166593-D9F7-C925-5276-80D7C27F7AEE}"/>
                      </a:ext>
                    </a:extLst>
                  </p:cNvPr>
                  <p:cNvGrpSpPr>
                    <a:grpSpLocks/>
                  </p:cNvGrpSpPr>
                  <p:nvPr/>
                </p:nvGrpSpPr>
                <p:grpSpPr bwMode="auto">
                  <a:xfrm>
                    <a:off x="6470" y="2301"/>
                    <a:ext cx="187" cy="150"/>
                    <a:chOff x="6470" y="2301"/>
                    <a:chExt cx="360" cy="150"/>
                  </a:xfrm>
                </p:grpSpPr>
                <p:sp>
                  <p:nvSpPr>
                    <p:cNvPr id="40017" name="Freeform 66">
                      <a:extLst>
                        <a:ext uri="{FF2B5EF4-FFF2-40B4-BE49-F238E27FC236}">
                          <a16:creationId xmlns:a16="http://schemas.microsoft.com/office/drawing/2014/main" id="{285A1E23-FEF4-78E8-78B1-E158982F2425}"/>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18" name="Freeform 67">
                      <a:extLst>
                        <a:ext uri="{FF2B5EF4-FFF2-40B4-BE49-F238E27FC236}">
                          <a16:creationId xmlns:a16="http://schemas.microsoft.com/office/drawing/2014/main" id="{747E8AD2-6C2D-EBCE-23AA-A20BA95A7196}"/>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40014" name="Rectangle 68">
                  <a:extLst>
                    <a:ext uri="{FF2B5EF4-FFF2-40B4-BE49-F238E27FC236}">
                      <a16:creationId xmlns:a16="http://schemas.microsoft.com/office/drawing/2014/main" id="{E5F3F84F-A9D6-2612-1D55-3A9FB85EF0CF}"/>
                    </a:ext>
                  </a:extLst>
                </p:cNvPr>
                <p:cNvSpPr>
                  <a:spLocks noChangeArrowheads="1"/>
                </p:cNvSpPr>
                <p:nvPr/>
              </p:nvSpPr>
              <p:spPr bwMode="auto">
                <a:xfrm>
                  <a:off x="2703" y="5128"/>
                  <a:ext cx="143" cy="912"/>
                </a:xfrm>
                <a:prstGeom prst="rect">
                  <a:avLst/>
                </a:prstGeom>
                <a:gradFill rotWithShape="0">
                  <a:gsLst>
                    <a:gs pos="0">
                      <a:srgbClr val="FFFFFF"/>
                    </a:gs>
                    <a:gs pos="100000">
                      <a:srgbClr val="00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sp>
            <p:nvSpPr>
              <p:cNvPr id="39982" name="Line 69">
                <a:extLst>
                  <a:ext uri="{FF2B5EF4-FFF2-40B4-BE49-F238E27FC236}">
                    <a16:creationId xmlns:a16="http://schemas.microsoft.com/office/drawing/2014/main" id="{B1308244-37A9-3CEA-F15F-096E309D8A7E}"/>
                  </a:ext>
                </a:extLst>
              </p:cNvPr>
              <p:cNvSpPr>
                <a:spLocks noChangeShapeType="1"/>
              </p:cNvSpPr>
              <p:nvPr/>
            </p:nvSpPr>
            <p:spPr bwMode="auto">
              <a:xfrm>
                <a:off x="4146" y="4594"/>
                <a:ext cx="678" cy="56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83" name="Line 70">
                <a:extLst>
                  <a:ext uri="{FF2B5EF4-FFF2-40B4-BE49-F238E27FC236}">
                    <a16:creationId xmlns:a16="http://schemas.microsoft.com/office/drawing/2014/main" id="{B712F82B-CCE8-350B-5827-649A0BC37D7B}"/>
                  </a:ext>
                </a:extLst>
              </p:cNvPr>
              <p:cNvSpPr>
                <a:spLocks noChangeShapeType="1"/>
              </p:cNvSpPr>
              <p:nvPr/>
            </p:nvSpPr>
            <p:spPr bwMode="auto">
              <a:xfrm flipV="1">
                <a:off x="4168" y="4672"/>
                <a:ext cx="714" cy="62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84" name="Line 71">
                <a:extLst>
                  <a:ext uri="{FF2B5EF4-FFF2-40B4-BE49-F238E27FC236}">
                    <a16:creationId xmlns:a16="http://schemas.microsoft.com/office/drawing/2014/main" id="{0CD21A3F-596C-DD8F-E059-2A2C047B9C18}"/>
                  </a:ext>
                </a:extLst>
              </p:cNvPr>
              <p:cNvSpPr>
                <a:spLocks noChangeShapeType="1"/>
              </p:cNvSpPr>
              <p:nvPr/>
            </p:nvSpPr>
            <p:spPr bwMode="auto">
              <a:xfrm>
                <a:off x="4168" y="4866"/>
                <a:ext cx="554" cy="42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85" name="Line 72">
                <a:extLst>
                  <a:ext uri="{FF2B5EF4-FFF2-40B4-BE49-F238E27FC236}">
                    <a16:creationId xmlns:a16="http://schemas.microsoft.com/office/drawing/2014/main" id="{40513A67-E489-8015-E4AE-AA42FCC7A4D0}"/>
                  </a:ext>
                </a:extLst>
              </p:cNvPr>
              <p:cNvSpPr>
                <a:spLocks noChangeShapeType="1"/>
              </p:cNvSpPr>
              <p:nvPr/>
            </p:nvSpPr>
            <p:spPr bwMode="auto">
              <a:xfrm flipV="1">
                <a:off x="4168" y="4586"/>
                <a:ext cx="484" cy="424"/>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86" name="Rectangle 73">
                <a:extLst>
                  <a:ext uri="{FF2B5EF4-FFF2-40B4-BE49-F238E27FC236}">
                    <a16:creationId xmlns:a16="http://schemas.microsoft.com/office/drawing/2014/main" id="{1AF9C0C5-B11F-AD15-41B6-07157FA2809C}"/>
                  </a:ext>
                </a:extLst>
              </p:cNvPr>
              <p:cNvSpPr>
                <a:spLocks noChangeArrowheads="1"/>
              </p:cNvSpPr>
              <p:nvPr/>
            </p:nvSpPr>
            <p:spPr bwMode="auto">
              <a:xfrm>
                <a:off x="4232" y="4866"/>
                <a:ext cx="430" cy="160"/>
              </a:xfrm>
              <a:prstGeom prst="rect">
                <a:avLst/>
              </a:prstGeom>
              <a:solidFill>
                <a:srgbClr val="33CCCC">
                  <a:alpha val="50195"/>
                </a:srgbClr>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39987" name="Group 74">
                <a:extLst>
                  <a:ext uri="{FF2B5EF4-FFF2-40B4-BE49-F238E27FC236}">
                    <a16:creationId xmlns:a16="http://schemas.microsoft.com/office/drawing/2014/main" id="{64978760-911F-7ADD-D396-E1CF6195AEB5}"/>
                  </a:ext>
                </a:extLst>
              </p:cNvPr>
              <p:cNvGrpSpPr>
                <a:grpSpLocks/>
              </p:cNvGrpSpPr>
              <p:nvPr/>
            </p:nvGrpSpPr>
            <p:grpSpPr bwMode="auto">
              <a:xfrm>
                <a:off x="4668" y="4892"/>
                <a:ext cx="315" cy="116"/>
                <a:chOff x="6470" y="2301"/>
                <a:chExt cx="350" cy="150"/>
              </a:xfrm>
            </p:grpSpPr>
            <p:sp>
              <p:nvSpPr>
                <p:cNvPr id="40000" name="Line 75">
                  <a:extLst>
                    <a:ext uri="{FF2B5EF4-FFF2-40B4-BE49-F238E27FC236}">
                      <a16:creationId xmlns:a16="http://schemas.microsoft.com/office/drawing/2014/main" id="{8001A1EF-447D-1CF6-053E-C5ADD1C2D3A3}"/>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40001" name="Group 76">
                  <a:extLst>
                    <a:ext uri="{FF2B5EF4-FFF2-40B4-BE49-F238E27FC236}">
                      <a16:creationId xmlns:a16="http://schemas.microsoft.com/office/drawing/2014/main" id="{7AEEEDB8-0BDB-194A-229B-F913FC234639}"/>
                    </a:ext>
                  </a:extLst>
                </p:cNvPr>
                <p:cNvGrpSpPr>
                  <a:grpSpLocks/>
                </p:cNvGrpSpPr>
                <p:nvPr/>
              </p:nvGrpSpPr>
              <p:grpSpPr bwMode="auto">
                <a:xfrm>
                  <a:off x="6470" y="2301"/>
                  <a:ext cx="187" cy="150"/>
                  <a:chOff x="6470" y="2301"/>
                  <a:chExt cx="360" cy="150"/>
                </a:xfrm>
              </p:grpSpPr>
              <p:sp>
                <p:nvSpPr>
                  <p:cNvPr id="40002" name="Freeform 77">
                    <a:extLst>
                      <a:ext uri="{FF2B5EF4-FFF2-40B4-BE49-F238E27FC236}">
                        <a16:creationId xmlns:a16="http://schemas.microsoft.com/office/drawing/2014/main" id="{BD69381A-28E3-E15E-0BAC-A363905625C1}"/>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003" name="Freeform 78">
                    <a:extLst>
                      <a:ext uri="{FF2B5EF4-FFF2-40B4-BE49-F238E27FC236}">
                        <a16:creationId xmlns:a16="http://schemas.microsoft.com/office/drawing/2014/main" id="{F3007F5C-F3CB-1CF1-22AA-8E72EB80E481}"/>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39988" name="Freeform 79">
                <a:extLst>
                  <a:ext uri="{FF2B5EF4-FFF2-40B4-BE49-F238E27FC236}">
                    <a16:creationId xmlns:a16="http://schemas.microsoft.com/office/drawing/2014/main" id="{01DE066D-A4DD-ECE0-1833-DA96F2E386FB}"/>
                  </a:ext>
                </a:extLst>
              </p:cNvPr>
              <p:cNvSpPr>
                <a:spLocks/>
              </p:cNvSpPr>
              <p:nvPr/>
            </p:nvSpPr>
            <p:spPr bwMode="auto">
              <a:xfrm>
                <a:off x="3660" y="5022"/>
                <a:ext cx="460" cy="558"/>
              </a:xfrm>
              <a:custGeom>
                <a:avLst/>
                <a:gdLst>
                  <a:gd name="T0" fmla="*/ 0 w 460"/>
                  <a:gd name="T1" fmla="*/ 970 h 970"/>
                  <a:gd name="T2" fmla="*/ 0 w 460"/>
                  <a:gd name="T3" fmla="*/ 0 h 970"/>
                  <a:gd name="T4" fmla="*/ 460 w 460"/>
                  <a:gd name="T5" fmla="*/ 0 h 970"/>
                  <a:gd name="T6" fmla="*/ 0 60000 65536"/>
                  <a:gd name="T7" fmla="*/ 0 60000 65536"/>
                  <a:gd name="T8" fmla="*/ 0 60000 65536"/>
                  <a:gd name="T9" fmla="*/ 0 w 460"/>
                  <a:gd name="T10" fmla="*/ 0 h 970"/>
                  <a:gd name="T11" fmla="*/ 460 w 460"/>
                  <a:gd name="T12" fmla="*/ 970 h 970"/>
                </a:gdLst>
                <a:ahLst/>
                <a:cxnLst>
                  <a:cxn ang="T6">
                    <a:pos x="T0" y="T1"/>
                  </a:cxn>
                  <a:cxn ang="T7">
                    <a:pos x="T2" y="T3"/>
                  </a:cxn>
                  <a:cxn ang="T8">
                    <a:pos x="T4" y="T5"/>
                  </a:cxn>
                </a:cxnLst>
                <a:rect l="T9" t="T10" r="T11" b="T12"/>
                <a:pathLst>
                  <a:path w="460" h="970">
                    <a:moveTo>
                      <a:pt x="0" y="970"/>
                    </a:moveTo>
                    <a:lnTo>
                      <a:pt x="0" y="0"/>
                    </a:lnTo>
                    <a:lnTo>
                      <a:pt x="4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89" name="Line 80">
                <a:extLst>
                  <a:ext uri="{FF2B5EF4-FFF2-40B4-BE49-F238E27FC236}">
                    <a16:creationId xmlns:a16="http://schemas.microsoft.com/office/drawing/2014/main" id="{C2D05D7A-2EBA-813A-AD47-B22D85BA4113}"/>
                  </a:ext>
                </a:extLst>
              </p:cNvPr>
              <p:cNvSpPr>
                <a:spLocks noChangeShapeType="1"/>
              </p:cNvSpPr>
              <p:nvPr/>
            </p:nvSpPr>
            <p:spPr bwMode="auto">
              <a:xfrm>
                <a:off x="3660" y="5330"/>
                <a:ext cx="4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90" name="Line 81">
                <a:extLst>
                  <a:ext uri="{FF2B5EF4-FFF2-40B4-BE49-F238E27FC236}">
                    <a16:creationId xmlns:a16="http://schemas.microsoft.com/office/drawing/2014/main" id="{CC4795E9-27E0-A0C4-CA9A-5A4007D2BE5A}"/>
                  </a:ext>
                </a:extLst>
              </p:cNvPr>
              <p:cNvSpPr>
                <a:spLocks noChangeShapeType="1"/>
              </p:cNvSpPr>
              <p:nvPr/>
            </p:nvSpPr>
            <p:spPr bwMode="auto">
              <a:xfrm>
                <a:off x="2110" y="4610"/>
                <a:ext cx="201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91" name="AutoShape 82">
                <a:extLst>
                  <a:ext uri="{FF2B5EF4-FFF2-40B4-BE49-F238E27FC236}">
                    <a16:creationId xmlns:a16="http://schemas.microsoft.com/office/drawing/2014/main" id="{D0583E72-BB9F-A762-1CDB-7EF04FB613B1}"/>
                  </a:ext>
                </a:extLst>
              </p:cNvPr>
              <p:cNvSpPr>
                <a:spLocks noChangeArrowheads="1"/>
              </p:cNvSpPr>
              <p:nvPr/>
            </p:nvSpPr>
            <p:spPr bwMode="auto">
              <a:xfrm rot="5268450">
                <a:off x="3772" y="5262"/>
                <a:ext cx="144" cy="144"/>
              </a:xfrm>
              <a:prstGeom prst="flowChartExtract">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2" name="Freeform 83">
                <a:extLst>
                  <a:ext uri="{FF2B5EF4-FFF2-40B4-BE49-F238E27FC236}">
                    <a16:creationId xmlns:a16="http://schemas.microsoft.com/office/drawing/2014/main" id="{125F0946-FF74-DA60-9CBF-B7A109DE58F0}"/>
                  </a:ext>
                </a:extLst>
              </p:cNvPr>
              <p:cNvSpPr>
                <a:spLocks/>
              </p:cNvSpPr>
              <p:nvPr/>
            </p:nvSpPr>
            <p:spPr bwMode="auto">
              <a:xfrm>
                <a:off x="3660" y="4610"/>
                <a:ext cx="440" cy="270"/>
              </a:xfrm>
              <a:custGeom>
                <a:avLst/>
                <a:gdLst>
                  <a:gd name="T0" fmla="*/ 0 w 440"/>
                  <a:gd name="T1" fmla="*/ 0 h 270"/>
                  <a:gd name="T2" fmla="*/ 0 w 440"/>
                  <a:gd name="T3" fmla="*/ 270 h 270"/>
                  <a:gd name="T4" fmla="*/ 440 w 440"/>
                  <a:gd name="T5" fmla="*/ 270 h 270"/>
                  <a:gd name="T6" fmla="*/ 0 60000 65536"/>
                  <a:gd name="T7" fmla="*/ 0 60000 65536"/>
                  <a:gd name="T8" fmla="*/ 0 60000 65536"/>
                  <a:gd name="T9" fmla="*/ 0 w 440"/>
                  <a:gd name="T10" fmla="*/ 0 h 270"/>
                  <a:gd name="T11" fmla="*/ 440 w 440"/>
                  <a:gd name="T12" fmla="*/ 270 h 270"/>
                </a:gdLst>
                <a:ahLst/>
                <a:cxnLst>
                  <a:cxn ang="T6">
                    <a:pos x="T0" y="T1"/>
                  </a:cxn>
                  <a:cxn ang="T7">
                    <a:pos x="T2" y="T3"/>
                  </a:cxn>
                  <a:cxn ang="T8">
                    <a:pos x="T4" y="T5"/>
                  </a:cxn>
                </a:cxnLst>
                <a:rect l="T9" t="T10" r="T11" b="T12"/>
                <a:pathLst>
                  <a:path w="440" h="270">
                    <a:moveTo>
                      <a:pt x="0" y="0"/>
                    </a:moveTo>
                    <a:lnTo>
                      <a:pt x="0" y="270"/>
                    </a:lnTo>
                    <a:lnTo>
                      <a:pt x="440" y="27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3" name="AutoShape 84">
                <a:extLst>
                  <a:ext uri="{FF2B5EF4-FFF2-40B4-BE49-F238E27FC236}">
                    <a16:creationId xmlns:a16="http://schemas.microsoft.com/office/drawing/2014/main" id="{DE0FEAD4-F72E-A666-B3E0-9117F2293381}"/>
                  </a:ext>
                </a:extLst>
              </p:cNvPr>
              <p:cNvSpPr>
                <a:spLocks noChangeArrowheads="1"/>
              </p:cNvSpPr>
              <p:nvPr/>
            </p:nvSpPr>
            <p:spPr bwMode="auto">
              <a:xfrm rot="5268450">
                <a:off x="3770" y="4806"/>
                <a:ext cx="144" cy="144"/>
              </a:xfrm>
              <a:prstGeom prst="flowChartExtract">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4" name="Oval 85">
                <a:extLst>
                  <a:ext uri="{FF2B5EF4-FFF2-40B4-BE49-F238E27FC236}">
                    <a16:creationId xmlns:a16="http://schemas.microsoft.com/office/drawing/2014/main" id="{185DD3AE-3255-8AB1-F759-1ED9160A1E49}"/>
                  </a:ext>
                </a:extLst>
              </p:cNvPr>
              <p:cNvSpPr>
                <a:spLocks noChangeAspect="1" noChangeArrowheads="1"/>
              </p:cNvSpPr>
              <p:nvPr/>
            </p:nvSpPr>
            <p:spPr bwMode="auto">
              <a:xfrm>
                <a:off x="3930" y="5301"/>
                <a:ext cx="72" cy="72"/>
              </a:xfrm>
              <a:prstGeom prst="ellipse">
                <a:avLst/>
              </a:prstGeom>
              <a:solidFill>
                <a:srgbClr val="FFFFFF"/>
              </a:solidFill>
              <a:ln w="9525">
                <a:solidFill>
                  <a:srgbClr val="000000"/>
                </a:solidFill>
                <a:round/>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5" name="Oval 86">
                <a:extLst>
                  <a:ext uri="{FF2B5EF4-FFF2-40B4-BE49-F238E27FC236}">
                    <a16:creationId xmlns:a16="http://schemas.microsoft.com/office/drawing/2014/main" id="{5176FFA2-1F7E-641B-4910-2E50FEDC8C13}"/>
                  </a:ext>
                </a:extLst>
              </p:cNvPr>
              <p:cNvSpPr>
                <a:spLocks noChangeAspect="1" noChangeArrowheads="1"/>
              </p:cNvSpPr>
              <p:nvPr/>
            </p:nvSpPr>
            <p:spPr bwMode="auto">
              <a:xfrm>
                <a:off x="3906" y="4839"/>
                <a:ext cx="72" cy="72"/>
              </a:xfrm>
              <a:prstGeom prst="ellipse">
                <a:avLst/>
              </a:prstGeom>
              <a:solidFill>
                <a:srgbClr val="FFFFFF"/>
              </a:solidFill>
              <a:ln w="9525">
                <a:solidFill>
                  <a:srgbClr val="000000"/>
                </a:solidFill>
                <a:round/>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6" name="Rectangle 87">
                <a:extLst>
                  <a:ext uri="{FF2B5EF4-FFF2-40B4-BE49-F238E27FC236}">
                    <a16:creationId xmlns:a16="http://schemas.microsoft.com/office/drawing/2014/main" id="{AE588831-14C2-6D90-7C48-73EC58939478}"/>
                  </a:ext>
                </a:extLst>
              </p:cNvPr>
              <p:cNvSpPr>
                <a:spLocks noChangeArrowheads="1"/>
              </p:cNvSpPr>
              <p:nvPr/>
            </p:nvSpPr>
            <p:spPr bwMode="auto">
              <a:xfrm>
                <a:off x="4057" y="4488"/>
                <a:ext cx="143" cy="912"/>
              </a:xfrm>
              <a:prstGeom prst="rect">
                <a:avLst/>
              </a:prstGeom>
              <a:gradFill rotWithShape="0">
                <a:gsLst>
                  <a:gs pos="0">
                    <a:srgbClr val="FFFFFF"/>
                  </a:gs>
                  <a:gs pos="100000">
                    <a:srgbClr val="00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97" name="Text Box 88">
                <a:extLst>
                  <a:ext uri="{FF2B5EF4-FFF2-40B4-BE49-F238E27FC236}">
                    <a16:creationId xmlns:a16="http://schemas.microsoft.com/office/drawing/2014/main" id="{3F4BF852-7E7F-9122-56E1-C8E807A7B0BA}"/>
                  </a:ext>
                </a:extLst>
              </p:cNvPr>
              <p:cNvSpPr txBox="1">
                <a:spLocks noChangeArrowheads="1"/>
              </p:cNvSpPr>
              <p:nvPr/>
            </p:nvSpPr>
            <p:spPr bwMode="auto">
              <a:xfrm>
                <a:off x="1712" y="4418"/>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C</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39998" name="Line 89">
                <a:extLst>
                  <a:ext uri="{FF2B5EF4-FFF2-40B4-BE49-F238E27FC236}">
                    <a16:creationId xmlns:a16="http://schemas.microsoft.com/office/drawing/2014/main" id="{A81FA883-253D-5BAA-6DC2-E357ED7B766B}"/>
                  </a:ext>
                </a:extLst>
              </p:cNvPr>
              <p:cNvSpPr>
                <a:spLocks noChangeShapeType="1"/>
              </p:cNvSpPr>
              <p:nvPr/>
            </p:nvSpPr>
            <p:spPr bwMode="auto">
              <a:xfrm>
                <a:off x="5052" y="4940"/>
                <a:ext cx="430" cy="4"/>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en-CH"/>
              </a:p>
            </p:txBody>
          </p:sp>
          <p:sp>
            <p:nvSpPr>
              <p:cNvPr id="39999" name="Line 90">
                <a:extLst>
                  <a:ext uri="{FF2B5EF4-FFF2-40B4-BE49-F238E27FC236}">
                    <a16:creationId xmlns:a16="http://schemas.microsoft.com/office/drawing/2014/main" id="{325D4512-B186-E480-8729-BBB58DA215F8}"/>
                  </a:ext>
                </a:extLst>
              </p:cNvPr>
              <p:cNvSpPr>
                <a:spLocks noChangeShapeType="1"/>
              </p:cNvSpPr>
              <p:nvPr/>
            </p:nvSpPr>
            <p:spPr bwMode="auto">
              <a:xfrm>
                <a:off x="5462" y="4940"/>
                <a:ext cx="398"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39948" name="Text Box 91">
              <a:extLst>
                <a:ext uri="{FF2B5EF4-FFF2-40B4-BE49-F238E27FC236}">
                  <a16:creationId xmlns:a16="http://schemas.microsoft.com/office/drawing/2014/main" id="{31D1ADBC-F4C1-0425-89BF-821E6A881D06}"/>
                </a:ext>
              </a:extLst>
            </p:cNvPr>
            <p:cNvSpPr txBox="1">
              <a:spLocks noChangeArrowheads="1"/>
            </p:cNvSpPr>
            <p:nvPr/>
          </p:nvSpPr>
          <p:spPr bwMode="auto">
            <a:xfrm>
              <a:off x="6306" y="8400"/>
              <a:ext cx="216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u="sng">
                  <a:ea typeface="MS Mincho" panose="02020609040205080304" pitchFamily="49" charset="-128"/>
                </a:rPr>
                <a:t>C)</a:t>
              </a:r>
              <a:endParaRPr lang="en-US" altLang="en-CH" sz="2400">
                <a:ea typeface="MS Mincho" panose="02020609040205080304" pitchFamily="49" charset="-128"/>
              </a:endParaRPr>
            </a:p>
          </p:txBody>
        </p:sp>
        <p:sp>
          <p:nvSpPr>
            <p:cNvPr id="39949" name="Rectangle 92">
              <a:extLst>
                <a:ext uri="{FF2B5EF4-FFF2-40B4-BE49-F238E27FC236}">
                  <a16:creationId xmlns:a16="http://schemas.microsoft.com/office/drawing/2014/main" id="{0ACCDFDC-1709-9EBA-3FCC-10B33DA10038}"/>
                </a:ext>
              </a:extLst>
            </p:cNvPr>
            <p:cNvSpPr>
              <a:spLocks noChangeArrowheads="1"/>
            </p:cNvSpPr>
            <p:nvPr/>
          </p:nvSpPr>
          <p:spPr bwMode="auto">
            <a:xfrm>
              <a:off x="6414" y="4059"/>
              <a:ext cx="2350" cy="1516"/>
            </a:xfrm>
            <a:prstGeom prst="rect">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50" name="Line 93">
              <a:extLst>
                <a:ext uri="{FF2B5EF4-FFF2-40B4-BE49-F238E27FC236}">
                  <a16:creationId xmlns:a16="http://schemas.microsoft.com/office/drawing/2014/main" id="{A71920AD-3939-4BE6-EF01-88FAA4E4986B}"/>
                </a:ext>
              </a:extLst>
            </p:cNvPr>
            <p:cNvSpPr>
              <a:spLocks noChangeShapeType="1"/>
            </p:cNvSpPr>
            <p:nvPr/>
          </p:nvSpPr>
          <p:spPr bwMode="auto">
            <a:xfrm flipV="1">
              <a:off x="8260" y="4847"/>
              <a:ext cx="622" cy="4"/>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en-CH"/>
            </a:p>
          </p:txBody>
        </p:sp>
        <p:sp>
          <p:nvSpPr>
            <p:cNvPr id="39951" name="Line 94">
              <a:extLst>
                <a:ext uri="{FF2B5EF4-FFF2-40B4-BE49-F238E27FC236}">
                  <a16:creationId xmlns:a16="http://schemas.microsoft.com/office/drawing/2014/main" id="{1F96207C-D55D-E0F7-ECE2-8357EC24D0FC}"/>
                </a:ext>
              </a:extLst>
            </p:cNvPr>
            <p:cNvSpPr>
              <a:spLocks noChangeShapeType="1"/>
            </p:cNvSpPr>
            <p:nvPr/>
          </p:nvSpPr>
          <p:spPr bwMode="auto">
            <a:xfrm>
              <a:off x="6972" y="4499"/>
              <a:ext cx="886" cy="74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52" name="Line 95">
              <a:extLst>
                <a:ext uri="{FF2B5EF4-FFF2-40B4-BE49-F238E27FC236}">
                  <a16:creationId xmlns:a16="http://schemas.microsoft.com/office/drawing/2014/main" id="{6DEC4C82-6BF4-57CF-EA3D-5CA413A6CD69}"/>
                </a:ext>
              </a:extLst>
            </p:cNvPr>
            <p:cNvSpPr>
              <a:spLocks noChangeShapeType="1"/>
            </p:cNvSpPr>
            <p:nvPr/>
          </p:nvSpPr>
          <p:spPr bwMode="auto">
            <a:xfrm flipV="1">
              <a:off x="6994" y="4469"/>
              <a:ext cx="842" cy="734"/>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53" name="Line 96">
              <a:extLst>
                <a:ext uri="{FF2B5EF4-FFF2-40B4-BE49-F238E27FC236}">
                  <a16:creationId xmlns:a16="http://schemas.microsoft.com/office/drawing/2014/main" id="{3E77009D-5B8C-A892-205A-D1975939F462}"/>
                </a:ext>
              </a:extLst>
            </p:cNvPr>
            <p:cNvSpPr>
              <a:spLocks noChangeShapeType="1"/>
            </p:cNvSpPr>
            <p:nvPr/>
          </p:nvSpPr>
          <p:spPr bwMode="auto">
            <a:xfrm>
              <a:off x="6994" y="4771"/>
              <a:ext cx="786" cy="606"/>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54" name="Line 97">
              <a:extLst>
                <a:ext uri="{FF2B5EF4-FFF2-40B4-BE49-F238E27FC236}">
                  <a16:creationId xmlns:a16="http://schemas.microsoft.com/office/drawing/2014/main" id="{98D8278C-CC93-E370-A9FE-81B17CE03CCB}"/>
                </a:ext>
              </a:extLst>
            </p:cNvPr>
            <p:cNvSpPr>
              <a:spLocks noChangeShapeType="1"/>
            </p:cNvSpPr>
            <p:nvPr/>
          </p:nvSpPr>
          <p:spPr bwMode="auto">
            <a:xfrm flipV="1">
              <a:off x="6994" y="4347"/>
              <a:ext cx="646" cy="568"/>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55" name="Rectangle 98">
              <a:extLst>
                <a:ext uri="{FF2B5EF4-FFF2-40B4-BE49-F238E27FC236}">
                  <a16:creationId xmlns:a16="http://schemas.microsoft.com/office/drawing/2014/main" id="{9AA90867-077C-F4E0-4F5F-84C485A9DBC5}"/>
                </a:ext>
              </a:extLst>
            </p:cNvPr>
            <p:cNvSpPr>
              <a:spLocks noChangeArrowheads="1"/>
            </p:cNvSpPr>
            <p:nvPr/>
          </p:nvSpPr>
          <p:spPr bwMode="auto">
            <a:xfrm>
              <a:off x="7058" y="4769"/>
              <a:ext cx="1026" cy="166"/>
            </a:xfrm>
            <a:prstGeom prst="rect">
              <a:avLst/>
            </a:prstGeom>
            <a:solidFill>
              <a:srgbClr val="33CCCC">
                <a:alpha val="50195"/>
              </a:srgbClr>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39956" name="Group 99">
              <a:extLst>
                <a:ext uri="{FF2B5EF4-FFF2-40B4-BE49-F238E27FC236}">
                  <a16:creationId xmlns:a16="http://schemas.microsoft.com/office/drawing/2014/main" id="{82C6842E-899C-7E99-F506-91B626291E46}"/>
                </a:ext>
              </a:extLst>
            </p:cNvPr>
            <p:cNvGrpSpPr>
              <a:grpSpLocks/>
            </p:cNvGrpSpPr>
            <p:nvPr/>
          </p:nvGrpSpPr>
          <p:grpSpPr bwMode="auto">
            <a:xfrm>
              <a:off x="8144" y="4793"/>
              <a:ext cx="315" cy="116"/>
              <a:chOff x="6470" y="2301"/>
              <a:chExt cx="350" cy="150"/>
            </a:xfrm>
          </p:grpSpPr>
          <p:sp>
            <p:nvSpPr>
              <p:cNvPr id="39972" name="Line 100">
                <a:extLst>
                  <a:ext uri="{FF2B5EF4-FFF2-40B4-BE49-F238E27FC236}">
                    <a16:creationId xmlns:a16="http://schemas.microsoft.com/office/drawing/2014/main" id="{920D353B-7FB8-9C1C-B46C-C1F2528280CF}"/>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39973" name="Group 101">
                <a:extLst>
                  <a:ext uri="{FF2B5EF4-FFF2-40B4-BE49-F238E27FC236}">
                    <a16:creationId xmlns:a16="http://schemas.microsoft.com/office/drawing/2014/main" id="{9FE9B7CD-557E-A828-165C-A8188137E3E6}"/>
                  </a:ext>
                </a:extLst>
              </p:cNvPr>
              <p:cNvGrpSpPr>
                <a:grpSpLocks/>
              </p:cNvGrpSpPr>
              <p:nvPr/>
            </p:nvGrpSpPr>
            <p:grpSpPr bwMode="auto">
              <a:xfrm>
                <a:off x="6470" y="2301"/>
                <a:ext cx="187" cy="150"/>
                <a:chOff x="6470" y="2301"/>
                <a:chExt cx="360" cy="150"/>
              </a:xfrm>
            </p:grpSpPr>
            <p:sp>
              <p:nvSpPr>
                <p:cNvPr id="39974" name="Freeform 102">
                  <a:extLst>
                    <a:ext uri="{FF2B5EF4-FFF2-40B4-BE49-F238E27FC236}">
                      <a16:creationId xmlns:a16="http://schemas.microsoft.com/office/drawing/2014/main" id="{72EFEB4C-A191-5E5F-0E7B-D0C47DCFE371}"/>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75" name="Freeform 103">
                  <a:extLst>
                    <a:ext uri="{FF2B5EF4-FFF2-40B4-BE49-F238E27FC236}">
                      <a16:creationId xmlns:a16="http://schemas.microsoft.com/office/drawing/2014/main" id="{56B55180-2091-86BC-469F-1D0ED5463003}"/>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sp>
          <p:nvSpPr>
            <p:cNvPr id="39957" name="Text Box 104">
              <a:extLst>
                <a:ext uri="{FF2B5EF4-FFF2-40B4-BE49-F238E27FC236}">
                  <a16:creationId xmlns:a16="http://schemas.microsoft.com/office/drawing/2014/main" id="{C33493AB-F5FF-B6E0-3E54-79947C7E7308}"/>
                </a:ext>
              </a:extLst>
            </p:cNvPr>
            <p:cNvSpPr txBox="1">
              <a:spLocks noChangeArrowheads="1"/>
            </p:cNvSpPr>
            <p:nvPr/>
          </p:nvSpPr>
          <p:spPr bwMode="auto">
            <a:xfrm>
              <a:off x="5616" y="4187"/>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A</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39958" name="Text Box 105">
              <a:extLst>
                <a:ext uri="{FF2B5EF4-FFF2-40B4-BE49-F238E27FC236}">
                  <a16:creationId xmlns:a16="http://schemas.microsoft.com/office/drawing/2014/main" id="{C9A29AD6-8786-2C80-4DCE-80BAD0D242FB}"/>
                </a:ext>
              </a:extLst>
            </p:cNvPr>
            <p:cNvSpPr txBox="1">
              <a:spLocks noChangeArrowheads="1"/>
            </p:cNvSpPr>
            <p:nvPr/>
          </p:nvSpPr>
          <p:spPr bwMode="auto">
            <a:xfrm>
              <a:off x="5616" y="4971"/>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B</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39959" name="Line 106">
              <a:extLst>
                <a:ext uri="{FF2B5EF4-FFF2-40B4-BE49-F238E27FC236}">
                  <a16:creationId xmlns:a16="http://schemas.microsoft.com/office/drawing/2014/main" id="{1F0CE4DF-B86D-0094-5048-52B1D3F346CA}"/>
                </a:ext>
              </a:extLst>
            </p:cNvPr>
            <p:cNvSpPr>
              <a:spLocks noChangeShapeType="1"/>
            </p:cNvSpPr>
            <p:nvPr/>
          </p:nvSpPr>
          <p:spPr bwMode="auto">
            <a:xfrm flipV="1">
              <a:off x="7006" y="4597"/>
              <a:ext cx="972" cy="788"/>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60" name="Line 107">
              <a:extLst>
                <a:ext uri="{FF2B5EF4-FFF2-40B4-BE49-F238E27FC236}">
                  <a16:creationId xmlns:a16="http://schemas.microsoft.com/office/drawing/2014/main" id="{117E4C6D-9275-D370-E754-88C0074B53D7}"/>
                </a:ext>
              </a:extLst>
            </p:cNvPr>
            <p:cNvSpPr>
              <a:spLocks noChangeShapeType="1"/>
            </p:cNvSpPr>
            <p:nvPr/>
          </p:nvSpPr>
          <p:spPr bwMode="auto">
            <a:xfrm>
              <a:off x="7016" y="4297"/>
              <a:ext cx="940" cy="770"/>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39961" name="Freeform 108">
              <a:extLst>
                <a:ext uri="{FF2B5EF4-FFF2-40B4-BE49-F238E27FC236}">
                  <a16:creationId xmlns:a16="http://schemas.microsoft.com/office/drawing/2014/main" id="{607439E5-6D33-8A63-5AC6-9EC0FBE118DE}"/>
                </a:ext>
              </a:extLst>
            </p:cNvPr>
            <p:cNvSpPr>
              <a:spLocks/>
            </p:cNvSpPr>
            <p:nvPr/>
          </p:nvSpPr>
          <p:spPr bwMode="auto">
            <a:xfrm>
              <a:off x="6718" y="4277"/>
              <a:ext cx="240" cy="220"/>
            </a:xfrm>
            <a:custGeom>
              <a:avLst/>
              <a:gdLst>
                <a:gd name="T0" fmla="*/ 220 w 240"/>
                <a:gd name="T1" fmla="*/ 0 h 220"/>
                <a:gd name="T2" fmla="*/ 0 w 240"/>
                <a:gd name="T3" fmla="*/ 0 h 220"/>
                <a:gd name="T4" fmla="*/ 0 w 240"/>
                <a:gd name="T5" fmla="*/ 220 h 220"/>
                <a:gd name="T6" fmla="*/ 240 w 240"/>
                <a:gd name="T7" fmla="*/ 220 h 220"/>
                <a:gd name="T8" fmla="*/ 0 60000 65536"/>
                <a:gd name="T9" fmla="*/ 0 60000 65536"/>
                <a:gd name="T10" fmla="*/ 0 60000 65536"/>
                <a:gd name="T11" fmla="*/ 0 60000 65536"/>
                <a:gd name="T12" fmla="*/ 0 w 240"/>
                <a:gd name="T13" fmla="*/ 0 h 220"/>
                <a:gd name="T14" fmla="*/ 240 w 240"/>
                <a:gd name="T15" fmla="*/ 220 h 220"/>
              </a:gdLst>
              <a:ahLst/>
              <a:cxnLst>
                <a:cxn ang="T8">
                  <a:pos x="T0" y="T1"/>
                </a:cxn>
                <a:cxn ang="T9">
                  <a:pos x="T2" y="T3"/>
                </a:cxn>
                <a:cxn ang="T10">
                  <a:pos x="T4" y="T5"/>
                </a:cxn>
                <a:cxn ang="T11">
                  <a:pos x="T6" y="T7"/>
                </a:cxn>
              </a:cxnLst>
              <a:rect l="T12" t="T13" r="T14" b="T15"/>
              <a:pathLst>
                <a:path w="240" h="220">
                  <a:moveTo>
                    <a:pt x="220" y="0"/>
                  </a:moveTo>
                  <a:lnTo>
                    <a:pt x="0" y="0"/>
                  </a:lnTo>
                  <a:lnTo>
                    <a:pt x="0" y="220"/>
                  </a:lnTo>
                  <a:lnTo>
                    <a:pt x="240" y="22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62" name="Line 109">
              <a:extLst>
                <a:ext uri="{FF2B5EF4-FFF2-40B4-BE49-F238E27FC236}">
                  <a16:creationId xmlns:a16="http://schemas.microsoft.com/office/drawing/2014/main" id="{74C10A01-AA48-DF94-98C9-A604DD412903}"/>
                </a:ext>
              </a:extLst>
            </p:cNvPr>
            <p:cNvSpPr>
              <a:spLocks noChangeShapeType="1"/>
            </p:cNvSpPr>
            <p:nvPr/>
          </p:nvSpPr>
          <p:spPr bwMode="auto">
            <a:xfrm flipH="1">
              <a:off x="6052" y="4377"/>
              <a:ext cx="65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63" name="Freeform 110">
              <a:extLst>
                <a:ext uri="{FF2B5EF4-FFF2-40B4-BE49-F238E27FC236}">
                  <a16:creationId xmlns:a16="http://schemas.microsoft.com/office/drawing/2014/main" id="{133DC084-3064-0426-D15F-D670C47ABBCC}"/>
                </a:ext>
              </a:extLst>
            </p:cNvPr>
            <p:cNvSpPr>
              <a:spLocks/>
            </p:cNvSpPr>
            <p:nvPr/>
          </p:nvSpPr>
          <p:spPr bwMode="auto">
            <a:xfrm>
              <a:off x="6706" y="4749"/>
              <a:ext cx="240" cy="414"/>
            </a:xfrm>
            <a:custGeom>
              <a:avLst/>
              <a:gdLst>
                <a:gd name="T0" fmla="*/ 220 w 240"/>
                <a:gd name="T1" fmla="*/ 0 h 220"/>
                <a:gd name="T2" fmla="*/ 0 w 240"/>
                <a:gd name="T3" fmla="*/ 0 h 220"/>
                <a:gd name="T4" fmla="*/ 0 w 240"/>
                <a:gd name="T5" fmla="*/ 220 h 220"/>
                <a:gd name="T6" fmla="*/ 240 w 240"/>
                <a:gd name="T7" fmla="*/ 220 h 220"/>
                <a:gd name="T8" fmla="*/ 0 60000 65536"/>
                <a:gd name="T9" fmla="*/ 0 60000 65536"/>
                <a:gd name="T10" fmla="*/ 0 60000 65536"/>
                <a:gd name="T11" fmla="*/ 0 60000 65536"/>
                <a:gd name="T12" fmla="*/ 0 w 240"/>
                <a:gd name="T13" fmla="*/ 0 h 220"/>
                <a:gd name="T14" fmla="*/ 240 w 240"/>
                <a:gd name="T15" fmla="*/ 220 h 220"/>
              </a:gdLst>
              <a:ahLst/>
              <a:cxnLst>
                <a:cxn ang="T8">
                  <a:pos x="T0" y="T1"/>
                </a:cxn>
                <a:cxn ang="T9">
                  <a:pos x="T2" y="T3"/>
                </a:cxn>
                <a:cxn ang="T10">
                  <a:pos x="T4" y="T5"/>
                </a:cxn>
                <a:cxn ang="T11">
                  <a:pos x="T6" y="T7"/>
                </a:cxn>
              </a:cxnLst>
              <a:rect l="T12" t="T13" r="T14" b="T15"/>
              <a:pathLst>
                <a:path w="240" h="220">
                  <a:moveTo>
                    <a:pt x="220" y="0"/>
                  </a:moveTo>
                  <a:lnTo>
                    <a:pt x="0" y="0"/>
                  </a:lnTo>
                  <a:lnTo>
                    <a:pt x="0" y="220"/>
                  </a:lnTo>
                  <a:lnTo>
                    <a:pt x="240" y="22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64" name="Freeform 111">
              <a:extLst>
                <a:ext uri="{FF2B5EF4-FFF2-40B4-BE49-F238E27FC236}">
                  <a16:creationId xmlns:a16="http://schemas.microsoft.com/office/drawing/2014/main" id="{577F007A-5AC8-32EE-836C-77A2BFEB9835}"/>
                </a:ext>
              </a:extLst>
            </p:cNvPr>
            <p:cNvSpPr>
              <a:spLocks/>
            </p:cNvSpPr>
            <p:nvPr/>
          </p:nvSpPr>
          <p:spPr bwMode="auto">
            <a:xfrm>
              <a:off x="6594" y="4901"/>
              <a:ext cx="392" cy="476"/>
            </a:xfrm>
            <a:custGeom>
              <a:avLst/>
              <a:gdLst>
                <a:gd name="T0" fmla="*/ 220 w 240"/>
                <a:gd name="T1" fmla="*/ 0 h 220"/>
                <a:gd name="T2" fmla="*/ 0 w 240"/>
                <a:gd name="T3" fmla="*/ 0 h 220"/>
                <a:gd name="T4" fmla="*/ 0 w 240"/>
                <a:gd name="T5" fmla="*/ 220 h 220"/>
                <a:gd name="T6" fmla="*/ 240 w 240"/>
                <a:gd name="T7" fmla="*/ 220 h 220"/>
                <a:gd name="T8" fmla="*/ 0 60000 65536"/>
                <a:gd name="T9" fmla="*/ 0 60000 65536"/>
                <a:gd name="T10" fmla="*/ 0 60000 65536"/>
                <a:gd name="T11" fmla="*/ 0 60000 65536"/>
                <a:gd name="T12" fmla="*/ 0 w 240"/>
                <a:gd name="T13" fmla="*/ 0 h 220"/>
                <a:gd name="T14" fmla="*/ 240 w 240"/>
                <a:gd name="T15" fmla="*/ 220 h 220"/>
              </a:gdLst>
              <a:ahLst/>
              <a:cxnLst>
                <a:cxn ang="T8">
                  <a:pos x="T0" y="T1"/>
                </a:cxn>
                <a:cxn ang="T9">
                  <a:pos x="T2" y="T3"/>
                </a:cxn>
                <a:cxn ang="T10">
                  <a:pos x="T4" y="T5"/>
                </a:cxn>
                <a:cxn ang="T11">
                  <a:pos x="T6" y="T7"/>
                </a:cxn>
              </a:cxnLst>
              <a:rect l="T12" t="T13" r="T14" b="T15"/>
              <a:pathLst>
                <a:path w="240" h="220">
                  <a:moveTo>
                    <a:pt x="220" y="0"/>
                  </a:moveTo>
                  <a:lnTo>
                    <a:pt x="0" y="0"/>
                  </a:lnTo>
                  <a:lnTo>
                    <a:pt x="0" y="220"/>
                  </a:lnTo>
                  <a:lnTo>
                    <a:pt x="240" y="22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65" name="Rectangle 112">
              <a:extLst>
                <a:ext uri="{FF2B5EF4-FFF2-40B4-BE49-F238E27FC236}">
                  <a16:creationId xmlns:a16="http://schemas.microsoft.com/office/drawing/2014/main" id="{F04A0E72-4748-969A-49D0-D2003DE02933}"/>
                </a:ext>
              </a:extLst>
            </p:cNvPr>
            <p:cNvSpPr>
              <a:spLocks noChangeArrowheads="1"/>
            </p:cNvSpPr>
            <p:nvPr/>
          </p:nvSpPr>
          <p:spPr bwMode="auto">
            <a:xfrm>
              <a:off x="6883" y="4173"/>
              <a:ext cx="143" cy="1334"/>
            </a:xfrm>
            <a:prstGeom prst="rect">
              <a:avLst/>
            </a:prstGeom>
            <a:gradFill rotWithShape="0">
              <a:gsLst>
                <a:gs pos="0">
                  <a:srgbClr val="FFFFFF"/>
                </a:gs>
                <a:gs pos="100000">
                  <a:srgbClr val="00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39966" name="Line 113">
              <a:extLst>
                <a:ext uri="{FF2B5EF4-FFF2-40B4-BE49-F238E27FC236}">
                  <a16:creationId xmlns:a16="http://schemas.microsoft.com/office/drawing/2014/main" id="{73FD9F38-8DE7-81C3-75A4-76AD75F93CC3}"/>
                </a:ext>
              </a:extLst>
            </p:cNvPr>
            <p:cNvSpPr>
              <a:spLocks noChangeShapeType="1"/>
            </p:cNvSpPr>
            <p:nvPr/>
          </p:nvSpPr>
          <p:spPr bwMode="auto">
            <a:xfrm flipH="1" flipV="1">
              <a:off x="6042" y="4825"/>
              <a:ext cx="658"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67" name="Line 114">
              <a:extLst>
                <a:ext uri="{FF2B5EF4-FFF2-40B4-BE49-F238E27FC236}">
                  <a16:creationId xmlns:a16="http://schemas.microsoft.com/office/drawing/2014/main" id="{A45F202E-CBA1-11F0-0717-51239B7B5812}"/>
                </a:ext>
              </a:extLst>
            </p:cNvPr>
            <p:cNvSpPr>
              <a:spLocks noChangeShapeType="1"/>
            </p:cNvSpPr>
            <p:nvPr/>
          </p:nvSpPr>
          <p:spPr bwMode="auto">
            <a:xfrm flipH="1" flipV="1">
              <a:off x="6056" y="5203"/>
              <a:ext cx="544"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68" name="Text Box 115">
              <a:extLst>
                <a:ext uri="{FF2B5EF4-FFF2-40B4-BE49-F238E27FC236}">
                  <a16:creationId xmlns:a16="http://schemas.microsoft.com/office/drawing/2014/main" id="{EC9F625B-3719-26AE-8849-59753FB49E41}"/>
                </a:ext>
              </a:extLst>
            </p:cNvPr>
            <p:cNvSpPr txBox="1">
              <a:spLocks noChangeArrowheads="1"/>
            </p:cNvSpPr>
            <p:nvPr/>
          </p:nvSpPr>
          <p:spPr bwMode="auto">
            <a:xfrm>
              <a:off x="5616" y="4617"/>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C</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39969" name="Text Box 116">
              <a:extLst>
                <a:ext uri="{FF2B5EF4-FFF2-40B4-BE49-F238E27FC236}">
                  <a16:creationId xmlns:a16="http://schemas.microsoft.com/office/drawing/2014/main" id="{7C3222A0-799C-2AD9-512A-0F70EE471FE4}"/>
                </a:ext>
              </a:extLst>
            </p:cNvPr>
            <p:cNvSpPr txBox="1">
              <a:spLocks noChangeArrowheads="1"/>
            </p:cNvSpPr>
            <p:nvPr/>
          </p:nvSpPr>
          <p:spPr bwMode="auto">
            <a:xfrm>
              <a:off x="9024" y="4659"/>
              <a:ext cx="12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Carry : C</a:t>
              </a:r>
              <a:r>
                <a:rPr lang="en-US" altLang="ja-JP" sz="1200" baseline="-25000">
                  <a:ea typeface="MS Mincho" panose="02020609040205080304" pitchFamily="49" charset="-128"/>
                </a:rPr>
                <a:t>2</a:t>
              </a:r>
              <a:endParaRPr lang="en-US" altLang="en-CH" sz="2400">
                <a:ea typeface="MS Mincho" panose="02020609040205080304" pitchFamily="49" charset="-128"/>
              </a:endParaRPr>
            </a:p>
          </p:txBody>
        </p:sp>
        <p:sp>
          <p:nvSpPr>
            <p:cNvPr id="39970" name="Line 117">
              <a:extLst>
                <a:ext uri="{FF2B5EF4-FFF2-40B4-BE49-F238E27FC236}">
                  <a16:creationId xmlns:a16="http://schemas.microsoft.com/office/drawing/2014/main" id="{448F6A4E-6EBE-4E47-A87B-BAF81BE7B33B}"/>
                </a:ext>
              </a:extLst>
            </p:cNvPr>
            <p:cNvSpPr>
              <a:spLocks noChangeShapeType="1"/>
            </p:cNvSpPr>
            <p:nvPr/>
          </p:nvSpPr>
          <p:spPr bwMode="auto">
            <a:xfrm flipV="1">
              <a:off x="8784" y="4845"/>
              <a:ext cx="306"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39971" name="Text Box 118">
              <a:extLst>
                <a:ext uri="{FF2B5EF4-FFF2-40B4-BE49-F238E27FC236}">
                  <a16:creationId xmlns:a16="http://schemas.microsoft.com/office/drawing/2014/main" id="{6F534BE2-BBDD-4C98-2040-0ED018E6DF1F}"/>
                </a:ext>
              </a:extLst>
            </p:cNvPr>
            <p:cNvSpPr txBox="1">
              <a:spLocks noChangeArrowheads="1"/>
            </p:cNvSpPr>
            <p:nvPr/>
          </p:nvSpPr>
          <p:spPr bwMode="auto">
            <a:xfrm>
              <a:off x="6306" y="5616"/>
              <a:ext cx="216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u="sng">
                  <a:ea typeface="MS Mincho" panose="02020609040205080304" pitchFamily="49" charset="-128"/>
                </a:rPr>
                <a:t>B)</a:t>
              </a:r>
              <a:endParaRPr lang="en-US" altLang="en-CH" sz="2400">
                <a:ea typeface="MS Mincho" panose="02020609040205080304" pitchFamily="49" charset="-128"/>
              </a:endParaRPr>
            </a:p>
          </p:txBody>
        </p:sp>
      </p:grpSp>
      <p:sp>
        <p:nvSpPr>
          <p:cNvPr id="39939" name="Text Box 119">
            <a:extLst>
              <a:ext uri="{FF2B5EF4-FFF2-40B4-BE49-F238E27FC236}">
                <a16:creationId xmlns:a16="http://schemas.microsoft.com/office/drawing/2014/main" id="{B9BB2544-09F7-29E7-E523-46FCDA14F08D}"/>
              </a:ext>
            </a:extLst>
          </p:cNvPr>
          <p:cNvSpPr txBox="1">
            <a:spLocks noChangeArrowheads="1"/>
          </p:cNvSpPr>
          <p:nvPr/>
        </p:nvSpPr>
        <p:spPr bwMode="auto">
          <a:xfrm>
            <a:off x="1701800" y="152400"/>
            <a:ext cx="210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rgbClr val="FFFF00"/>
                </a:solidFill>
              </a:rPr>
              <a:t>ADDER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4">
            <a:extLst>
              <a:ext uri="{FF2B5EF4-FFF2-40B4-BE49-F238E27FC236}">
                <a16:creationId xmlns:a16="http://schemas.microsoft.com/office/drawing/2014/main" id="{E9F17C59-E688-4B44-35F2-98DD28F70B40}"/>
              </a:ext>
            </a:extLst>
          </p:cNvPr>
          <p:cNvGrpSpPr>
            <a:grpSpLocks/>
          </p:cNvGrpSpPr>
          <p:nvPr/>
        </p:nvGrpSpPr>
        <p:grpSpPr bwMode="auto">
          <a:xfrm>
            <a:off x="2151064" y="1905000"/>
            <a:ext cx="4021137" cy="3657600"/>
            <a:chOff x="987" y="11481"/>
            <a:chExt cx="5197" cy="1825"/>
          </a:xfrm>
        </p:grpSpPr>
        <p:sp>
          <p:nvSpPr>
            <p:cNvPr id="74809" name="Rectangle 5">
              <a:extLst>
                <a:ext uri="{FF2B5EF4-FFF2-40B4-BE49-F238E27FC236}">
                  <a16:creationId xmlns:a16="http://schemas.microsoft.com/office/drawing/2014/main" id="{781FD274-00EB-F2F9-D9A7-2DE7B9DAC3D7}"/>
                </a:ext>
              </a:extLst>
            </p:cNvPr>
            <p:cNvSpPr>
              <a:spLocks noChangeArrowheads="1"/>
            </p:cNvSpPr>
            <p:nvPr/>
          </p:nvSpPr>
          <p:spPr bwMode="auto">
            <a:xfrm flipH="1">
              <a:off x="3737" y="12290"/>
              <a:ext cx="758" cy="526"/>
            </a:xfrm>
            <a:prstGeom prst="rect">
              <a:avLst/>
            </a:prstGeom>
            <a:solidFill>
              <a:srgbClr val="00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10" name="Line 6">
              <a:extLst>
                <a:ext uri="{FF2B5EF4-FFF2-40B4-BE49-F238E27FC236}">
                  <a16:creationId xmlns:a16="http://schemas.microsoft.com/office/drawing/2014/main" id="{4D789990-F865-CA17-486E-53ABBFF5C32C}"/>
                </a:ext>
              </a:extLst>
            </p:cNvPr>
            <p:cNvSpPr>
              <a:spLocks noChangeShapeType="1"/>
            </p:cNvSpPr>
            <p:nvPr/>
          </p:nvSpPr>
          <p:spPr bwMode="auto">
            <a:xfrm flipH="1">
              <a:off x="3001" y="12556"/>
              <a:ext cx="2526"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en-CH"/>
            </a:p>
          </p:txBody>
        </p:sp>
        <p:sp>
          <p:nvSpPr>
            <p:cNvPr id="74811" name="Line 7">
              <a:extLst>
                <a:ext uri="{FF2B5EF4-FFF2-40B4-BE49-F238E27FC236}">
                  <a16:creationId xmlns:a16="http://schemas.microsoft.com/office/drawing/2014/main" id="{AF4D4425-5A9F-92C1-9D98-0A3905D107ED}"/>
                </a:ext>
              </a:extLst>
            </p:cNvPr>
            <p:cNvSpPr>
              <a:spLocks noChangeShapeType="1"/>
            </p:cNvSpPr>
            <p:nvPr/>
          </p:nvSpPr>
          <p:spPr bwMode="auto">
            <a:xfrm>
              <a:off x="3466" y="12316"/>
              <a:ext cx="1324" cy="399"/>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74812" name="Line 8">
              <a:extLst>
                <a:ext uri="{FF2B5EF4-FFF2-40B4-BE49-F238E27FC236}">
                  <a16:creationId xmlns:a16="http://schemas.microsoft.com/office/drawing/2014/main" id="{C164C02B-E200-F281-DE4D-FE0A0695AA17}"/>
                </a:ext>
              </a:extLst>
            </p:cNvPr>
            <p:cNvSpPr>
              <a:spLocks noChangeShapeType="1"/>
            </p:cNvSpPr>
            <p:nvPr/>
          </p:nvSpPr>
          <p:spPr bwMode="auto">
            <a:xfrm flipV="1">
              <a:off x="3472" y="12406"/>
              <a:ext cx="1304" cy="383"/>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74813" name="Rectangle 9">
              <a:extLst>
                <a:ext uri="{FF2B5EF4-FFF2-40B4-BE49-F238E27FC236}">
                  <a16:creationId xmlns:a16="http://schemas.microsoft.com/office/drawing/2014/main" id="{AB245A55-07FA-6A95-4F7C-0A5A6FED20F4}"/>
                </a:ext>
              </a:extLst>
            </p:cNvPr>
            <p:cNvSpPr>
              <a:spLocks noChangeArrowheads="1"/>
            </p:cNvSpPr>
            <p:nvPr/>
          </p:nvSpPr>
          <p:spPr bwMode="auto">
            <a:xfrm flipH="1">
              <a:off x="4850" y="12140"/>
              <a:ext cx="55" cy="344"/>
            </a:xfrm>
            <a:prstGeom prst="rect">
              <a:avLst/>
            </a:prstGeom>
            <a:solidFill>
              <a:srgbClr val="000000"/>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14" name="Rectangle 10">
              <a:extLst>
                <a:ext uri="{FF2B5EF4-FFF2-40B4-BE49-F238E27FC236}">
                  <a16:creationId xmlns:a16="http://schemas.microsoft.com/office/drawing/2014/main" id="{5F81500D-D9A1-4FC8-AFAA-43C9235914DE}"/>
                </a:ext>
              </a:extLst>
            </p:cNvPr>
            <p:cNvSpPr>
              <a:spLocks noChangeArrowheads="1"/>
            </p:cNvSpPr>
            <p:nvPr/>
          </p:nvSpPr>
          <p:spPr bwMode="auto">
            <a:xfrm flipH="1">
              <a:off x="4850" y="12598"/>
              <a:ext cx="55" cy="346"/>
            </a:xfrm>
            <a:prstGeom prst="rect">
              <a:avLst/>
            </a:prstGeom>
            <a:solidFill>
              <a:srgbClr val="000000"/>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15" name="Oval 11">
              <a:extLst>
                <a:ext uri="{FF2B5EF4-FFF2-40B4-BE49-F238E27FC236}">
                  <a16:creationId xmlns:a16="http://schemas.microsoft.com/office/drawing/2014/main" id="{F029ADBA-B427-DF9A-2948-D21F8AA7BEC2}"/>
                </a:ext>
              </a:extLst>
            </p:cNvPr>
            <p:cNvSpPr>
              <a:spLocks noChangeArrowheads="1"/>
            </p:cNvSpPr>
            <p:nvPr/>
          </p:nvSpPr>
          <p:spPr bwMode="auto">
            <a:xfrm flipH="1">
              <a:off x="4195" y="12518"/>
              <a:ext cx="55" cy="53"/>
            </a:xfrm>
            <a:prstGeom prst="ellipse">
              <a:avLst/>
            </a:prstGeom>
            <a:solidFill>
              <a:srgbClr val="000000"/>
            </a:solidFill>
            <a:ln w="9525">
              <a:solidFill>
                <a:srgbClr val="000000"/>
              </a:solidFill>
              <a:round/>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16" name="Text Box 12">
              <a:extLst>
                <a:ext uri="{FF2B5EF4-FFF2-40B4-BE49-F238E27FC236}">
                  <a16:creationId xmlns:a16="http://schemas.microsoft.com/office/drawing/2014/main" id="{937DF7B9-7F31-3AA2-A13C-12C4142022E4}"/>
                </a:ext>
              </a:extLst>
            </p:cNvPr>
            <p:cNvSpPr txBox="1">
              <a:spLocks noChangeArrowheads="1"/>
            </p:cNvSpPr>
            <p:nvPr/>
          </p:nvSpPr>
          <p:spPr bwMode="auto">
            <a:xfrm>
              <a:off x="5127" y="12368"/>
              <a:ext cx="1057" cy="394"/>
            </a:xfrm>
            <a:prstGeom prst="rect">
              <a:avLst/>
            </a:prstGeom>
            <a:solidFill>
              <a:schemeClr val="bg1"/>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detector</a:t>
              </a:r>
              <a:endParaRPr kumimoji="1" lang="en-US" altLang="en-CH" sz="2400">
                <a:ea typeface="新細明體" panose="02020500000000000000" pitchFamily="18" charset="-120"/>
              </a:endParaRPr>
            </a:p>
          </p:txBody>
        </p:sp>
        <p:grpSp>
          <p:nvGrpSpPr>
            <p:cNvPr id="74817" name="Group 13">
              <a:extLst>
                <a:ext uri="{FF2B5EF4-FFF2-40B4-BE49-F238E27FC236}">
                  <a16:creationId xmlns:a16="http://schemas.microsoft.com/office/drawing/2014/main" id="{1E3D022D-38C4-2463-54FA-09083E02D9E9}"/>
                </a:ext>
              </a:extLst>
            </p:cNvPr>
            <p:cNvGrpSpPr>
              <a:grpSpLocks/>
            </p:cNvGrpSpPr>
            <p:nvPr/>
          </p:nvGrpSpPr>
          <p:grpSpPr bwMode="auto">
            <a:xfrm>
              <a:off x="4358" y="12498"/>
              <a:ext cx="336" cy="137"/>
              <a:chOff x="6470" y="2301"/>
              <a:chExt cx="350" cy="150"/>
            </a:xfrm>
          </p:grpSpPr>
          <p:sp>
            <p:nvSpPr>
              <p:cNvPr id="74836" name="Line 14">
                <a:extLst>
                  <a:ext uri="{FF2B5EF4-FFF2-40B4-BE49-F238E27FC236}">
                    <a16:creationId xmlns:a16="http://schemas.microsoft.com/office/drawing/2014/main" id="{CB8E6C73-49BC-C791-36B6-1AEE7137CAA4}"/>
                  </a:ext>
                </a:extLst>
              </p:cNvPr>
              <p:cNvSpPr>
                <a:spLocks noChangeShapeType="1"/>
              </p:cNvSpPr>
              <p:nvPr/>
            </p:nvSpPr>
            <p:spPr bwMode="auto">
              <a:xfrm>
                <a:off x="6675" y="2367"/>
                <a:ext cx="145" cy="1"/>
              </a:xfrm>
              <a:prstGeom prst="line">
                <a:avLst/>
              </a:prstGeom>
              <a:noFill/>
              <a:ln w="9525">
                <a:solidFill>
                  <a:srgbClr val="FF00FF"/>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grpSp>
            <p:nvGrpSpPr>
              <p:cNvPr id="74837" name="Group 15">
                <a:extLst>
                  <a:ext uri="{FF2B5EF4-FFF2-40B4-BE49-F238E27FC236}">
                    <a16:creationId xmlns:a16="http://schemas.microsoft.com/office/drawing/2014/main" id="{466A94F5-D86A-22A2-E290-AC38B0C24EC1}"/>
                  </a:ext>
                </a:extLst>
              </p:cNvPr>
              <p:cNvGrpSpPr>
                <a:grpSpLocks/>
              </p:cNvGrpSpPr>
              <p:nvPr/>
            </p:nvGrpSpPr>
            <p:grpSpPr bwMode="auto">
              <a:xfrm>
                <a:off x="6470" y="2301"/>
                <a:ext cx="187" cy="150"/>
                <a:chOff x="6470" y="2301"/>
                <a:chExt cx="360" cy="150"/>
              </a:xfrm>
            </p:grpSpPr>
            <p:sp>
              <p:nvSpPr>
                <p:cNvPr id="74838" name="Freeform 16">
                  <a:extLst>
                    <a:ext uri="{FF2B5EF4-FFF2-40B4-BE49-F238E27FC236}">
                      <a16:creationId xmlns:a16="http://schemas.microsoft.com/office/drawing/2014/main" id="{A6AF4293-DC29-C480-BF26-266B721B3F47}"/>
                    </a:ext>
                  </a:extLst>
                </p:cNvPr>
                <p:cNvSpPr>
                  <a:spLocks/>
                </p:cNvSpPr>
                <p:nvPr/>
              </p:nvSpPr>
              <p:spPr bwMode="auto">
                <a:xfrm>
                  <a:off x="6614" y="2301"/>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39" name="Freeform 17">
                  <a:extLst>
                    <a:ext uri="{FF2B5EF4-FFF2-40B4-BE49-F238E27FC236}">
                      <a16:creationId xmlns:a16="http://schemas.microsoft.com/office/drawing/2014/main" id="{268634F4-A3E1-66AE-F253-83A19956B784}"/>
                    </a:ext>
                  </a:extLst>
                </p:cNvPr>
                <p:cNvSpPr>
                  <a:spLocks/>
                </p:cNvSpPr>
                <p:nvPr/>
              </p:nvSpPr>
              <p:spPr bwMode="auto">
                <a:xfrm>
                  <a:off x="6470" y="2307"/>
                  <a:ext cx="216" cy="144"/>
                </a:xfrm>
                <a:custGeom>
                  <a:avLst/>
                  <a:gdLst>
                    <a:gd name="T0" fmla="*/ 0 w 864"/>
                    <a:gd name="T1" fmla="*/ 144 h 288"/>
                    <a:gd name="T2" fmla="*/ 144 w 864"/>
                    <a:gd name="T3" fmla="*/ 0 h 288"/>
                    <a:gd name="T4" fmla="*/ 288 w 864"/>
                    <a:gd name="T5" fmla="*/ 144 h 288"/>
                    <a:gd name="T6" fmla="*/ 432 w 864"/>
                    <a:gd name="T7" fmla="*/ 288 h 288"/>
                    <a:gd name="T8" fmla="*/ 576 w 864"/>
                    <a:gd name="T9" fmla="*/ 144 h 288"/>
                    <a:gd name="T10" fmla="*/ 720 w 864"/>
                    <a:gd name="T11" fmla="*/ 0 h 288"/>
                    <a:gd name="T12" fmla="*/ 864 w 864"/>
                    <a:gd name="T13" fmla="*/ 144 h 288"/>
                    <a:gd name="T14" fmla="*/ 0 60000 65536"/>
                    <a:gd name="T15" fmla="*/ 0 60000 65536"/>
                    <a:gd name="T16" fmla="*/ 0 60000 65536"/>
                    <a:gd name="T17" fmla="*/ 0 60000 65536"/>
                    <a:gd name="T18" fmla="*/ 0 60000 65536"/>
                    <a:gd name="T19" fmla="*/ 0 60000 65536"/>
                    <a:gd name="T20" fmla="*/ 0 60000 65536"/>
                    <a:gd name="T21" fmla="*/ 0 w 864"/>
                    <a:gd name="T22" fmla="*/ 0 h 288"/>
                    <a:gd name="T23" fmla="*/ 864 w 864"/>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288">
                      <a:moveTo>
                        <a:pt x="0" y="144"/>
                      </a:moveTo>
                      <a:cubicBezTo>
                        <a:pt x="48" y="72"/>
                        <a:pt x="96" y="0"/>
                        <a:pt x="144" y="0"/>
                      </a:cubicBezTo>
                      <a:cubicBezTo>
                        <a:pt x="192" y="0"/>
                        <a:pt x="240" y="96"/>
                        <a:pt x="288" y="144"/>
                      </a:cubicBezTo>
                      <a:cubicBezTo>
                        <a:pt x="336" y="192"/>
                        <a:pt x="384" y="288"/>
                        <a:pt x="432" y="288"/>
                      </a:cubicBezTo>
                      <a:cubicBezTo>
                        <a:pt x="480" y="288"/>
                        <a:pt x="528" y="192"/>
                        <a:pt x="576" y="144"/>
                      </a:cubicBezTo>
                      <a:cubicBezTo>
                        <a:pt x="624" y="96"/>
                        <a:pt x="672" y="0"/>
                        <a:pt x="720" y="0"/>
                      </a:cubicBezTo>
                      <a:cubicBezTo>
                        <a:pt x="768" y="0"/>
                        <a:pt x="840" y="120"/>
                        <a:pt x="864" y="144"/>
                      </a:cubicBezTo>
                    </a:path>
                  </a:pathLst>
                </a:custGeom>
                <a:noFill/>
                <a:ln w="952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pic>
          <p:nvPicPr>
            <p:cNvPr id="74818" name="Picture 18" descr="one_pulse">
              <a:extLst>
                <a:ext uri="{FF2B5EF4-FFF2-40B4-BE49-F238E27FC236}">
                  <a16:creationId xmlns:a16="http://schemas.microsoft.com/office/drawing/2014/main" id="{501B8C87-0BFC-5148-6868-5A83576E6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 y="12391"/>
              <a:ext cx="346"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19" name="Picture 19" descr="one_pulse">
              <a:extLst>
                <a:ext uri="{FF2B5EF4-FFF2-40B4-BE49-F238E27FC236}">
                  <a16:creationId xmlns:a16="http://schemas.microsoft.com/office/drawing/2014/main" id="{5CE35701-8D06-042D-CE8A-539CB5F41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 y="11936"/>
              <a:ext cx="345"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20" name="Line 20">
              <a:extLst>
                <a:ext uri="{FF2B5EF4-FFF2-40B4-BE49-F238E27FC236}">
                  <a16:creationId xmlns:a16="http://schemas.microsoft.com/office/drawing/2014/main" id="{8B2221CA-D680-C557-0DAF-3BB0D2FB4BC3}"/>
                </a:ext>
              </a:extLst>
            </p:cNvPr>
            <p:cNvSpPr>
              <a:spLocks noChangeShapeType="1"/>
            </p:cNvSpPr>
            <p:nvPr/>
          </p:nvSpPr>
          <p:spPr bwMode="auto">
            <a:xfrm>
              <a:off x="2410" y="12306"/>
              <a:ext cx="216" cy="4"/>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sp>
          <p:nvSpPr>
            <p:cNvPr id="74821" name="Line 21">
              <a:extLst>
                <a:ext uri="{FF2B5EF4-FFF2-40B4-BE49-F238E27FC236}">
                  <a16:creationId xmlns:a16="http://schemas.microsoft.com/office/drawing/2014/main" id="{951B897D-86AB-391E-6A5F-E6794D70FA18}"/>
                </a:ext>
              </a:extLst>
            </p:cNvPr>
            <p:cNvSpPr>
              <a:spLocks noChangeShapeType="1"/>
            </p:cNvSpPr>
            <p:nvPr/>
          </p:nvSpPr>
          <p:spPr bwMode="auto">
            <a:xfrm>
              <a:off x="3431" y="11895"/>
              <a:ext cx="764" cy="1009"/>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sp>
          <p:nvSpPr>
            <p:cNvPr id="74822" name="Line 22">
              <a:extLst>
                <a:ext uri="{FF2B5EF4-FFF2-40B4-BE49-F238E27FC236}">
                  <a16:creationId xmlns:a16="http://schemas.microsoft.com/office/drawing/2014/main" id="{A9195994-B350-C6F0-26C5-C9334E6EC7ED}"/>
                </a:ext>
              </a:extLst>
            </p:cNvPr>
            <p:cNvSpPr>
              <a:spLocks noChangeShapeType="1"/>
            </p:cNvSpPr>
            <p:nvPr/>
          </p:nvSpPr>
          <p:spPr bwMode="auto">
            <a:xfrm flipV="1">
              <a:off x="3440" y="12271"/>
              <a:ext cx="768" cy="861"/>
            </a:xfrm>
            <a:prstGeom prst="line">
              <a:avLst/>
            </a:prstGeom>
            <a:noFill/>
            <a:ln w="9525">
              <a:solidFill>
                <a:srgbClr val="000000"/>
              </a:solidFill>
              <a:round/>
              <a:headEnd/>
              <a:tailEnd type="triangle" w="sm" len="med"/>
            </a:ln>
            <a:extLst>
              <a:ext uri="{909E8E84-426E-40DD-AFC4-6F175D3DCCD1}">
                <a14:hiddenFill xmlns:a14="http://schemas.microsoft.com/office/drawing/2010/main">
                  <a:noFill/>
                </a14:hiddenFill>
              </a:ext>
            </a:extLst>
          </p:spPr>
          <p:txBody>
            <a:bodyPr/>
            <a:lstStyle/>
            <a:p>
              <a:endParaRPr lang="en-CH"/>
            </a:p>
          </p:txBody>
        </p:sp>
        <p:pic>
          <p:nvPicPr>
            <p:cNvPr id="74823" name="Picture 23" descr="one_pulse">
              <a:extLst>
                <a:ext uri="{FF2B5EF4-FFF2-40B4-BE49-F238E27FC236}">
                  <a16:creationId xmlns:a16="http://schemas.microsoft.com/office/drawing/2014/main" id="{640687BA-82F9-8363-74ED-37E888609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 y="12786"/>
              <a:ext cx="346"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24" name="Picture 24" descr="one_pulse">
              <a:extLst>
                <a:ext uri="{FF2B5EF4-FFF2-40B4-BE49-F238E27FC236}">
                  <a16:creationId xmlns:a16="http://schemas.microsoft.com/office/drawing/2014/main" id="{7A2AC053-D4B0-F8BF-D5C6-AF6C4CF08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 y="11481"/>
              <a:ext cx="346"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25" name="Line 25">
              <a:extLst>
                <a:ext uri="{FF2B5EF4-FFF2-40B4-BE49-F238E27FC236}">
                  <a16:creationId xmlns:a16="http://schemas.microsoft.com/office/drawing/2014/main" id="{F0D451A9-B46E-DD5B-D1B3-FFCAD10B6DBA}"/>
                </a:ext>
              </a:extLst>
            </p:cNvPr>
            <p:cNvSpPr>
              <a:spLocks noChangeShapeType="1"/>
            </p:cNvSpPr>
            <p:nvPr/>
          </p:nvSpPr>
          <p:spPr bwMode="auto">
            <a:xfrm flipH="1">
              <a:off x="2393" y="12778"/>
              <a:ext cx="929"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26" name="Line 26">
              <a:extLst>
                <a:ext uri="{FF2B5EF4-FFF2-40B4-BE49-F238E27FC236}">
                  <a16:creationId xmlns:a16="http://schemas.microsoft.com/office/drawing/2014/main" id="{1CCE4219-B1C8-24AA-4A20-508F4EC803C8}"/>
                </a:ext>
              </a:extLst>
            </p:cNvPr>
            <p:cNvSpPr>
              <a:spLocks noChangeShapeType="1"/>
            </p:cNvSpPr>
            <p:nvPr/>
          </p:nvSpPr>
          <p:spPr bwMode="auto">
            <a:xfrm flipH="1">
              <a:off x="2380" y="12316"/>
              <a:ext cx="84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27" name="Line 27">
              <a:extLst>
                <a:ext uri="{FF2B5EF4-FFF2-40B4-BE49-F238E27FC236}">
                  <a16:creationId xmlns:a16="http://schemas.microsoft.com/office/drawing/2014/main" id="{E42CE7C5-6945-9245-D1A2-4C7BC0C59446}"/>
                </a:ext>
              </a:extLst>
            </p:cNvPr>
            <p:cNvSpPr>
              <a:spLocks noChangeShapeType="1"/>
            </p:cNvSpPr>
            <p:nvPr/>
          </p:nvSpPr>
          <p:spPr bwMode="auto">
            <a:xfrm>
              <a:off x="2416" y="11853"/>
              <a:ext cx="9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28" name="Line 28">
              <a:extLst>
                <a:ext uri="{FF2B5EF4-FFF2-40B4-BE49-F238E27FC236}">
                  <a16:creationId xmlns:a16="http://schemas.microsoft.com/office/drawing/2014/main" id="{47C80BCB-4EEA-B2F5-2664-BB883AA19D3A}"/>
                </a:ext>
              </a:extLst>
            </p:cNvPr>
            <p:cNvSpPr>
              <a:spLocks noChangeShapeType="1"/>
            </p:cNvSpPr>
            <p:nvPr/>
          </p:nvSpPr>
          <p:spPr bwMode="auto">
            <a:xfrm>
              <a:off x="2405" y="13153"/>
              <a:ext cx="92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29" name="Line 29">
              <a:extLst>
                <a:ext uri="{FF2B5EF4-FFF2-40B4-BE49-F238E27FC236}">
                  <a16:creationId xmlns:a16="http://schemas.microsoft.com/office/drawing/2014/main" id="{540D7891-E7EE-64F8-E6D1-F37E2A1C9819}"/>
                </a:ext>
              </a:extLst>
            </p:cNvPr>
            <p:cNvSpPr>
              <a:spLocks noChangeShapeType="1"/>
            </p:cNvSpPr>
            <p:nvPr/>
          </p:nvSpPr>
          <p:spPr bwMode="auto">
            <a:xfrm>
              <a:off x="2397" y="12779"/>
              <a:ext cx="287" cy="6"/>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CH"/>
            </a:p>
          </p:txBody>
        </p:sp>
        <p:sp>
          <p:nvSpPr>
            <p:cNvPr id="74830" name="Oval 30">
              <a:extLst>
                <a:ext uri="{FF2B5EF4-FFF2-40B4-BE49-F238E27FC236}">
                  <a16:creationId xmlns:a16="http://schemas.microsoft.com/office/drawing/2014/main" id="{AE1FD3D7-2E7F-99CE-680B-87CA31323578}"/>
                </a:ext>
              </a:extLst>
            </p:cNvPr>
            <p:cNvSpPr>
              <a:spLocks noChangeArrowheads="1"/>
            </p:cNvSpPr>
            <p:nvPr/>
          </p:nvSpPr>
          <p:spPr bwMode="auto">
            <a:xfrm flipH="1">
              <a:off x="3224" y="11730"/>
              <a:ext cx="277" cy="1576"/>
            </a:xfrm>
            <a:prstGeom prst="ellipse">
              <a:avLst/>
            </a:prstGeom>
            <a:gradFill rotWithShape="0">
              <a:gsLst>
                <a:gs pos="0">
                  <a:srgbClr val="33CCCC"/>
                </a:gs>
                <a:gs pos="100000">
                  <a:srgbClr val="185E5E"/>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31" name="AutoShape 31">
              <a:extLst>
                <a:ext uri="{FF2B5EF4-FFF2-40B4-BE49-F238E27FC236}">
                  <a16:creationId xmlns:a16="http://schemas.microsoft.com/office/drawing/2014/main" id="{30A19E0F-7417-601F-2C21-EEBB87054E42}"/>
                </a:ext>
              </a:extLst>
            </p:cNvPr>
            <p:cNvSpPr>
              <a:spLocks/>
            </p:cNvSpPr>
            <p:nvPr/>
          </p:nvSpPr>
          <p:spPr bwMode="auto">
            <a:xfrm>
              <a:off x="1490" y="11829"/>
              <a:ext cx="154" cy="1355"/>
            </a:xfrm>
            <a:prstGeom prst="leftBrace">
              <a:avLst>
                <a:gd name="adj1" fmla="val 73323"/>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32" name="AutoShape 32">
              <a:extLst>
                <a:ext uri="{FF2B5EF4-FFF2-40B4-BE49-F238E27FC236}">
                  <a16:creationId xmlns:a16="http://schemas.microsoft.com/office/drawing/2014/main" id="{E9E78052-C3CC-DDE6-4C96-1C4EE73F4EBD}"/>
                </a:ext>
              </a:extLst>
            </p:cNvPr>
            <p:cNvSpPr>
              <a:spLocks/>
            </p:cNvSpPr>
            <p:nvPr/>
          </p:nvSpPr>
          <p:spPr bwMode="auto">
            <a:xfrm>
              <a:off x="2130" y="12302"/>
              <a:ext cx="154" cy="508"/>
            </a:xfrm>
            <a:prstGeom prst="leftBrace">
              <a:avLst>
                <a:gd name="adj1" fmla="val 27489"/>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833" name="Text Box 33">
              <a:extLst>
                <a:ext uri="{FF2B5EF4-FFF2-40B4-BE49-F238E27FC236}">
                  <a16:creationId xmlns:a16="http://schemas.microsoft.com/office/drawing/2014/main" id="{3750E620-8A1E-5772-EAB1-B2044031BB18}"/>
                </a:ext>
              </a:extLst>
            </p:cNvPr>
            <p:cNvSpPr txBox="1">
              <a:spLocks noChangeArrowheads="1"/>
            </p:cNvSpPr>
            <p:nvPr/>
          </p:nvSpPr>
          <p:spPr bwMode="auto">
            <a:xfrm>
              <a:off x="1640" y="12283"/>
              <a:ext cx="683"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1</a:t>
              </a:r>
              <a:endParaRPr kumimoji="1" lang="en-US" altLang="en-CH" sz="2400">
                <a:ea typeface="新細明體" panose="02020500000000000000" pitchFamily="18" charset="-120"/>
              </a:endParaRPr>
            </a:p>
          </p:txBody>
        </p:sp>
        <p:sp>
          <p:nvSpPr>
            <p:cNvPr id="74834" name="Text Box 34">
              <a:extLst>
                <a:ext uri="{FF2B5EF4-FFF2-40B4-BE49-F238E27FC236}">
                  <a16:creationId xmlns:a16="http://schemas.microsoft.com/office/drawing/2014/main" id="{56F14AA4-9760-1B1B-C6A7-77FEE1D4F7DF}"/>
                </a:ext>
              </a:extLst>
            </p:cNvPr>
            <p:cNvSpPr txBox="1">
              <a:spLocks noChangeArrowheads="1"/>
            </p:cNvSpPr>
            <p:nvPr/>
          </p:nvSpPr>
          <p:spPr bwMode="auto">
            <a:xfrm>
              <a:off x="987" y="12269"/>
              <a:ext cx="68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2</a:t>
              </a:r>
              <a:endParaRPr kumimoji="1" lang="en-US" altLang="en-CH" sz="2400">
                <a:ea typeface="新細明體" panose="02020500000000000000" pitchFamily="18" charset="-120"/>
              </a:endParaRPr>
            </a:p>
          </p:txBody>
        </p:sp>
        <p:sp>
          <p:nvSpPr>
            <p:cNvPr id="74835" name="Oval 35">
              <a:extLst>
                <a:ext uri="{FF2B5EF4-FFF2-40B4-BE49-F238E27FC236}">
                  <a16:creationId xmlns:a16="http://schemas.microsoft.com/office/drawing/2014/main" id="{B220C615-056D-5DC6-D285-CBE30030D4B0}"/>
                </a:ext>
              </a:extLst>
            </p:cNvPr>
            <p:cNvSpPr>
              <a:spLocks noChangeArrowheads="1"/>
            </p:cNvSpPr>
            <p:nvPr/>
          </p:nvSpPr>
          <p:spPr bwMode="auto">
            <a:xfrm flipH="1">
              <a:off x="3911" y="12542"/>
              <a:ext cx="56" cy="53"/>
            </a:xfrm>
            <a:prstGeom prst="ellipse">
              <a:avLst/>
            </a:prstGeom>
            <a:solidFill>
              <a:srgbClr val="000000"/>
            </a:solidFill>
            <a:ln w="9525">
              <a:solidFill>
                <a:srgbClr val="000000"/>
              </a:solidFill>
              <a:round/>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grpSp>
        <p:nvGrpSpPr>
          <p:cNvPr id="74755" name="Group 36">
            <a:extLst>
              <a:ext uri="{FF2B5EF4-FFF2-40B4-BE49-F238E27FC236}">
                <a16:creationId xmlns:a16="http://schemas.microsoft.com/office/drawing/2014/main" id="{F82E9799-6D2A-14B7-68E5-FB34F9689C77}"/>
              </a:ext>
            </a:extLst>
          </p:cNvPr>
          <p:cNvGrpSpPr>
            <a:grpSpLocks/>
          </p:cNvGrpSpPr>
          <p:nvPr/>
        </p:nvGrpSpPr>
        <p:grpSpPr bwMode="auto">
          <a:xfrm>
            <a:off x="2590801" y="5965826"/>
            <a:ext cx="2206625" cy="663575"/>
            <a:chOff x="6722" y="9682"/>
            <a:chExt cx="3477" cy="1045"/>
          </a:xfrm>
        </p:grpSpPr>
        <p:sp>
          <p:nvSpPr>
            <p:cNvPr id="74791" name="AutoShape 37">
              <a:extLst>
                <a:ext uri="{FF2B5EF4-FFF2-40B4-BE49-F238E27FC236}">
                  <a16:creationId xmlns:a16="http://schemas.microsoft.com/office/drawing/2014/main" id="{B4BB82BC-999E-D586-8614-C8529F4123FD}"/>
                </a:ext>
              </a:extLst>
            </p:cNvPr>
            <p:cNvSpPr>
              <a:spLocks noChangeArrowheads="1"/>
            </p:cNvSpPr>
            <p:nvPr/>
          </p:nvSpPr>
          <p:spPr bwMode="auto">
            <a:xfrm>
              <a:off x="7482" y="9723"/>
              <a:ext cx="258" cy="309"/>
            </a:xfrm>
            <a:prstGeom prst="flowChartDelay">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2" name="Freeform 38">
              <a:extLst>
                <a:ext uri="{FF2B5EF4-FFF2-40B4-BE49-F238E27FC236}">
                  <a16:creationId xmlns:a16="http://schemas.microsoft.com/office/drawing/2014/main" id="{A1FA98E1-A9ED-F424-2E21-123AAD571498}"/>
                </a:ext>
              </a:extLst>
            </p:cNvPr>
            <p:cNvSpPr>
              <a:spLocks/>
            </p:cNvSpPr>
            <p:nvPr/>
          </p:nvSpPr>
          <p:spPr bwMode="auto">
            <a:xfrm>
              <a:off x="7750" y="10240"/>
              <a:ext cx="460" cy="140"/>
            </a:xfrm>
            <a:custGeom>
              <a:avLst/>
              <a:gdLst>
                <a:gd name="T0" fmla="*/ 0 w 460"/>
                <a:gd name="T1" fmla="*/ 140 h 140"/>
                <a:gd name="T2" fmla="*/ 220 w 460"/>
                <a:gd name="T3" fmla="*/ 140 h 140"/>
                <a:gd name="T4" fmla="*/ 220 w 460"/>
                <a:gd name="T5" fmla="*/ 0 h 140"/>
                <a:gd name="T6" fmla="*/ 460 w 460"/>
                <a:gd name="T7" fmla="*/ 0 h 140"/>
                <a:gd name="T8" fmla="*/ 0 60000 65536"/>
                <a:gd name="T9" fmla="*/ 0 60000 65536"/>
                <a:gd name="T10" fmla="*/ 0 60000 65536"/>
                <a:gd name="T11" fmla="*/ 0 60000 65536"/>
                <a:gd name="T12" fmla="*/ 0 w 460"/>
                <a:gd name="T13" fmla="*/ 0 h 140"/>
                <a:gd name="T14" fmla="*/ 460 w 460"/>
                <a:gd name="T15" fmla="*/ 140 h 140"/>
              </a:gdLst>
              <a:ahLst/>
              <a:cxnLst>
                <a:cxn ang="T8">
                  <a:pos x="T0" y="T1"/>
                </a:cxn>
                <a:cxn ang="T9">
                  <a:pos x="T2" y="T3"/>
                </a:cxn>
                <a:cxn ang="T10">
                  <a:pos x="T4" y="T5"/>
                </a:cxn>
                <a:cxn ang="T11">
                  <a:pos x="T6" y="T7"/>
                </a:cxn>
              </a:cxnLst>
              <a:rect l="T12" t="T13" r="T14" b="T15"/>
              <a:pathLst>
                <a:path w="460" h="140">
                  <a:moveTo>
                    <a:pt x="0" y="140"/>
                  </a:moveTo>
                  <a:lnTo>
                    <a:pt x="220" y="140"/>
                  </a:lnTo>
                  <a:lnTo>
                    <a:pt x="220" y="0"/>
                  </a:lnTo>
                  <a:lnTo>
                    <a:pt x="4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3" name="Freeform 39">
              <a:extLst>
                <a:ext uri="{FF2B5EF4-FFF2-40B4-BE49-F238E27FC236}">
                  <a16:creationId xmlns:a16="http://schemas.microsoft.com/office/drawing/2014/main" id="{3CF7DD39-ABFE-23E3-341A-F7ADACDCAAF5}"/>
                </a:ext>
              </a:extLst>
            </p:cNvPr>
            <p:cNvSpPr>
              <a:spLocks/>
            </p:cNvSpPr>
            <p:nvPr/>
          </p:nvSpPr>
          <p:spPr bwMode="auto">
            <a:xfrm flipV="1">
              <a:off x="7742" y="9868"/>
              <a:ext cx="460" cy="140"/>
            </a:xfrm>
            <a:custGeom>
              <a:avLst/>
              <a:gdLst>
                <a:gd name="T0" fmla="*/ 0 w 460"/>
                <a:gd name="T1" fmla="*/ 140 h 140"/>
                <a:gd name="T2" fmla="*/ 220 w 460"/>
                <a:gd name="T3" fmla="*/ 140 h 140"/>
                <a:gd name="T4" fmla="*/ 220 w 460"/>
                <a:gd name="T5" fmla="*/ 0 h 140"/>
                <a:gd name="T6" fmla="*/ 460 w 460"/>
                <a:gd name="T7" fmla="*/ 0 h 140"/>
                <a:gd name="T8" fmla="*/ 0 60000 65536"/>
                <a:gd name="T9" fmla="*/ 0 60000 65536"/>
                <a:gd name="T10" fmla="*/ 0 60000 65536"/>
                <a:gd name="T11" fmla="*/ 0 60000 65536"/>
                <a:gd name="T12" fmla="*/ 0 w 460"/>
                <a:gd name="T13" fmla="*/ 0 h 140"/>
                <a:gd name="T14" fmla="*/ 460 w 460"/>
                <a:gd name="T15" fmla="*/ 140 h 140"/>
              </a:gdLst>
              <a:ahLst/>
              <a:cxnLst>
                <a:cxn ang="T8">
                  <a:pos x="T0" y="T1"/>
                </a:cxn>
                <a:cxn ang="T9">
                  <a:pos x="T2" y="T3"/>
                </a:cxn>
                <a:cxn ang="T10">
                  <a:pos x="T4" y="T5"/>
                </a:cxn>
                <a:cxn ang="T11">
                  <a:pos x="T6" y="T7"/>
                </a:cxn>
              </a:cxnLst>
              <a:rect l="T12" t="T13" r="T14" b="T15"/>
              <a:pathLst>
                <a:path w="460" h="140">
                  <a:moveTo>
                    <a:pt x="0" y="140"/>
                  </a:moveTo>
                  <a:lnTo>
                    <a:pt x="220" y="140"/>
                  </a:lnTo>
                  <a:lnTo>
                    <a:pt x="220" y="0"/>
                  </a:lnTo>
                  <a:lnTo>
                    <a:pt x="46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4" name="AutoShape 40">
              <a:extLst>
                <a:ext uri="{FF2B5EF4-FFF2-40B4-BE49-F238E27FC236}">
                  <a16:creationId xmlns:a16="http://schemas.microsoft.com/office/drawing/2014/main" id="{2CAABCF4-D5A7-2151-598C-72E0656707D9}"/>
                </a:ext>
              </a:extLst>
            </p:cNvPr>
            <p:cNvSpPr>
              <a:spLocks noChangeArrowheads="1"/>
            </p:cNvSpPr>
            <p:nvPr/>
          </p:nvSpPr>
          <p:spPr bwMode="auto">
            <a:xfrm flipH="1">
              <a:off x="8098" y="9918"/>
              <a:ext cx="432" cy="432"/>
            </a:xfrm>
            <a:prstGeom prst="moon">
              <a:avLst>
                <a:gd name="adj" fmla="val 70833"/>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5" name="Freeform 41">
              <a:extLst>
                <a:ext uri="{FF2B5EF4-FFF2-40B4-BE49-F238E27FC236}">
                  <a16:creationId xmlns:a16="http://schemas.microsoft.com/office/drawing/2014/main" id="{C65EE291-B55A-913F-DB84-E5D5D4DCD547}"/>
                </a:ext>
              </a:extLst>
            </p:cNvPr>
            <p:cNvSpPr>
              <a:spLocks/>
            </p:cNvSpPr>
            <p:nvPr/>
          </p:nvSpPr>
          <p:spPr bwMode="auto">
            <a:xfrm>
              <a:off x="7400" y="9790"/>
              <a:ext cx="80" cy="160"/>
            </a:xfrm>
            <a:custGeom>
              <a:avLst/>
              <a:gdLst>
                <a:gd name="T0" fmla="*/ 80 w 80"/>
                <a:gd name="T1" fmla="*/ 0 h 160"/>
                <a:gd name="T2" fmla="*/ 0 w 80"/>
                <a:gd name="T3" fmla="*/ 0 h 160"/>
                <a:gd name="T4" fmla="*/ 0 w 80"/>
                <a:gd name="T5" fmla="*/ 160 h 160"/>
                <a:gd name="T6" fmla="*/ 80 w 80"/>
                <a:gd name="T7" fmla="*/ 160 h 160"/>
                <a:gd name="T8" fmla="*/ 0 60000 65536"/>
                <a:gd name="T9" fmla="*/ 0 60000 65536"/>
                <a:gd name="T10" fmla="*/ 0 60000 65536"/>
                <a:gd name="T11" fmla="*/ 0 60000 65536"/>
                <a:gd name="T12" fmla="*/ 0 w 80"/>
                <a:gd name="T13" fmla="*/ 0 h 160"/>
                <a:gd name="T14" fmla="*/ 80 w 80"/>
                <a:gd name="T15" fmla="*/ 160 h 160"/>
              </a:gdLst>
              <a:ahLst/>
              <a:cxnLst>
                <a:cxn ang="T8">
                  <a:pos x="T0" y="T1"/>
                </a:cxn>
                <a:cxn ang="T9">
                  <a:pos x="T2" y="T3"/>
                </a:cxn>
                <a:cxn ang="T10">
                  <a:pos x="T4" y="T5"/>
                </a:cxn>
                <a:cxn ang="T11">
                  <a:pos x="T6" y="T7"/>
                </a:cxn>
              </a:cxnLst>
              <a:rect l="T12" t="T13" r="T14" b="T15"/>
              <a:pathLst>
                <a:path w="80" h="160">
                  <a:moveTo>
                    <a:pt x="80" y="0"/>
                  </a:moveTo>
                  <a:lnTo>
                    <a:pt x="0" y="0"/>
                  </a:lnTo>
                  <a:lnTo>
                    <a:pt x="0" y="160"/>
                  </a:lnTo>
                  <a:lnTo>
                    <a:pt x="80" y="1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6" name="Freeform 42">
              <a:extLst>
                <a:ext uri="{FF2B5EF4-FFF2-40B4-BE49-F238E27FC236}">
                  <a16:creationId xmlns:a16="http://schemas.microsoft.com/office/drawing/2014/main" id="{359BF53B-15B5-D182-AE9E-850A91077807}"/>
                </a:ext>
              </a:extLst>
            </p:cNvPr>
            <p:cNvSpPr>
              <a:spLocks/>
            </p:cNvSpPr>
            <p:nvPr/>
          </p:nvSpPr>
          <p:spPr bwMode="auto">
            <a:xfrm>
              <a:off x="7418" y="10300"/>
              <a:ext cx="80" cy="160"/>
            </a:xfrm>
            <a:custGeom>
              <a:avLst/>
              <a:gdLst>
                <a:gd name="T0" fmla="*/ 80 w 80"/>
                <a:gd name="T1" fmla="*/ 0 h 160"/>
                <a:gd name="T2" fmla="*/ 0 w 80"/>
                <a:gd name="T3" fmla="*/ 0 h 160"/>
                <a:gd name="T4" fmla="*/ 0 w 80"/>
                <a:gd name="T5" fmla="*/ 160 h 160"/>
                <a:gd name="T6" fmla="*/ 80 w 80"/>
                <a:gd name="T7" fmla="*/ 160 h 160"/>
                <a:gd name="T8" fmla="*/ 0 60000 65536"/>
                <a:gd name="T9" fmla="*/ 0 60000 65536"/>
                <a:gd name="T10" fmla="*/ 0 60000 65536"/>
                <a:gd name="T11" fmla="*/ 0 60000 65536"/>
                <a:gd name="T12" fmla="*/ 0 w 80"/>
                <a:gd name="T13" fmla="*/ 0 h 160"/>
                <a:gd name="T14" fmla="*/ 80 w 80"/>
                <a:gd name="T15" fmla="*/ 160 h 160"/>
              </a:gdLst>
              <a:ahLst/>
              <a:cxnLst>
                <a:cxn ang="T8">
                  <a:pos x="T0" y="T1"/>
                </a:cxn>
                <a:cxn ang="T9">
                  <a:pos x="T2" y="T3"/>
                </a:cxn>
                <a:cxn ang="T10">
                  <a:pos x="T4" y="T5"/>
                </a:cxn>
                <a:cxn ang="T11">
                  <a:pos x="T6" y="T7"/>
                </a:cxn>
              </a:cxnLst>
              <a:rect l="T12" t="T13" r="T14" b="T15"/>
              <a:pathLst>
                <a:path w="80" h="160">
                  <a:moveTo>
                    <a:pt x="80" y="0"/>
                  </a:moveTo>
                  <a:lnTo>
                    <a:pt x="0" y="0"/>
                  </a:lnTo>
                  <a:lnTo>
                    <a:pt x="0" y="160"/>
                  </a:lnTo>
                  <a:lnTo>
                    <a:pt x="80" y="16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7" name="AutoShape 43">
              <a:extLst>
                <a:ext uri="{FF2B5EF4-FFF2-40B4-BE49-F238E27FC236}">
                  <a16:creationId xmlns:a16="http://schemas.microsoft.com/office/drawing/2014/main" id="{CFDAF59B-2178-7554-CDBB-C98C9E44DB1A}"/>
                </a:ext>
              </a:extLst>
            </p:cNvPr>
            <p:cNvSpPr>
              <a:spLocks noChangeArrowheads="1"/>
            </p:cNvSpPr>
            <p:nvPr/>
          </p:nvSpPr>
          <p:spPr bwMode="auto">
            <a:xfrm>
              <a:off x="7488" y="10230"/>
              <a:ext cx="258" cy="309"/>
            </a:xfrm>
            <a:prstGeom prst="flowChartDelay">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74798" name="Line 44">
              <a:extLst>
                <a:ext uri="{FF2B5EF4-FFF2-40B4-BE49-F238E27FC236}">
                  <a16:creationId xmlns:a16="http://schemas.microsoft.com/office/drawing/2014/main" id="{658740AC-3827-1177-9063-44ADF0A3F3B9}"/>
                </a:ext>
              </a:extLst>
            </p:cNvPr>
            <p:cNvSpPr>
              <a:spLocks noChangeShapeType="1"/>
            </p:cNvSpPr>
            <p:nvPr/>
          </p:nvSpPr>
          <p:spPr bwMode="auto">
            <a:xfrm flipH="1">
              <a:off x="7110" y="9870"/>
              <a:ext cx="284"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799" name="Line 45">
              <a:extLst>
                <a:ext uri="{FF2B5EF4-FFF2-40B4-BE49-F238E27FC236}">
                  <a16:creationId xmlns:a16="http://schemas.microsoft.com/office/drawing/2014/main" id="{D1C4CDB8-9D9D-4D05-09B7-788BFB4F9ADA}"/>
                </a:ext>
              </a:extLst>
            </p:cNvPr>
            <p:cNvSpPr>
              <a:spLocks noChangeShapeType="1"/>
            </p:cNvSpPr>
            <p:nvPr/>
          </p:nvSpPr>
          <p:spPr bwMode="auto">
            <a:xfrm flipH="1">
              <a:off x="7122" y="10380"/>
              <a:ext cx="284"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00" name="Line 46">
              <a:extLst>
                <a:ext uri="{FF2B5EF4-FFF2-40B4-BE49-F238E27FC236}">
                  <a16:creationId xmlns:a16="http://schemas.microsoft.com/office/drawing/2014/main" id="{BD286657-6AAE-9796-6315-417EFCD3C90F}"/>
                </a:ext>
              </a:extLst>
            </p:cNvPr>
            <p:cNvSpPr>
              <a:spLocks noChangeShapeType="1"/>
            </p:cNvSpPr>
            <p:nvPr/>
          </p:nvSpPr>
          <p:spPr bwMode="auto">
            <a:xfrm flipH="1">
              <a:off x="8522" y="10120"/>
              <a:ext cx="284"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01" name="Text Box 47">
              <a:extLst>
                <a:ext uri="{FF2B5EF4-FFF2-40B4-BE49-F238E27FC236}">
                  <a16:creationId xmlns:a16="http://schemas.microsoft.com/office/drawing/2014/main" id="{7AF7E2C1-ADAE-5B75-1DD5-0B9015FCD823}"/>
                </a:ext>
              </a:extLst>
            </p:cNvPr>
            <p:cNvSpPr txBox="1">
              <a:spLocks noChangeArrowheads="1"/>
            </p:cNvSpPr>
            <p:nvPr/>
          </p:nvSpPr>
          <p:spPr bwMode="auto">
            <a:xfrm>
              <a:off x="8808" y="9750"/>
              <a:ext cx="432" cy="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2000">
                  <a:ea typeface="MS Mincho" panose="02020609040205080304" pitchFamily="49" charset="-128"/>
                  <a:sym typeface="Symbol" pitchFamily="2" charset="2"/>
                </a:rPr>
                <a:t></a:t>
              </a:r>
              <a:endParaRPr kumimoji="1" lang="en-US" altLang="en-CH" sz="2400">
                <a:ea typeface="新細明體" panose="02020500000000000000" pitchFamily="18" charset="-120"/>
              </a:endParaRPr>
            </a:p>
          </p:txBody>
        </p:sp>
        <p:grpSp>
          <p:nvGrpSpPr>
            <p:cNvPr id="74802" name="Group 48">
              <a:extLst>
                <a:ext uri="{FF2B5EF4-FFF2-40B4-BE49-F238E27FC236}">
                  <a16:creationId xmlns:a16="http://schemas.microsoft.com/office/drawing/2014/main" id="{D9912BE2-BB0C-F81A-E826-1F4B33E8D9A3}"/>
                </a:ext>
              </a:extLst>
            </p:cNvPr>
            <p:cNvGrpSpPr>
              <a:grpSpLocks/>
            </p:cNvGrpSpPr>
            <p:nvPr/>
          </p:nvGrpSpPr>
          <p:grpSpPr bwMode="auto">
            <a:xfrm>
              <a:off x="9275" y="9892"/>
              <a:ext cx="924" cy="432"/>
              <a:chOff x="9536" y="9892"/>
              <a:chExt cx="924" cy="432"/>
            </a:xfrm>
          </p:grpSpPr>
          <p:sp>
            <p:nvSpPr>
              <p:cNvPr id="74805" name="Line 49">
                <a:extLst>
                  <a:ext uri="{FF2B5EF4-FFF2-40B4-BE49-F238E27FC236}">
                    <a16:creationId xmlns:a16="http://schemas.microsoft.com/office/drawing/2014/main" id="{17D25BB2-5DC4-1F38-5C3F-DA227DE200F7}"/>
                  </a:ext>
                </a:extLst>
              </p:cNvPr>
              <p:cNvSpPr>
                <a:spLocks noChangeShapeType="1"/>
              </p:cNvSpPr>
              <p:nvPr/>
            </p:nvSpPr>
            <p:spPr bwMode="auto">
              <a:xfrm flipH="1">
                <a:off x="10180" y="10089"/>
                <a:ext cx="280"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06" name="Line 50">
                <a:extLst>
                  <a:ext uri="{FF2B5EF4-FFF2-40B4-BE49-F238E27FC236}">
                    <a16:creationId xmlns:a16="http://schemas.microsoft.com/office/drawing/2014/main" id="{5FD0B806-A927-E598-BD77-FDE05B93641B}"/>
                  </a:ext>
                </a:extLst>
              </p:cNvPr>
              <p:cNvSpPr>
                <a:spLocks noChangeShapeType="1"/>
              </p:cNvSpPr>
              <p:nvPr/>
            </p:nvSpPr>
            <p:spPr bwMode="auto">
              <a:xfrm>
                <a:off x="9536" y="10006"/>
                <a:ext cx="3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07" name="Line 51">
                <a:extLst>
                  <a:ext uri="{FF2B5EF4-FFF2-40B4-BE49-F238E27FC236}">
                    <a16:creationId xmlns:a16="http://schemas.microsoft.com/office/drawing/2014/main" id="{EE138216-3584-1460-5610-61DA079B050C}"/>
                  </a:ext>
                </a:extLst>
              </p:cNvPr>
              <p:cNvSpPr>
                <a:spLocks noChangeShapeType="1"/>
              </p:cNvSpPr>
              <p:nvPr/>
            </p:nvSpPr>
            <p:spPr bwMode="auto">
              <a:xfrm>
                <a:off x="9538" y="10208"/>
                <a:ext cx="400" cy="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808" name="AutoShape 52">
                <a:extLst>
                  <a:ext uri="{FF2B5EF4-FFF2-40B4-BE49-F238E27FC236}">
                    <a16:creationId xmlns:a16="http://schemas.microsoft.com/office/drawing/2014/main" id="{E679EFB9-E59E-5613-FE9E-31C3C1919553}"/>
                  </a:ext>
                </a:extLst>
              </p:cNvPr>
              <p:cNvSpPr>
                <a:spLocks noChangeArrowheads="1"/>
              </p:cNvSpPr>
              <p:nvPr/>
            </p:nvSpPr>
            <p:spPr bwMode="auto">
              <a:xfrm flipH="1">
                <a:off x="9756" y="9892"/>
                <a:ext cx="432" cy="432"/>
              </a:xfrm>
              <a:prstGeom prst="moon">
                <a:avLst>
                  <a:gd name="adj" fmla="val 70833"/>
                </a:avLst>
              </a:prstGeom>
              <a:solidFill>
                <a:srgbClr val="FFFFFF"/>
              </a:solidFill>
              <a:ln w="9525">
                <a:solidFill>
                  <a:srgbClr val="000000"/>
                </a:solidFill>
                <a:miter lim="800000"/>
                <a:headEnd/>
                <a:tailEnd/>
              </a:ln>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sp>
          <p:nvSpPr>
            <p:cNvPr id="74803" name="Text Box 53">
              <a:extLst>
                <a:ext uri="{FF2B5EF4-FFF2-40B4-BE49-F238E27FC236}">
                  <a16:creationId xmlns:a16="http://schemas.microsoft.com/office/drawing/2014/main" id="{BC3EE73B-7AAC-BC34-2BDB-69694CBE0FBC}"/>
                </a:ext>
              </a:extLst>
            </p:cNvPr>
            <p:cNvSpPr txBox="1">
              <a:spLocks noChangeArrowheads="1"/>
            </p:cNvSpPr>
            <p:nvPr/>
          </p:nvSpPr>
          <p:spPr bwMode="auto">
            <a:xfrm>
              <a:off x="6722" y="10174"/>
              <a:ext cx="68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2</a:t>
              </a:r>
              <a:endParaRPr kumimoji="1" lang="en-US" altLang="en-CH" sz="2400">
                <a:ea typeface="新細明體" panose="02020500000000000000" pitchFamily="18" charset="-120"/>
              </a:endParaRPr>
            </a:p>
          </p:txBody>
        </p:sp>
        <p:sp>
          <p:nvSpPr>
            <p:cNvPr id="74804" name="Text Box 54">
              <a:extLst>
                <a:ext uri="{FF2B5EF4-FFF2-40B4-BE49-F238E27FC236}">
                  <a16:creationId xmlns:a16="http://schemas.microsoft.com/office/drawing/2014/main" id="{4A32289B-9419-ED34-1E1D-FE9EC3939022}"/>
                </a:ext>
              </a:extLst>
            </p:cNvPr>
            <p:cNvSpPr txBox="1">
              <a:spLocks noChangeArrowheads="1"/>
            </p:cNvSpPr>
            <p:nvPr/>
          </p:nvSpPr>
          <p:spPr bwMode="auto">
            <a:xfrm>
              <a:off x="6722" y="9682"/>
              <a:ext cx="68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ja-JP" sz="1200">
                  <a:ea typeface="MS Mincho" panose="02020609040205080304" pitchFamily="49" charset="-128"/>
                </a:rPr>
                <a:t>X</a:t>
              </a:r>
              <a:r>
                <a:rPr kumimoji="1" lang="en-US" altLang="ja-JP" sz="1200" baseline="-25000">
                  <a:ea typeface="MS Mincho" panose="02020609040205080304" pitchFamily="49" charset="-128"/>
                </a:rPr>
                <a:t>1</a:t>
              </a:r>
              <a:endParaRPr kumimoji="1" lang="en-US" altLang="en-CH" sz="2400">
                <a:ea typeface="新細明體" panose="02020500000000000000" pitchFamily="18" charset="-120"/>
              </a:endParaRPr>
            </a:p>
          </p:txBody>
        </p:sp>
      </p:grpSp>
      <p:grpSp>
        <p:nvGrpSpPr>
          <p:cNvPr id="74756" name="Group 74">
            <a:extLst>
              <a:ext uri="{FF2B5EF4-FFF2-40B4-BE49-F238E27FC236}">
                <a16:creationId xmlns:a16="http://schemas.microsoft.com/office/drawing/2014/main" id="{7B2EC82E-711B-74DF-A942-9773C977092E}"/>
              </a:ext>
            </a:extLst>
          </p:cNvPr>
          <p:cNvGrpSpPr>
            <a:grpSpLocks/>
          </p:cNvGrpSpPr>
          <p:nvPr/>
        </p:nvGrpSpPr>
        <p:grpSpPr bwMode="auto">
          <a:xfrm>
            <a:off x="6477000" y="1828800"/>
            <a:ext cx="3886200" cy="4267200"/>
            <a:chOff x="3456" y="1094"/>
            <a:chExt cx="5217" cy="5541"/>
          </a:xfrm>
        </p:grpSpPr>
        <p:sp>
          <p:nvSpPr>
            <p:cNvPr id="74758" name="Text Box 75">
              <a:extLst>
                <a:ext uri="{FF2B5EF4-FFF2-40B4-BE49-F238E27FC236}">
                  <a16:creationId xmlns:a16="http://schemas.microsoft.com/office/drawing/2014/main" id="{767110B8-4C06-19EB-EF8D-B9E190A2A412}"/>
                </a:ext>
              </a:extLst>
            </p:cNvPr>
            <p:cNvSpPr txBox="1">
              <a:spLocks noChangeArrowheads="1"/>
            </p:cNvSpPr>
            <p:nvPr/>
          </p:nvSpPr>
          <p:spPr bwMode="auto">
            <a:xfrm>
              <a:off x="4176" y="6134"/>
              <a:ext cx="4497"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Experimental Truth Table for OR gate</a:t>
              </a:r>
              <a:endParaRPr lang="en-US" altLang="en-CH" sz="2400">
                <a:ea typeface="MS Mincho" panose="02020609040205080304" pitchFamily="49" charset="-128"/>
              </a:endParaRPr>
            </a:p>
          </p:txBody>
        </p:sp>
        <p:grpSp>
          <p:nvGrpSpPr>
            <p:cNvPr id="74759" name="Group 76">
              <a:extLst>
                <a:ext uri="{FF2B5EF4-FFF2-40B4-BE49-F238E27FC236}">
                  <a16:creationId xmlns:a16="http://schemas.microsoft.com/office/drawing/2014/main" id="{100C1D31-5FA1-7C95-5659-6749D1C5FB7F}"/>
                </a:ext>
              </a:extLst>
            </p:cNvPr>
            <p:cNvGrpSpPr>
              <a:grpSpLocks/>
            </p:cNvGrpSpPr>
            <p:nvPr/>
          </p:nvGrpSpPr>
          <p:grpSpPr bwMode="auto">
            <a:xfrm>
              <a:off x="3456" y="1094"/>
              <a:ext cx="5058" cy="4996"/>
              <a:chOff x="3456" y="864"/>
              <a:chExt cx="5058" cy="4996"/>
            </a:xfrm>
          </p:grpSpPr>
          <p:pic>
            <p:nvPicPr>
              <p:cNvPr id="74760" name="Picture 77" descr="no_light">
                <a:extLst>
                  <a:ext uri="{FF2B5EF4-FFF2-40B4-BE49-F238E27FC236}">
                    <a16:creationId xmlns:a16="http://schemas.microsoft.com/office/drawing/2014/main" id="{76AFA3CE-E15A-3D4E-5A74-FF362BC84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 y="2476"/>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78" descr="no_light">
                <a:extLst>
                  <a:ext uri="{FF2B5EF4-FFF2-40B4-BE49-F238E27FC236}">
                    <a16:creationId xmlns:a16="http://schemas.microsoft.com/office/drawing/2014/main" id="{5810E8DB-A643-BD5B-2FEC-DE226A7EC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 y="1396"/>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79" descr="no_light">
                <a:extLst>
                  <a:ext uri="{FF2B5EF4-FFF2-40B4-BE49-F238E27FC236}">
                    <a16:creationId xmlns:a16="http://schemas.microsoft.com/office/drawing/2014/main" id="{F3C8B424-DFAB-ED2E-0BC9-1431311C7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 y="1396"/>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80" descr="no_light">
                <a:extLst>
                  <a:ext uri="{FF2B5EF4-FFF2-40B4-BE49-F238E27FC236}">
                    <a16:creationId xmlns:a16="http://schemas.microsoft.com/office/drawing/2014/main" id="{3B454A70-B590-27CD-F564-5F539597C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 y="1396"/>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81" descr="IR_light">
                <a:extLst>
                  <a:ext uri="{FF2B5EF4-FFF2-40B4-BE49-F238E27FC236}">
                    <a16:creationId xmlns:a16="http://schemas.microsoft.com/office/drawing/2014/main" id="{A36DC6FE-8536-1384-8DC7-832EC1F9B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 y="3538"/>
                <a:ext cx="1584"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82" descr="IR_light">
                <a:extLst>
                  <a:ext uri="{FF2B5EF4-FFF2-40B4-BE49-F238E27FC236}">
                    <a16:creationId xmlns:a16="http://schemas.microsoft.com/office/drawing/2014/main" id="{AB7CCF88-4938-03F5-F90C-DA05A3A76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 y="4603"/>
                <a:ext cx="1584"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6" name="Text Box 83">
                <a:extLst>
                  <a:ext uri="{FF2B5EF4-FFF2-40B4-BE49-F238E27FC236}">
                    <a16:creationId xmlns:a16="http://schemas.microsoft.com/office/drawing/2014/main" id="{8106A4C9-1922-93C6-A623-C682BFEE16D3}"/>
                  </a:ext>
                </a:extLst>
              </p:cNvPr>
              <p:cNvSpPr txBox="1">
                <a:spLocks noChangeArrowheads="1"/>
              </p:cNvSpPr>
              <p:nvPr/>
            </p:nvSpPr>
            <p:spPr bwMode="auto">
              <a:xfrm>
                <a:off x="4066" y="907"/>
                <a:ext cx="1648"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X</a:t>
                </a:r>
                <a:r>
                  <a:rPr lang="en-US" altLang="ja-JP" sz="1200" baseline="-25000">
                    <a:ea typeface="MS Mincho" panose="02020609040205080304" pitchFamily="49" charset="-128"/>
                  </a:rPr>
                  <a:t>1</a:t>
                </a:r>
                <a:endParaRPr lang="en-US" altLang="en-CH" sz="2400">
                  <a:ea typeface="MS Mincho" panose="02020609040205080304" pitchFamily="49" charset="-128"/>
                </a:endParaRPr>
              </a:p>
            </p:txBody>
          </p:sp>
          <p:sp>
            <p:nvSpPr>
              <p:cNvPr id="74767" name="Text Box 84">
                <a:extLst>
                  <a:ext uri="{FF2B5EF4-FFF2-40B4-BE49-F238E27FC236}">
                    <a16:creationId xmlns:a16="http://schemas.microsoft.com/office/drawing/2014/main" id="{DD152915-229E-834F-BACF-4CC6069AD470}"/>
                  </a:ext>
                </a:extLst>
              </p:cNvPr>
              <p:cNvSpPr txBox="1">
                <a:spLocks noChangeArrowheads="1"/>
              </p:cNvSpPr>
              <p:nvPr/>
            </p:nvSpPr>
            <p:spPr bwMode="auto">
              <a:xfrm>
                <a:off x="5532" y="907"/>
                <a:ext cx="1647"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200">
                    <a:ea typeface="MS Mincho" panose="02020609040205080304" pitchFamily="49" charset="-128"/>
                  </a:rPr>
                  <a:t>X</a:t>
                </a:r>
                <a:r>
                  <a:rPr lang="en-US" altLang="ja-JP" sz="1200" baseline="-25000">
                    <a:ea typeface="MS Mincho" panose="02020609040205080304" pitchFamily="49" charset="-128"/>
                  </a:rPr>
                  <a:t>2</a:t>
                </a:r>
                <a:endParaRPr lang="en-US" altLang="en-CH" sz="2400">
                  <a:ea typeface="MS Mincho" panose="02020609040205080304" pitchFamily="49" charset="-128"/>
                </a:endParaRPr>
              </a:p>
            </p:txBody>
          </p:sp>
          <p:sp>
            <p:nvSpPr>
              <p:cNvPr id="74768" name="Text Box 85">
                <a:extLst>
                  <a:ext uri="{FF2B5EF4-FFF2-40B4-BE49-F238E27FC236}">
                    <a16:creationId xmlns:a16="http://schemas.microsoft.com/office/drawing/2014/main" id="{3C98D73E-B6B7-8DEE-44B3-395020F96841}"/>
                  </a:ext>
                </a:extLst>
              </p:cNvPr>
              <p:cNvSpPr txBox="1">
                <a:spLocks noChangeArrowheads="1"/>
              </p:cNvSpPr>
              <p:nvPr/>
            </p:nvSpPr>
            <p:spPr bwMode="auto">
              <a:xfrm>
                <a:off x="6868" y="879"/>
                <a:ext cx="1355"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1200"/>
                  </a:spcBef>
                  <a:spcAft>
                    <a:spcPts val="300"/>
                  </a:spcAft>
                </a:pPr>
                <a:r>
                  <a:rPr lang="en-US" altLang="ja-JP" sz="1200" b="1">
                    <a:ea typeface="MS Mincho" panose="02020609040205080304" pitchFamily="49" charset="-128"/>
                  </a:rPr>
                  <a:t>OR</a:t>
                </a:r>
                <a:endParaRPr lang="en-US" altLang="en-CH" sz="2400">
                  <a:ea typeface="MS Mincho" panose="02020609040205080304" pitchFamily="49" charset="-128"/>
                </a:endParaRPr>
              </a:p>
            </p:txBody>
          </p:sp>
          <p:sp>
            <p:nvSpPr>
              <p:cNvPr id="74769" name="Line 86">
                <a:extLst>
                  <a:ext uri="{FF2B5EF4-FFF2-40B4-BE49-F238E27FC236}">
                    <a16:creationId xmlns:a16="http://schemas.microsoft.com/office/drawing/2014/main" id="{5EFA79F8-66C6-C2B7-9C87-74D5243C075F}"/>
                  </a:ext>
                </a:extLst>
              </p:cNvPr>
              <p:cNvSpPr>
                <a:spLocks noChangeShapeType="1"/>
              </p:cNvSpPr>
              <p:nvPr/>
            </p:nvSpPr>
            <p:spPr bwMode="auto">
              <a:xfrm flipV="1">
                <a:off x="3456" y="1499"/>
                <a:ext cx="4728" cy="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pic>
            <p:nvPicPr>
              <p:cNvPr id="74770" name="Picture 87" descr="no_light">
                <a:extLst>
                  <a:ext uri="{FF2B5EF4-FFF2-40B4-BE49-F238E27FC236}">
                    <a16:creationId xmlns:a16="http://schemas.microsoft.com/office/drawing/2014/main" id="{67FC21E2-493A-422F-E9B8-8714D3631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 y="3523"/>
                <a:ext cx="1651" cy="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1" name="Line 88">
                <a:extLst>
                  <a:ext uri="{FF2B5EF4-FFF2-40B4-BE49-F238E27FC236}">
                    <a16:creationId xmlns:a16="http://schemas.microsoft.com/office/drawing/2014/main" id="{A45D92C0-AD09-0A9F-A389-D5F1D27FD20D}"/>
                  </a:ext>
                </a:extLst>
              </p:cNvPr>
              <p:cNvSpPr>
                <a:spLocks noChangeShapeType="1"/>
              </p:cNvSpPr>
              <p:nvPr/>
            </p:nvSpPr>
            <p:spPr bwMode="auto">
              <a:xfrm>
                <a:off x="3696" y="905"/>
                <a:ext cx="0" cy="49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772" name="Text Box 89">
                <a:extLst>
                  <a:ext uri="{FF2B5EF4-FFF2-40B4-BE49-F238E27FC236}">
                    <a16:creationId xmlns:a16="http://schemas.microsoft.com/office/drawing/2014/main" id="{54632714-7DFC-6E56-FAD8-7BD87FDB5F2A}"/>
                  </a:ext>
                </a:extLst>
              </p:cNvPr>
              <p:cNvSpPr txBox="1">
                <a:spLocks noChangeArrowheads="1"/>
              </p:cNvSpPr>
              <p:nvPr/>
            </p:nvSpPr>
            <p:spPr bwMode="auto">
              <a:xfrm>
                <a:off x="4434" y="1594"/>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‘0’</a:t>
                </a:r>
                <a:endParaRPr lang="en-US" altLang="en-CH" sz="2400">
                  <a:ea typeface="MS Mincho" panose="02020609040205080304" pitchFamily="49" charset="-128"/>
                </a:endParaRPr>
              </a:p>
            </p:txBody>
          </p:sp>
          <p:sp>
            <p:nvSpPr>
              <p:cNvPr id="74773" name="Text Box 90">
                <a:extLst>
                  <a:ext uri="{FF2B5EF4-FFF2-40B4-BE49-F238E27FC236}">
                    <a16:creationId xmlns:a16="http://schemas.microsoft.com/office/drawing/2014/main" id="{022A7BBC-2D84-641A-8662-1F48320A9A11}"/>
                  </a:ext>
                </a:extLst>
              </p:cNvPr>
              <p:cNvSpPr txBox="1">
                <a:spLocks noChangeArrowheads="1"/>
              </p:cNvSpPr>
              <p:nvPr/>
            </p:nvSpPr>
            <p:spPr bwMode="auto">
              <a:xfrm>
                <a:off x="5967" y="1594"/>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‘0’</a:t>
                </a:r>
                <a:endParaRPr lang="en-US" altLang="en-CH" sz="2400">
                  <a:ea typeface="MS Mincho" panose="02020609040205080304" pitchFamily="49" charset="-128"/>
                </a:endParaRPr>
              </a:p>
            </p:txBody>
          </p:sp>
          <p:sp>
            <p:nvSpPr>
              <p:cNvPr id="74774" name="Text Box 91">
                <a:extLst>
                  <a:ext uri="{FF2B5EF4-FFF2-40B4-BE49-F238E27FC236}">
                    <a16:creationId xmlns:a16="http://schemas.microsoft.com/office/drawing/2014/main" id="{9F1F4795-07F7-B76D-B0EE-F4AFF0243C2F}"/>
                  </a:ext>
                </a:extLst>
              </p:cNvPr>
              <p:cNvSpPr txBox="1">
                <a:spLocks noChangeArrowheads="1"/>
              </p:cNvSpPr>
              <p:nvPr/>
            </p:nvSpPr>
            <p:spPr bwMode="auto">
              <a:xfrm>
                <a:off x="4477" y="2653"/>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‘0’</a:t>
                </a:r>
                <a:endParaRPr lang="en-US" altLang="en-CH" sz="2400">
                  <a:ea typeface="MS Mincho" panose="02020609040205080304" pitchFamily="49" charset="-128"/>
                </a:endParaRPr>
              </a:p>
            </p:txBody>
          </p:sp>
          <p:sp>
            <p:nvSpPr>
              <p:cNvPr id="74775" name="Text Box 92">
                <a:extLst>
                  <a:ext uri="{FF2B5EF4-FFF2-40B4-BE49-F238E27FC236}">
                    <a16:creationId xmlns:a16="http://schemas.microsoft.com/office/drawing/2014/main" id="{207CA962-7AD3-7003-FE53-A3F32797591F}"/>
                  </a:ext>
                </a:extLst>
              </p:cNvPr>
              <p:cNvSpPr txBox="1">
                <a:spLocks noChangeArrowheads="1"/>
              </p:cNvSpPr>
              <p:nvPr/>
            </p:nvSpPr>
            <p:spPr bwMode="auto">
              <a:xfrm>
                <a:off x="5967" y="375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‘0’</a:t>
                </a:r>
                <a:endParaRPr lang="en-US" altLang="en-CH" sz="2400">
                  <a:ea typeface="MS Mincho" panose="02020609040205080304" pitchFamily="49" charset="-128"/>
                </a:endParaRPr>
              </a:p>
            </p:txBody>
          </p:sp>
          <p:sp>
            <p:nvSpPr>
              <p:cNvPr id="74776" name="Text Box 93">
                <a:extLst>
                  <a:ext uri="{FF2B5EF4-FFF2-40B4-BE49-F238E27FC236}">
                    <a16:creationId xmlns:a16="http://schemas.microsoft.com/office/drawing/2014/main" id="{46D9799A-DFC3-9608-A50E-45A4A2DC38C6}"/>
                  </a:ext>
                </a:extLst>
              </p:cNvPr>
              <p:cNvSpPr txBox="1">
                <a:spLocks noChangeArrowheads="1"/>
              </p:cNvSpPr>
              <p:nvPr/>
            </p:nvSpPr>
            <p:spPr bwMode="auto">
              <a:xfrm>
                <a:off x="7650" y="1594"/>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‘0’</a:t>
                </a:r>
                <a:endParaRPr lang="en-US" altLang="en-CH" sz="2400">
                  <a:ea typeface="MS Mincho" panose="02020609040205080304" pitchFamily="49" charset="-128"/>
                </a:endParaRPr>
              </a:p>
            </p:txBody>
          </p:sp>
          <p:sp>
            <p:nvSpPr>
              <p:cNvPr id="74777" name="Text Box 94">
                <a:extLst>
                  <a:ext uri="{FF2B5EF4-FFF2-40B4-BE49-F238E27FC236}">
                    <a16:creationId xmlns:a16="http://schemas.microsoft.com/office/drawing/2014/main" id="{731BE34A-4247-FEA6-6F26-6185102C3C73}"/>
                  </a:ext>
                </a:extLst>
              </p:cNvPr>
              <p:cNvSpPr txBox="1">
                <a:spLocks noChangeArrowheads="1"/>
              </p:cNvSpPr>
              <p:nvPr/>
            </p:nvSpPr>
            <p:spPr bwMode="auto">
              <a:xfrm>
                <a:off x="4478" y="375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sp>
            <p:nvSpPr>
              <p:cNvPr id="74778" name="Text Box 95">
                <a:extLst>
                  <a:ext uri="{FF2B5EF4-FFF2-40B4-BE49-F238E27FC236}">
                    <a16:creationId xmlns:a16="http://schemas.microsoft.com/office/drawing/2014/main" id="{F48DD13B-FA8D-F577-84FD-CD383CE9B165}"/>
                  </a:ext>
                </a:extLst>
              </p:cNvPr>
              <p:cNvSpPr txBox="1">
                <a:spLocks noChangeArrowheads="1"/>
              </p:cNvSpPr>
              <p:nvPr/>
            </p:nvSpPr>
            <p:spPr bwMode="auto">
              <a:xfrm>
                <a:off x="4477" y="47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pic>
            <p:nvPicPr>
              <p:cNvPr id="74779" name="Picture 96" descr="IR2_light">
                <a:extLst>
                  <a:ext uri="{FF2B5EF4-FFF2-40B4-BE49-F238E27FC236}">
                    <a16:creationId xmlns:a16="http://schemas.microsoft.com/office/drawing/2014/main" id="{8AB868AF-FE16-5E24-18DB-3B37A949ED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 y="2545"/>
                <a:ext cx="1656"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0" name="Picture 97" descr="IR2_light">
                <a:extLst>
                  <a:ext uri="{FF2B5EF4-FFF2-40B4-BE49-F238E27FC236}">
                    <a16:creationId xmlns:a16="http://schemas.microsoft.com/office/drawing/2014/main" id="{941608FE-662A-CB12-EF39-C47D2827B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 y="4618"/>
                <a:ext cx="1656" cy="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81" name="Line 98">
                <a:extLst>
                  <a:ext uri="{FF2B5EF4-FFF2-40B4-BE49-F238E27FC236}">
                    <a16:creationId xmlns:a16="http://schemas.microsoft.com/office/drawing/2014/main" id="{AB29A8C9-FEC4-1A5B-ACD1-CABE628796F0}"/>
                  </a:ext>
                </a:extLst>
              </p:cNvPr>
              <p:cNvSpPr>
                <a:spLocks noChangeShapeType="1"/>
              </p:cNvSpPr>
              <p:nvPr/>
            </p:nvSpPr>
            <p:spPr bwMode="auto">
              <a:xfrm>
                <a:off x="5168" y="891"/>
                <a:ext cx="0" cy="49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74782" name="Text Box 99">
                <a:extLst>
                  <a:ext uri="{FF2B5EF4-FFF2-40B4-BE49-F238E27FC236}">
                    <a16:creationId xmlns:a16="http://schemas.microsoft.com/office/drawing/2014/main" id="{0EE4DEF5-3934-29C3-4FB6-37B49439928A}"/>
                  </a:ext>
                </a:extLst>
              </p:cNvPr>
              <p:cNvSpPr txBox="1">
                <a:spLocks noChangeArrowheads="1"/>
              </p:cNvSpPr>
              <p:nvPr/>
            </p:nvSpPr>
            <p:spPr bwMode="auto">
              <a:xfrm>
                <a:off x="6000" y="2653"/>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sp>
            <p:nvSpPr>
              <p:cNvPr id="74783" name="Text Box 100">
                <a:extLst>
                  <a:ext uri="{FF2B5EF4-FFF2-40B4-BE49-F238E27FC236}">
                    <a16:creationId xmlns:a16="http://schemas.microsoft.com/office/drawing/2014/main" id="{4FDBB6BA-8E6A-A328-A776-6D641CE7AD5A}"/>
                  </a:ext>
                </a:extLst>
              </p:cNvPr>
              <p:cNvSpPr txBox="1">
                <a:spLocks noChangeArrowheads="1"/>
              </p:cNvSpPr>
              <p:nvPr/>
            </p:nvSpPr>
            <p:spPr bwMode="auto">
              <a:xfrm>
                <a:off x="5967" y="47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pic>
            <p:nvPicPr>
              <p:cNvPr id="74784" name="Picture 101" descr="g_1_1">
                <a:extLst>
                  <a:ext uri="{FF2B5EF4-FFF2-40B4-BE49-F238E27FC236}">
                    <a16:creationId xmlns:a16="http://schemas.microsoft.com/office/drawing/2014/main" id="{0EC170E7-6D65-B3DD-C854-BCBDF70DE1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2" y="4704"/>
                <a:ext cx="1704" cy="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5" name="Picture 102" descr="g_1_0">
                <a:extLst>
                  <a:ext uri="{FF2B5EF4-FFF2-40B4-BE49-F238E27FC236}">
                    <a16:creationId xmlns:a16="http://schemas.microsoft.com/office/drawing/2014/main" id="{F7864A3A-9141-3DD5-0227-EE4D6639C9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 y="2535"/>
                <a:ext cx="1707" cy="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86" name="Picture 103" descr="g_0_1">
                <a:extLst>
                  <a:ext uri="{FF2B5EF4-FFF2-40B4-BE49-F238E27FC236}">
                    <a16:creationId xmlns:a16="http://schemas.microsoft.com/office/drawing/2014/main" id="{4CF914B7-E38F-5542-CD07-CFDAA80324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4" y="3595"/>
                <a:ext cx="1648" cy="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87" name="Text Box 104">
                <a:extLst>
                  <a:ext uri="{FF2B5EF4-FFF2-40B4-BE49-F238E27FC236}">
                    <a16:creationId xmlns:a16="http://schemas.microsoft.com/office/drawing/2014/main" id="{141FDB05-73A5-EF4E-3F1F-D5D70F16C68B}"/>
                  </a:ext>
                </a:extLst>
              </p:cNvPr>
              <p:cNvSpPr txBox="1">
                <a:spLocks noChangeArrowheads="1"/>
              </p:cNvSpPr>
              <p:nvPr/>
            </p:nvSpPr>
            <p:spPr bwMode="auto">
              <a:xfrm>
                <a:off x="7650" y="476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sp>
            <p:nvSpPr>
              <p:cNvPr id="74788" name="Text Box 105">
                <a:extLst>
                  <a:ext uri="{FF2B5EF4-FFF2-40B4-BE49-F238E27FC236}">
                    <a16:creationId xmlns:a16="http://schemas.microsoft.com/office/drawing/2014/main" id="{8702F560-574C-6557-2840-C694C8615DDF}"/>
                  </a:ext>
                </a:extLst>
              </p:cNvPr>
              <p:cNvSpPr txBox="1">
                <a:spLocks noChangeArrowheads="1"/>
              </p:cNvSpPr>
              <p:nvPr/>
            </p:nvSpPr>
            <p:spPr bwMode="auto">
              <a:xfrm>
                <a:off x="7650" y="2653"/>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sp>
            <p:nvSpPr>
              <p:cNvPr id="74789" name="Text Box 106">
                <a:extLst>
                  <a:ext uri="{FF2B5EF4-FFF2-40B4-BE49-F238E27FC236}">
                    <a16:creationId xmlns:a16="http://schemas.microsoft.com/office/drawing/2014/main" id="{CEBF198B-2307-5004-77C2-4996F6A60498}"/>
                  </a:ext>
                </a:extLst>
              </p:cNvPr>
              <p:cNvSpPr txBox="1">
                <a:spLocks noChangeArrowheads="1"/>
              </p:cNvSpPr>
              <p:nvPr/>
            </p:nvSpPr>
            <p:spPr bwMode="auto">
              <a:xfrm>
                <a:off x="7650" y="3751"/>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ja-JP" sz="1400">
                    <a:ea typeface="MS Mincho" panose="02020609040205080304" pitchFamily="49" charset="-128"/>
                  </a:rPr>
                  <a:t>‘1’</a:t>
                </a:r>
                <a:endParaRPr lang="en-US" altLang="en-CH" sz="2400">
                  <a:ea typeface="MS Mincho" panose="02020609040205080304" pitchFamily="49" charset="-128"/>
                </a:endParaRPr>
              </a:p>
            </p:txBody>
          </p:sp>
          <p:sp>
            <p:nvSpPr>
              <p:cNvPr id="74790" name="Line 107">
                <a:extLst>
                  <a:ext uri="{FF2B5EF4-FFF2-40B4-BE49-F238E27FC236}">
                    <a16:creationId xmlns:a16="http://schemas.microsoft.com/office/drawing/2014/main" id="{BF2B06C3-891F-BAE7-5726-9C6BA93F0961}"/>
                  </a:ext>
                </a:extLst>
              </p:cNvPr>
              <p:cNvSpPr>
                <a:spLocks noChangeShapeType="1"/>
              </p:cNvSpPr>
              <p:nvPr/>
            </p:nvSpPr>
            <p:spPr bwMode="auto">
              <a:xfrm flipH="1">
                <a:off x="6628" y="864"/>
                <a:ext cx="6" cy="495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H"/>
              </a:p>
            </p:txBody>
          </p:sp>
        </p:grpSp>
      </p:grpSp>
      <p:sp>
        <p:nvSpPr>
          <p:cNvPr id="74757" name="Text Box 108">
            <a:extLst>
              <a:ext uri="{FF2B5EF4-FFF2-40B4-BE49-F238E27FC236}">
                <a16:creationId xmlns:a16="http://schemas.microsoft.com/office/drawing/2014/main" id="{1E52F496-4347-1307-076D-A8C7E0D2422D}"/>
              </a:ext>
            </a:extLst>
          </p:cNvPr>
          <p:cNvSpPr txBox="1">
            <a:spLocks noChangeArrowheads="1"/>
          </p:cNvSpPr>
          <p:nvPr/>
        </p:nvSpPr>
        <p:spPr bwMode="auto">
          <a:xfrm>
            <a:off x="4800600" y="457201"/>
            <a:ext cx="1974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4000">
                <a:solidFill>
                  <a:srgbClr val="FFFF00"/>
                </a:solidFill>
              </a:rPr>
              <a:t>OR Gate</a:t>
            </a:r>
          </a:p>
        </p:txBody>
      </p:sp>
    </p:spTree>
    <p:extLst>
      <p:ext uri="{BB962C8B-B14F-4D97-AF65-F5344CB8AC3E}">
        <p14:creationId xmlns:p14="http://schemas.microsoft.com/office/powerpoint/2010/main" val="4138110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3" name="Group 4">
            <a:extLst>
              <a:ext uri="{FF2B5EF4-FFF2-40B4-BE49-F238E27FC236}">
                <a16:creationId xmlns:a16="http://schemas.microsoft.com/office/drawing/2014/main" id="{662DE45B-85A0-DB21-4F64-C66E74C4E80D}"/>
              </a:ext>
            </a:extLst>
          </p:cNvPr>
          <p:cNvGrpSpPr>
            <a:grpSpLocks/>
          </p:cNvGrpSpPr>
          <p:nvPr/>
        </p:nvGrpSpPr>
        <p:grpSpPr bwMode="auto">
          <a:xfrm>
            <a:off x="2138364" y="393700"/>
            <a:ext cx="7158037" cy="5702300"/>
            <a:chOff x="2288" y="3196"/>
            <a:chExt cx="7360" cy="5783"/>
          </a:xfrm>
        </p:grpSpPr>
        <p:graphicFrame>
          <p:nvGraphicFramePr>
            <p:cNvPr id="40962" name="Object 2">
              <a:extLst>
                <a:ext uri="{FF2B5EF4-FFF2-40B4-BE49-F238E27FC236}">
                  <a16:creationId xmlns:a16="http://schemas.microsoft.com/office/drawing/2014/main" id="{6B873445-A773-F38D-00F1-E066902A5296}"/>
                </a:ext>
              </a:extLst>
            </p:cNvPr>
            <p:cNvGraphicFramePr>
              <a:graphicFrameLocks noChangeAspect="1"/>
            </p:cNvGraphicFramePr>
            <p:nvPr/>
          </p:nvGraphicFramePr>
          <p:xfrm>
            <a:off x="2788" y="3196"/>
            <a:ext cx="6702" cy="5783"/>
          </p:xfrm>
          <a:graphic>
            <a:graphicData uri="http://schemas.openxmlformats.org/presentationml/2006/ole">
              <mc:AlternateContent xmlns:mc="http://schemas.openxmlformats.org/markup-compatibility/2006">
                <mc:Choice xmlns:v="urn:schemas-microsoft-com:vml" Requires="v">
                  <p:oleObj name="Picture" r:id="rId2" imgW="6718300" imgH="6070600" progId="Word.Picture.8">
                    <p:embed/>
                  </p:oleObj>
                </mc:Choice>
                <mc:Fallback>
                  <p:oleObj name="Picture" r:id="rId2" imgW="6718300" imgH="6070600" progId="Word.Picture.8">
                    <p:embed/>
                    <p:pic>
                      <p:nvPicPr>
                        <p:cNvPr id="40962" name="Object 2">
                          <a:extLst>
                            <a:ext uri="{FF2B5EF4-FFF2-40B4-BE49-F238E27FC236}">
                              <a16:creationId xmlns:a16="http://schemas.microsoft.com/office/drawing/2014/main" id="{6B873445-A773-F38D-00F1-E066902A5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 y="3196"/>
                          <a:ext cx="6702" cy="57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64" name="Line 6">
              <a:extLst>
                <a:ext uri="{FF2B5EF4-FFF2-40B4-BE49-F238E27FC236}">
                  <a16:creationId xmlns:a16="http://schemas.microsoft.com/office/drawing/2014/main" id="{8F4F2A94-E20D-FD55-3DE0-1879D089100B}"/>
                </a:ext>
              </a:extLst>
            </p:cNvPr>
            <p:cNvSpPr>
              <a:spLocks noChangeShapeType="1"/>
            </p:cNvSpPr>
            <p:nvPr/>
          </p:nvSpPr>
          <p:spPr bwMode="auto">
            <a:xfrm flipH="1">
              <a:off x="6760" y="5776"/>
              <a:ext cx="2888" cy="2616"/>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65" name="Line 7">
              <a:extLst>
                <a:ext uri="{FF2B5EF4-FFF2-40B4-BE49-F238E27FC236}">
                  <a16:creationId xmlns:a16="http://schemas.microsoft.com/office/drawing/2014/main" id="{9DAC75D3-67C1-BC25-B291-39C8C3972BEB}"/>
                </a:ext>
              </a:extLst>
            </p:cNvPr>
            <p:cNvSpPr>
              <a:spLocks noChangeShapeType="1"/>
            </p:cNvSpPr>
            <p:nvPr/>
          </p:nvSpPr>
          <p:spPr bwMode="auto">
            <a:xfrm>
              <a:off x="6649" y="7185"/>
              <a:ext cx="708" cy="688"/>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66" name="Line 8">
              <a:extLst>
                <a:ext uri="{FF2B5EF4-FFF2-40B4-BE49-F238E27FC236}">
                  <a16:creationId xmlns:a16="http://schemas.microsoft.com/office/drawing/2014/main" id="{7B669AE3-2A4C-6EEC-026E-756DC9192454}"/>
                </a:ext>
              </a:extLst>
            </p:cNvPr>
            <p:cNvSpPr>
              <a:spLocks noChangeShapeType="1"/>
            </p:cNvSpPr>
            <p:nvPr/>
          </p:nvSpPr>
          <p:spPr bwMode="auto">
            <a:xfrm flipV="1">
              <a:off x="6651" y="6628"/>
              <a:ext cx="612" cy="560"/>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67" name="Line 9">
              <a:extLst>
                <a:ext uri="{FF2B5EF4-FFF2-40B4-BE49-F238E27FC236}">
                  <a16:creationId xmlns:a16="http://schemas.microsoft.com/office/drawing/2014/main" id="{430EC24E-3BC6-2346-F2BD-6611CCC4D3E8}"/>
                </a:ext>
              </a:extLst>
            </p:cNvPr>
            <p:cNvSpPr>
              <a:spLocks noChangeShapeType="1"/>
            </p:cNvSpPr>
            <p:nvPr/>
          </p:nvSpPr>
          <p:spPr bwMode="auto">
            <a:xfrm>
              <a:off x="7129" y="6524"/>
              <a:ext cx="114" cy="121"/>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68" name="Line 10">
              <a:extLst>
                <a:ext uri="{FF2B5EF4-FFF2-40B4-BE49-F238E27FC236}">
                  <a16:creationId xmlns:a16="http://schemas.microsoft.com/office/drawing/2014/main" id="{84C79718-C455-CB4A-EF88-2E198A273F06}"/>
                </a:ext>
              </a:extLst>
            </p:cNvPr>
            <p:cNvSpPr>
              <a:spLocks noChangeShapeType="1"/>
            </p:cNvSpPr>
            <p:nvPr/>
          </p:nvSpPr>
          <p:spPr bwMode="auto">
            <a:xfrm flipV="1">
              <a:off x="6565" y="6477"/>
              <a:ext cx="613" cy="560"/>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69" name="Line 11">
              <a:extLst>
                <a:ext uri="{FF2B5EF4-FFF2-40B4-BE49-F238E27FC236}">
                  <a16:creationId xmlns:a16="http://schemas.microsoft.com/office/drawing/2014/main" id="{0640F787-D798-B1C2-3D79-E5F5985E4619}"/>
                </a:ext>
              </a:extLst>
            </p:cNvPr>
            <p:cNvSpPr>
              <a:spLocks noChangeShapeType="1"/>
            </p:cNvSpPr>
            <p:nvPr/>
          </p:nvSpPr>
          <p:spPr bwMode="auto">
            <a:xfrm>
              <a:off x="5710" y="6349"/>
              <a:ext cx="845" cy="709"/>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0" name="Line 12">
              <a:extLst>
                <a:ext uri="{FF2B5EF4-FFF2-40B4-BE49-F238E27FC236}">
                  <a16:creationId xmlns:a16="http://schemas.microsoft.com/office/drawing/2014/main" id="{FD52DD04-A226-0354-A75C-529947B0C998}"/>
                </a:ext>
              </a:extLst>
            </p:cNvPr>
            <p:cNvSpPr>
              <a:spLocks noChangeShapeType="1"/>
            </p:cNvSpPr>
            <p:nvPr/>
          </p:nvSpPr>
          <p:spPr bwMode="auto">
            <a:xfrm flipH="1">
              <a:off x="5723" y="6100"/>
              <a:ext cx="77" cy="270"/>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1" name="Line 13">
              <a:extLst>
                <a:ext uri="{FF2B5EF4-FFF2-40B4-BE49-F238E27FC236}">
                  <a16:creationId xmlns:a16="http://schemas.microsoft.com/office/drawing/2014/main" id="{F1B4B544-B9D2-B30C-17AA-3086A44ABC47}"/>
                </a:ext>
              </a:extLst>
            </p:cNvPr>
            <p:cNvSpPr>
              <a:spLocks noChangeShapeType="1"/>
            </p:cNvSpPr>
            <p:nvPr/>
          </p:nvSpPr>
          <p:spPr bwMode="auto">
            <a:xfrm>
              <a:off x="3985" y="6090"/>
              <a:ext cx="1826" cy="25"/>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2" name="Line 14">
              <a:extLst>
                <a:ext uri="{FF2B5EF4-FFF2-40B4-BE49-F238E27FC236}">
                  <a16:creationId xmlns:a16="http://schemas.microsoft.com/office/drawing/2014/main" id="{C8058FE6-03C0-B572-5986-43F308D5D555}"/>
                </a:ext>
              </a:extLst>
            </p:cNvPr>
            <p:cNvSpPr>
              <a:spLocks noChangeShapeType="1"/>
            </p:cNvSpPr>
            <p:nvPr/>
          </p:nvSpPr>
          <p:spPr bwMode="auto">
            <a:xfrm>
              <a:off x="5485" y="7074"/>
              <a:ext cx="1299" cy="1299"/>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3" name="Line 15">
              <a:extLst>
                <a:ext uri="{FF2B5EF4-FFF2-40B4-BE49-F238E27FC236}">
                  <a16:creationId xmlns:a16="http://schemas.microsoft.com/office/drawing/2014/main" id="{2B40D23C-FB56-FC25-276B-D2309813A386}"/>
                </a:ext>
              </a:extLst>
            </p:cNvPr>
            <p:cNvSpPr>
              <a:spLocks noChangeShapeType="1"/>
            </p:cNvSpPr>
            <p:nvPr/>
          </p:nvSpPr>
          <p:spPr bwMode="auto">
            <a:xfrm flipH="1">
              <a:off x="5475" y="6999"/>
              <a:ext cx="103" cy="8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4" name="Line 16">
              <a:extLst>
                <a:ext uri="{FF2B5EF4-FFF2-40B4-BE49-F238E27FC236}">
                  <a16:creationId xmlns:a16="http://schemas.microsoft.com/office/drawing/2014/main" id="{F2119DF2-4F52-B89E-7150-F8893C7C559D}"/>
                </a:ext>
              </a:extLst>
            </p:cNvPr>
            <p:cNvSpPr>
              <a:spLocks noChangeShapeType="1"/>
            </p:cNvSpPr>
            <p:nvPr/>
          </p:nvSpPr>
          <p:spPr bwMode="auto">
            <a:xfrm>
              <a:off x="5578" y="7011"/>
              <a:ext cx="373" cy="34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5" name="Line 17">
              <a:extLst>
                <a:ext uri="{FF2B5EF4-FFF2-40B4-BE49-F238E27FC236}">
                  <a16:creationId xmlns:a16="http://schemas.microsoft.com/office/drawing/2014/main" id="{C482A6BE-6E11-2BB7-4BF0-F0067E94A827}"/>
                </a:ext>
              </a:extLst>
            </p:cNvPr>
            <p:cNvSpPr>
              <a:spLocks noChangeShapeType="1"/>
            </p:cNvSpPr>
            <p:nvPr/>
          </p:nvSpPr>
          <p:spPr bwMode="auto">
            <a:xfrm>
              <a:off x="5918" y="6214"/>
              <a:ext cx="24" cy="113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6" name="Line 18">
              <a:extLst>
                <a:ext uri="{FF2B5EF4-FFF2-40B4-BE49-F238E27FC236}">
                  <a16:creationId xmlns:a16="http://schemas.microsoft.com/office/drawing/2014/main" id="{94D46D7B-3F62-0E8B-6504-F5DD039437C2}"/>
                </a:ext>
              </a:extLst>
            </p:cNvPr>
            <p:cNvSpPr>
              <a:spLocks noChangeShapeType="1"/>
            </p:cNvSpPr>
            <p:nvPr/>
          </p:nvSpPr>
          <p:spPr bwMode="auto">
            <a:xfrm>
              <a:off x="3976" y="6164"/>
              <a:ext cx="1952" cy="55"/>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77" name="Rectangle 19">
              <a:extLst>
                <a:ext uri="{FF2B5EF4-FFF2-40B4-BE49-F238E27FC236}">
                  <a16:creationId xmlns:a16="http://schemas.microsoft.com/office/drawing/2014/main" id="{97B23D0C-E350-C7D3-19F2-49526285D133}"/>
                </a:ext>
              </a:extLst>
            </p:cNvPr>
            <p:cNvSpPr>
              <a:spLocks noChangeArrowheads="1"/>
            </p:cNvSpPr>
            <p:nvPr/>
          </p:nvSpPr>
          <p:spPr bwMode="auto">
            <a:xfrm rot="-2735006">
              <a:off x="6025" y="5903"/>
              <a:ext cx="69" cy="82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78" name="Rectangle 20">
              <a:extLst>
                <a:ext uri="{FF2B5EF4-FFF2-40B4-BE49-F238E27FC236}">
                  <a16:creationId xmlns:a16="http://schemas.microsoft.com/office/drawing/2014/main" id="{46F9FFCE-26C2-5894-74F3-E51B3C0314F5}"/>
                </a:ext>
              </a:extLst>
            </p:cNvPr>
            <p:cNvSpPr>
              <a:spLocks noChangeArrowheads="1"/>
            </p:cNvSpPr>
            <p:nvPr/>
          </p:nvSpPr>
          <p:spPr bwMode="auto">
            <a:xfrm rot="-5948675">
              <a:off x="5953" y="7290"/>
              <a:ext cx="67" cy="183"/>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79" name="Line 21">
              <a:extLst>
                <a:ext uri="{FF2B5EF4-FFF2-40B4-BE49-F238E27FC236}">
                  <a16:creationId xmlns:a16="http://schemas.microsoft.com/office/drawing/2014/main" id="{77824646-555B-D944-F091-9B7760568CB4}"/>
                </a:ext>
              </a:extLst>
            </p:cNvPr>
            <p:cNvSpPr>
              <a:spLocks noChangeShapeType="1"/>
            </p:cNvSpPr>
            <p:nvPr/>
          </p:nvSpPr>
          <p:spPr bwMode="auto">
            <a:xfrm flipH="1" flipV="1">
              <a:off x="6974" y="4011"/>
              <a:ext cx="2228" cy="214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0" name="Line 22">
              <a:extLst>
                <a:ext uri="{FF2B5EF4-FFF2-40B4-BE49-F238E27FC236}">
                  <a16:creationId xmlns:a16="http://schemas.microsoft.com/office/drawing/2014/main" id="{3A210D11-6890-C108-DA1E-3DC650284501}"/>
                </a:ext>
              </a:extLst>
            </p:cNvPr>
            <p:cNvSpPr>
              <a:spLocks noChangeShapeType="1"/>
            </p:cNvSpPr>
            <p:nvPr/>
          </p:nvSpPr>
          <p:spPr bwMode="auto">
            <a:xfrm flipV="1">
              <a:off x="5526" y="4035"/>
              <a:ext cx="1472" cy="111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1" name="Line 23">
              <a:extLst>
                <a:ext uri="{FF2B5EF4-FFF2-40B4-BE49-F238E27FC236}">
                  <a16:creationId xmlns:a16="http://schemas.microsoft.com/office/drawing/2014/main" id="{ABAD3828-04F5-F8B7-1EFB-9420C462C58A}"/>
                </a:ext>
              </a:extLst>
            </p:cNvPr>
            <p:cNvSpPr>
              <a:spLocks noChangeShapeType="1"/>
            </p:cNvSpPr>
            <p:nvPr/>
          </p:nvSpPr>
          <p:spPr bwMode="auto">
            <a:xfrm>
              <a:off x="5531" y="5146"/>
              <a:ext cx="70" cy="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2" name="Line 24">
              <a:extLst>
                <a:ext uri="{FF2B5EF4-FFF2-40B4-BE49-F238E27FC236}">
                  <a16:creationId xmlns:a16="http://schemas.microsoft.com/office/drawing/2014/main" id="{93DE9BAD-72FE-37E5-677F-BEA822BAFB3D}"/>
                </a:ext>
              </a:extLst>
            </p:cNvPr>
            <p:cNvSpPr>
              <a:spLocks noChangeShapeType="1"/>
            </p:cNvSpPr>
            <p:nvPr/>
          </p:nvSpPr>
          <p:spPr bwMode="auto">
            <a:xfrm flipV="1">
              <a:off x="5593" y="4985"/>
              <a:ext cx="382" cy="24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3" name="Line 25">
              <a:extLst>
                <a:ext uri="{FF2B5EF4-FFF2-40B4-BE49-F238E27FC236}">
                  <a16:creationId xmlns:a16="http://schemas.microsoft.com/office/drawing/2014/main" id="{3AD709BC-5897-866A-1B45-3DA0A9743E2F}"/>
                </a:ext>
              </a:extLst>
            </p:cNvPr>
            <p:cNvSpPr>
              <a:spLocks noChangeShapeType="1"/>
            </p:cNvSpPr>
            <p:nvPr/>
          </p:nvSpPr>
          <p:spPr bwMode="auto">
            <a:xfrm flipH="1">
              <a:off x="5954" y="4995"/>
              <a:ext cx="1" cy="823"/>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4" name="Line 26">
              <a:extLst>
                <a:ext uri="{FF2B5EF4-FFF2-40B4-BE49-F238E27FC236}">
                  <a16:creationId xmlns:a16="http://schemas.microsoft.com/office/drawing/2014/main" id="{2D5F1B91-66DF-9000-5529-F16809BCD1DF}"/>
                </a:ext>
              </a:extLst>
            </p:cNvPr>
            <p:cNvSpPr>
              <a:spLocks noChangeShapeType="1"/>
            </p:cNvSpPr>
            <p:nvPr/>
          </p:nvSpPr>
          <p:spPr bwMode="auto">
            <a:xfrm>
              <a:off x="3981" y="5775"/>
              <a:ext cx="2003" cy="3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5" name="Line 27">
              <a:extLst>
                <a:ext uri="{FF2B5EF4-FFF2-40B4-BE49-F238E27FC236}">
                  <a16:creationId xmlns:a16="http://schemas.microsoft.com/office/drawing/2014/main" id="{492B3987-569E-379A-84F1-CEE27579302B}"/>
                </a:ext>
              </a:extLst>
            </p:cNvPr>
            <p:cNvSpPr>
              <a:spLocks noChangeShapeType="1"/>
            </p:cNvSpPr>
            <p:nvPr/>
          </p:nvSpPr>
          <p:spPr bwMode="auto">
            <a:xfrm flipH="1">
              <a:off x="6853" y="4407"/>
              <a:ext cx="547" cy="410"/>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6" name="Line 28">
              <a:extLst>
                <a:ext uri="{FF2B5EF4-FFF2-40B4-BE49-F238E27FC236}">
                  <a16:creationId xmlns:a16="http://schemas.microsoft.com/office/drawing/2014/main" id="{970554E9-5C46-AA8A-4675-04DA5695D3AA}"/>
                </a:ext>
              </a:extLst>
            </p:cNvPr>
            <p:cNvSpPr>
              <a:spLocks noChangeShapeType="1"/>
            </p:cNvSpPr>
            <p:nvPr/>
          </p:nvSpPr>
          <p:spPr bwMode="auto">
            <a:xfrm>
              <a:off x="6876" y="4803"/>
              <a:ext cx="521" cy="506"/>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7" name="Line 29">
              <a:extLst>
                <a:ext uri="{FF2B5EF4-FFF2-40B4-BE49-F238E27FC236}">
                  <a16:creationId xmlns:a16="http://schemas.microsoft.com/office/drawing/2014/main" id="{E45C87DA-F46B-F966-90AE-B1A1856BE675}"/>
                </a:ext>
              </a:extLst>
            </p:cNvPr>
            <p:cNvSpPr>
              <a:spLocks noChangeShapeType="1"/>
            </p:cNvSpPr>
            <p:nvPr/>
          </p:nvSpPr>
          <p:spPr bwMode="auto">
            <a:xfrm>
              <a:off x="6787" y="4886"/>
              <a:ext cx="513" cy="545"/>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8" name="Line 30">
              <a:extLst>
                <a:ext uri="{FF2B5EF4-FFF2-40B4-BE49-F238E27FC236}">
                  <a16:creationId xmlns:a16="http://schemas.microsoft.com/office/drawing/2014/main" id="{7BF87505-D00C-5141-779B-ED129E1C2E22}"/>
                </a:ext>
              </a:extLst>
            </p:cNvPr>
            <p:cNvSpPr>
              <a:spLocks noChangeShapeType="1"/>
            </p:cNvSpPr>
            <p:nvPr/>
          </p:nvSpPr>
          <p:spPr bwMode="auto">
            <a:xfrm flipH="1">
              <a:off x="7259" y="5307"/>
              <a:ext cx="118" cy="82"/>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89" name="Line 31">
              <a:extLst>
                <a:ext uri="{FF2B5EF4-FFF2-40B4-BE49-F238E27FC236}">
                  <a16:creationId xmlns:a16="http://schemas.microsoft.com/office/drawing/2014/main" id="{12FCE462-B14E-0DDC-050B-F1B994C99B6F}"/>
                </a:ext>
              </a:extLst>
            </p:cNvPr>
            <p:cNvSpPr>
              <a:spLocks noChangeShapeType="1"/>
            </p:cNvSpPr>
            <p:nvPr/>
          </p:nvSpPr>
          <p:spPr bwMode="auto">
            <a:xfrm flipH="1">
              <a:off x="5790" y="4899"/>
              <a:ext cx="990" cy="822"/>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90" name="Line 32">
              <a:extLst>
                <a:ext uri="{FF2B5EF4-FFF2-40B4-BE49-F238E27FC236}">
                  <a16:creationId xmlns:a16="http://schemas.microsoft.com/office/drawing/2014/main" id="{ACA19F7F-67B3-FCC1-C908-72495A3A6DEC}"/>
                </a:ext>
              </a:extLst>
            </p:cNvPr>
            <p:cNvSpPr>
              <a:spLocks noChangeShapeType="1"/>
            </p:cNvSpPr>
            <p:nvPr/>
          </p:nvSpPr>
          <p:spPr bwMode="auto">
            <a:xfrm>
              <a:off x="5804" y="5682"/>
              <a:ext cx="33" cy="204"/>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91" name="Line 33">
              <a:extLst>
                <a:ext uri="{FF2B5EF4-FFF2-40B4-BE49-F238E27FC236}">
                  <a16:creationId xmlns:a16="http://schemas.microsoft.com/office/drawing/2014/main" id="{DD1DAA5F-C518-126F-8402-639E7AFFADDB}"/>
                </a:ext>
              </a:extLst>
            </p:cNvPr>
            <p:cNvSpPr>
              <a:spLocks noChangeShapeType="1"/>
            </p:cNvSpPr>
            <p:nvPr/>
          </p:nvSpPr>
          <p:spPr bwMode="auto">
            <a:xfrm>
              <a:off x="4011" y="5855"/>
              <a:ext cx="1847" cy="42"/>
            </a:xfrm>
            <a:prstGeom prst="line">
              <a:avLst/>
            </a:prstGeom>
            <a:noFill/>
            <a:ln w="22225">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92" name="Rectangle 34">
              <a:extLst>
                <a:ext uri="{FF2B5EF4-FFF2-40B4-BE49-F238E27FC236}">
                  <a16:creationId xmlns:a16="http://schemas.microsoft.com/office/drawing/2014/main" id="{E3FBC52F-4313-C7F6-A7DC-2AC467F4754D}"/>
                </a:ext>
              </a:extLst>
            </p:cNvPr>
            <p:cNvSpPr>
              <a:spLocks noChangeArrowheads="1"/>
            </p:cNvSpPr>
            <p:nvPr/>
          </p:nvSpPr>
          <p:spPr bwMode="auto">
            <a:xfrm rot="-4398519">
              <a:off x="5946" y="4883"/>
              <a:ext cx="67" cy="183"/>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93" name="Line 35">
              <a:extLst>
                <a:ext uri="{FF2B5EF4-FFF2-40B4-BE49-F238E27FC236}">
                  <a16:creationId xmlns:a16="http://schemas.microsoft.com/office/drawing/2014/main" id="{F4165A7F-3D51-E598-EB73-BE02A7092855}"/>
                </a:ext>
              </a:extLst>
            </p:cNvPr>
            <p:cNvSpPr>
              <a:spLocks noChangeShapeType="1"/>
            </p:cNvSpPr>
            <p:nvPr/>
          </p:nvSpPr>
          <p:spPr bwMode="auto">
            <a:xfrm flipV="1">
              <a:off x="2362" y="5786"/>
              <a:ext cx="1505" cy="591"/>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94" name="Line 36">
              <a:extLst>
                <a:ext uri="{FF2B5EF4-FFF2-40B4-BE49-F238E27FC236}">
                  <a16:creationId xmlns:a16="http://schemas.microsoft.com/office/drawing/2014/main" id="{9087804F-0CB8-33D9-398D-4788CA65D754}"/>
                </a:ext>
              </a:extLst>
            </p:cNvPr>
            <p:cNvSpPr>
              <a:spLocks noChangeShapeType="1"/>
            </p:cNvSpPr>
            <p:nvPr/>
          </p:nvSpPr>
          <p:spPr bwMode="auto">
            <a:xfrm>
              <a:off x="2367" y="5714"/>
              <a:ext cx="1537" cy="464"/>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0995" name="Oval 37">
              <a:extLst>
                <a:ext uri="{FF2B5EF4-FFF2-40B4-BE49-F238E27FC236}">
                  <a16:creationId xmlns:a16="http://schemas.microsoft.com/office/drawing/2014/main" id="{05172E7E-5872-2733-6241-8D90518C2112}"/>
                </a:ext>
              </a:extLst>
            </p:cNvPr>
            <p:cNvSpPr>
              <a:spLocks noChangeArrowheads="1"/>
            </p:cNvSpPr>
            <p:nvPr/>
          </p:nvSpPr>
          <p:spPr bwMode="auto">
            <a:xfrm>
              <a:off x="3058" y="5964"/>
              <a:ext cx="67" cy="67"/>
            </a:xfrm>
            <a:prstGeom prst="ellipse">
              <a:avLst/>
            </a:prstGeom>
            <a:solidFill>
              <a:srgbClr val="000000"/>
            </a:solidFill>
            <a:ln w="22225">
              <a:solidFill>
                <a:srgbClr val="000000"/>
              </a:solidFill>
              <a:round/>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96" name="Oval 38">
              <a:extLst>
                <a:ext uri="{FF2B5EF4-FFF2-40B4-BE49-F238E27FC236}">
                  <a16:creationId xmlns:a16="http://schemas.microsoft.com/office/drawing/2014/main" id="{B5BEFD1C-AE61-1EB8-0432-DE546CEBFBBE}"/>
                </a:ext>
              </a:extLst>
            </p:cNvPr>
            <p:cNvSpPr>
              <a:spLocks noChangeArrowheads="1"/>
            </p:cNvSpPr>
            <p:nvPr/>
          </p:nvSpPr>
          <p:spPr bwMode="auto">
            <a:xfrm>
              <a:off x="3290" y="5964"/>
              <a:ext cx="67" cy="67"/>
            </a:xfrm>
            <a:prstGeom prst="ellipse">
              <a:avLst/>
            </a:prstGeom>
            <a:solidFill>
              <a:srgbClr val="000000"/>
            </a:solidFill>
            <a:ln w="22225">
              <a:solidFill>
                <a:srgbClr val="000000"/>
              </a:solidFill>
              <a:round/>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97" name="Rectangle 39">
              <a:extLst>
                <a:ext uri="{FF2B5EF4-FFF2-40B4-BE49-F238E27FC236}">
                  <a16:creationId xmlns:a16="http://schemas.microsoft.com/office/drawing/2014/main" id="{639097D0-CFFA-5F9A-93EC-4FF45A96D1FA}"/>
                </a:ext>
              </a:extLst>
            </p:cNvPr>
            <p:cNvSpPr>
              <a:spLocks noChangeArrowheads="1"/>
            </p:cNvSpPr>
            <p:nvPr/>
          </p:nvSpPr>
          <p:spPr bwMode="auto">
            <a:xfrm rot="-7755011">
              <a:off x="6046" y="5316"/>
              <a:ext cx="69" cy="82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98" name="Rectangle 40">
              <a:extLst>
                <a:ext uri="{FF2B5EF4-FFF2-40B4-BE49-F238E27FC236}">
                  <a16:creationId xmlns:a16="http://schemas.microsoft.com/office/drawing/2014/main" id="{EB4C8C11-906E-9B8B-8DB8-3C4DAA421695}"/>
                </a:ext>
              </a:extLst>
            </p:cNvPr>
            <p:cNvSpPr>
              <a:spLocks noChangeArrowheads="1"/>
            </p:cNvSpPr>
            <p:nvPr/>
          </p:nvSpPr>
          <p:spPr bwMode="auto">
            <a:xfrm>
              <a:off x="6425" y="7051"/>
              <a:ext cx="160" cy="50"/>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0999" name="Rectangle 41">
              <a:extLst>
                <a:ext uri="{FF2B5EF4-FFF2-40B4-BE49-F238E27FC236}">
                  <a16:creationId xmlns:a16="http://schemas.microsoft.com/office/drawing/2014/main" id="{C46F5517-9450-DE61-D37C-0A034B1D1565}"/>
                </a:ext>
              </a:extLst>
            </p:cNvPr>
            <p:cNvSpPr>
              <a:spLocks noChangeArrowheads="1"/>
            </p:cNvSpPr>
            <p:nvPr/>
          </p:nvSpPr>
          <p:spPr bwMode="auto">
            <a:xfrm rot="5356850">
              <a:off x="6538" y="7175"/>
              <a:ext cx="163" cy="50"/>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0" name="Rectangle 42">
              <a:extLst>
                <a:ext uri="{FF2B5EF4-FFF2-40B4-BE49-F238E27FC236}">
                  <a16:creationId xmlns:a16="http://schemas.microsoft.com/office/drawing/2014/main" id="{BF9ADE6E-4256-2373-82CC-818FD49D054A}"/>
                </a:ext>
              </a:extLst>
            </p:cNvPr>
            <p:cNvSpPr>
              <a:spLocks noChangeArrowheads="1"/>
            </p:cNvSpPr>
            <p:nvPr/>
          </p:nvSpPr>
          <p:spPr bwMode="auto">
            <a:xfrm>
              <a:off x="6648" y="8373"/>
              <a:ext cx="256" cy="50"/>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1" name="Rectangle 43">
              <a:extLst>
                <a:ext uri="{FF2B5EF4-FFF2-40B4-BE49-F238E27FC236}">
                  <a16:creationId xmlns:a16="http://schemas.microsoft.com/office/drawing/2014/main" id="{9F3ADCAB-483E-9EDA-887E-959CB5CB1928}"/>
                </a:ext>
              </a:extLst>
            </p:cNvPr>
            <p:cNvSpPr>
              <a:spLocks noChangeArrowheads="1"/>
            </p:cNvSpPr>
            <p:nvPr/>
          </p:nvSpPr>
          <p:spPr bwMode="auto">
            <a:xfrm rot="-5379990">
              <a:off x="5382" y="7058"/>
              <a:ext cx="137" cy="4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2" name="Rectangle 44">
              <a:extLst>
                <a:ext uri="{FF2B5EF4-FFF2-40B4-BE49-F238E27FC236}">
                  <a16:creationId xmlns:a16="http://schemas.microsoft.com/office/drawing/2014/main" id="{7BB4CB23-C0DE-3B0A-7E20-3522D8D847EF}"/>
                </a:ext>
              </a:extLst>
            </p:cNvPr>
            <p:cNvSpPr>
              <a:spLocks noChangeArrowheads="1"/>
            </p:cNvSpPr>
            <p:nvPr/>
          </p:nvSpPr>
          <p:spPr bwMode="auto">
            <a:xfrm rot="10772818">
              <a:off x="5498" y="6942"/>
              <a:ext cx="137" cy="4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3" name="Rectangle 45">
              <a:extLst>
                <a:ext uri="{FF2B5EF4-FFF2-40B4-BE49-F238E27FC236}">
                  <a16:creationId xmlns:a16="http://schemas.microsoft.com/office/drawing/2014/main" id="{5C3B34AD-176D-A0F6-1F21-E8A8F28EA6F1}"/>
                </a:ext>
              </a:extLst>
            </p:cNvPr>
            <p:cNvSpPr>
              <a:spLocks noChangeArrowheads="1"/>
            </p:cNvSpPr>
            <p:nvPr/>
          </p:nvSpPr>
          <p:spPr bwMode="auto">
            <a:xfrm rot="4106682">
              <a:off x="5608" y="6361"/>
              <a:ext cx="160" cy="50"/>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4" name="Rectangle 46">
              <a:extLst>
                <a:ext uri="{FF2B5EF4-FFF2-40B4-BE49-F238E27FC236}">
                  <a16:creationId xmlns:a16="http://schemas.microsoft.com/office/drawing/2014/main" id="{34B89B30-9646-A327-87C3-37EAD455E7E1}"/>
                </a:ext>
              </a:extLst>
            </p:cNvPr>
            <p:cNvSpPr>
              <a:spLocks noChangeArrowheads="1"/>
            </p:cNvSpPr>
            <p:nvPr/>
          </p:nvSpPr>
          <p:spPr bwMode="auto">
            <a:xfrm rot="-10759206">
              <a:off x="5545" y="5232"/>
              <a:ext cx="137" cy="4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5" name="Rectangle 47">
              <a:extLst>
                <a:ext uri="{FF2B5EF4-FFF2-40B4-BE49-F238E27FC236}">
                  <a16:creationId xmlns:a16="http://schemas.microsoft.com/office/drawing/2014/main" id="{35FE704C-9BE1-F61B-556B-2353AD5EB35F}"/>
                </a:ext>
              </a:extLst>
            </p:cNvPr>
            <p:cNvSpPr>
              <a:spLocks noChangeArrowheads="1"/>
            </p:cNvSpPr>
            <p:nvPr/>
          </p:nvSpPr>
          <p:spPr bwMode="auto">
            <a:xfrm rot="5375938">
              <a:off x="5441" y="5126"/>
              <a:ext cx="137" cy="42"/>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6" name="Rectangle 48">
              <a:extLst>
                <a:ext uri="{FF2B5EF4-FFF2-40B4-BE49-F238E27FC236}">
                  <a16:creationId xmlns:a16="http://schemas.microsoft.com/office/drawing/2014/main" id="{02711D27-FE94-A3A2-902B-41F38B945C3F}"/>
                </a:ext>
              </a:extLst>
            </p:cNvPr>
            <p:cNvSpPr>
              <a:spLocks noChangeArrowheads="1"/>
            </p:cNvSpPr>
            <p:nvPr/>
          </p:nvSpPr>
          <p:spPr bwMode="auto">
            <a:xfrm rot="-10759206">
              <a:off x="6717" y="4860"/>
              <a:ext cx="116" cy="4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7" name="Rectangle 49">
              <a:extLst>
                <a:ext uri="{FF2B5EF4-FFF2-40B4-BE49-F238E27FC236}">
                  <a16:creationId xmlns:a16="http://schemas.microsoft.com/office/drawing/2014/main" id="{99255B54-61E5-D6CE-DDFB-6BED2E477EA8}"/>
                </a:ext>
              </a:extLst>
            </p:cNvPr>
            <p:cNvSpPr>
              <a:spLocks noChangeArrowheads="1"/>
            </p:cNvSpPr>
            <p:nvPr/>
          </p:nvSpPr>
          <p:spPr bwMode="auto">
            <a:xfrm rot="-5376388">
              <a:off x="6797" y="4787"/>
              <a:ext cx="116" cy="42"/>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8" name="Rectangle 50">
              <a:extLst>
                <a:ext uri="{FF2B5EF4-FFF2-40B4-BE49-F238E27FC236}">
                  <a16:creationId xmlns:a16="http://schemas.microsoft.com/office/drawing/2014/main" id="{923AFCFF-E058-A886-3B76-70213594AB4C}"/>
                </a:ext>
              </a:extLst>
            </p:cNvPr>
            <p:cNvSpPr>
              <a:spLocks noChangeArrowheads="1"/>
            </p:cNvSpPr>
            <p:nvPr/>
          </p:nvSpPr>
          <p:spPr bwMode="auto">
            <a:xfrm rot="-5376388">
              <a:off x="7342" y="5282"/>
              <a:ext cx="115" cy="41"/>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09" name="Rectangle 51">
              <a:extLst>
                <a:ext uri="{FF2B5EF4-FFF2-40B4-BE49-F238E27FC236}">
                  <a16:creationId xmlns:a16="http://schemas.microsoft.com/office/drawing/2014/main" id="{D4FF607E-1E9B-4B83-DE45-33B57B39688B}"/>
                </a:ext>
              </a:extLst>
            </p:cNvPr>
            <p:cNvSpPr>
              <a:spLocks noChangeArrowheads="1"/>
            </p:cNvSpPr>
            <p:nvPr/>
          </p:nvSpPr>
          <p:spPr bwMode="auto">
            <a:xfrm rot="-10759206">
              <a:off x="7235" y="5377"/>
              <a:ext cx="115" cy="42"/>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10" name="Rectangle 52">
              <a:extLst>
                <a:ext uri="{FF2B5EF4-FFF2-40B4-BE49-F238E27FC236}">
                  <a16:creationId xmlns:a16="http://schemas.microsoft.com/office/drawing/2014/main" id="{C7016D19-92BF-E1E5-9EB5-07BEF9F090AB}"/>
                </a:ext>
              </a:extLst>
            </p:cNvPr>
            <p:cNvSpPr>
              <a:spLocks noChangeArrowheads="1"/>
            </p:cNvSpPr>
            <p:nvPr/>
          </p:nvSpPr>
          <p:spPr bwMode="auto">
            <a:xfrm rot="-5437656">
              <a:off x="6944" y="3923"/>
              <a:ext cx="67" cy="182"/>
            </a:xfrm>
            <a:prstGeom prst="rect">
              <a:avLst/>
            </a:prstGeom>
            <a:solidFill>
              <a:srgbClr val="FFFFFF"/>
            </a:solidFill>
            <a:ln w="9525">
              <a:solidFill>
                <a:srgbClr val="000000"/>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1011" name="Line 53">
              <a:extLst>
                <a:ext uri="{FF2B5EF4-FFF2-40B4-BE49-F238E27FC236}">
                  <a16:creationId xmlns:a16="http://schemas.microsoft.com/office/drawing/2014/main" id="{A6A27EA4-B068-B1C7-FFA9-1E75DB89D518}"/>
                </a:ext>
              </a:extLst>
            </p:cNvPr>
            <p:cNvSpPr>
              <a:spLocks noChangeShapeType="1"/>
            </p:cNvSpPr>
            <p:nvPr/>
          </p:nvSpPr>
          <p:spPr bwMode="auto">
            <a:xfrm>
              <a:off x="7015" y="4420"/>
              <a:ext cx="705"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1012" name="Line 54">
              <a:extLst>
                <a:ext uri="{FF2B5EF4-FFF2-40B4-BE49-F238E27FC236}">
                  <a16:creationId xmlns:a16="http://schemas.microsoft.com/office/drawing/2014/main" id="{4719BA07-A533-736F-307F-3C49B1576921}"/>
                </a:ext>
              </a:extLst>
            </p:cNvPr>
            <p:cNvSpPr>
              <a:spLocks noChangeShapeType="1"/>
            </p:cNvSpPr>
            <p:nvPr/>
          </p:nvSpPr>
          <p:spPr bwMode="auto">
            <a:xfrm flipV="1">
              <a:off x="9054" y="6172"/>
              <a:ext cx="316" cy="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1013" name="Line 55">
              <a:extLst>
                <a:ext uri="{FF2B5EF4-FFF2-40B4-BE49-F238E27FC236}">
                  <a16:creationId xmlns:a16="http://schemas.microsoft.com/office/drawing/2014/main" id="{C2EE99DE-733E-8E57-0294-38D410206E4F}"/>
                </a:ext>
              </a:extLst>
            </p:cNvPr>
            <p:cNvSpPr>
              <a:spLocks noChangeShapeType="1"/>
            </p:cNvSpPr>
            <p:nvPr/>
          </p:nvSpPr>
          <p:spPr bwMode="auto">
            <a:xfrm>
              <a:off x="7169" y="7852"/>
              <a:ext cx="445" cy="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CH"/>
            </a:p>
          </p:txBody>
        </p:sp>
        <p:sp>
          <p:nvSpPr>
            <p:cNvPr id="41014" name="Line 56">
              <a:extLst>
                <a:ext uri="{FF2B5EF4-FFF2-40B4-BE49-F238E27FC236}">
                  <a16:creationId xmlns:a16="http://schemas.microsoft.com/office/drawing/2014/main" id="{0C36DC46-DAE4-C087-DFAE-A48234A5137B}"/>
                </a:ext>
              </a:extLst>
            </p:cNvPr>
            <p:cNvSpPr>
              <a:spLocks noChangeShapeType="1"/>
            </p:cNvSpPr>
            <p:nvPr/>
          </p:nvSpPr>
          <p:spPr bwMode="auto">
            <a:xfrm flipH="1" flipV="1">
              <a:off x="2331" y="5706"/>
              <a:ext cx="265" cy="77"/>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15" name="Line 57">
              <a:extLst>
                <a:ext uri="{FF2B5EF4-FFF2-40B4-BE49-F238E27FC236}">
                  <a16:creationId xmlns:a16="http://schemas.microsoft.com/office/drawing/2014/main" id="{40442014-A9CD-5D6F-45C3-BED21944DC81}"/>
                </a:ext>
              </a:extLst>
            </p:cNvPr>
            <p:cNvSpPr>
              <a:spLocks noChangeShapeType="1"/>
            </p:cNvSpPr>
            <p:nvPr/>
          </p:nvSpPr>
          <p:spPr bwMode="auto">
            <a:xfrm flipH="1">
              <a:off x="2288" y="6288"/>
              <a:ext cx="325" cy="111"/>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16" name="Line 58">
              <a:extLst>
                <a:ext uri="{FF2B5EF4-FFF2-40B4-BE49-F238E27FC236}">
                  <a16:creationId xmlns:a16="http://schemas.microsoft.com/office/drawing/2014/main" id="{2837FC08-21B2-CD25-2976-A3064ADD97DE}"/>
                </a:ext>
              </a:extLst>
            </p:cNvPr>
            <p:cNvSpPr>
              <a:spLocks noChangeShapeType="1"/>
            </p:cNvSpPr>
            <p:nvPr/>
          </p:nvSpPr>
          <p:spPr bwMode="auto">
            <a:xfrm flipH="1">
              <a:off x="9460" y="5792"/>
              <a:ext cx="171" cy="162"/>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17" name="Line 59">
              <a:extLst>
                <a:ext uri="{FF2B5EF4-FFF2-40B4-BE49-F238E27FC236}">
                  <a16:creationId xmlns:a16="http://schemas.microsoft.com/office/drawing/2014/main" id="{2666FA5A-6AA2-781F-0226-18F02E12C3E6}"/>
                </a:ext>
              </a:extLst>
            </p:cNvPr>
            <p:cNvSpPr>
              <a:spLocks noChangeShapeType="1"/>
            </p:cNvSpPr>
            <p:nvPr/>
          </p:nvSpPr>
          <p:spPr bwMode="auto">
            <a:xfrm flipH="1" flipV="1">
              <a:off x="8639" y="5604"/>
              <a:ext cx="197" cy="196"/>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18" name="Line 60">
              <a:extLst>
                <a:ext uri="{FF2B5EF4-FFF2-40B4-BE49-F238E27FC236}">
                  <a16:creationId xmlns:a16="http://schemas.microsoft.com/office/drawing/2014/main" id="{1285946B-B7B2-E842-51FA-4C28488525F0}"/>
                </a:ext>
              </a:extLst>
            </p:cNvPr>
            <p:cNvSpPr>
              <a:spLocks noChangeShapeType="1"/>
            </p:cNvSpPr>
            <p:nvPr/>
          </p:nvSpPr>
          <p:spPr bwMode="auto">
            <a:xfrm flipH="1">
              <a:off x="8580" y="6578"/>
              <a:ext cx="170" cy="163"/>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19" name="Line 61">
              <a:extLst>
                <a:ext uri="{FF2B5EF4-FFF2-40B4-BE49-F238E27FC236}">
                  <a16:creationId xmlns:a16="http://schemas.microsoft.com/office/drawing/2014/main" id="{CEFAD6EF-EF52-9CB8-67FA-A673F31A2AC8}"/>
                </a:ext>
              </a:extLst>
            </p:cNvPr>
            <p:cNvSpPr>
              <a:spLocks noChangeShapeType="1"/>
            </p:cNvSpPr>
            <p:nvPr/>
          </p:nvSpPr>
          <p:spPr bwMode="auto">
            <a:xfrm flipH="1" flipV="1">
              <a:off x="6246" y="7843"/>
              <a:ext cx="205" cy="206"/>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0" name="Line 62">
              <a:extLst>
                <a:ext uri="{FF2B5EF4-FFF2-40B4-BE49-F238E27FC236}">
                  <a16:creationId xmlns:a16="http://schemas.microsoft.com/office/drawing/2014/main" id="{5F9B31C9-8F9F-1E65-3234-3A2165091A37}"/>
                </a:ext>
              </a:extLst>
            </p:cNvPr>
            <p:cNvSpPr>
              <a:spLocks noChangeShapeType="1"/>
            </p:cNvSpPr>
            <p:nvPr/>
          </p:nvSpPr>
          <p:spPr bwMode="auto">
            <a:xfrm flipH="1" flipV="1">
              <a:off x="6870" y="7399"/>
              <a:ext cx="205" cy="205"/>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1" name="Line 63">
              <a:extLst>
                <a:ext uri="{FF2B5EF4-FFF2-40B4-BE49-F238E27FC236}">
                  <a16:creationId xmlns:a16="http://schemas.microsoft.com/office/drawing/2014/main" id="{CAEDC11F-9393-75EA-00E7-475068035EA6}"/>
                </a:ext>
              </a:extLst>
            </p:cNvPr>
            <p:cNvSpPr>
              <a:spLocks noChangeShapeType="1"/>
            </p:cNvSpPr>
            <p:nvPr/>
          </p:nvSpPr>
          <p:spPr bwMode="auto">
            <a:xfrm flipV="1">
              <a:off x="6844" y="6766"/>
              <a:ext cx="257" cy="248"/>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2" name="Line 64">
              <a:extLst>
                <a:ext uri="{FF2B5EF4-FFF2-40B4-BE49-F238E27FC236}">
                  <a16:creationId xmlns:a16="http://schemas.microsoft.com/office/drawing/2014/main" id="{FD8ACA42-887D-3760-FCBA-9B7663FA6569}"/>
                </a:ext>
              </a:extLst>
            </p:cNvPr>
            <p:cNvSpPr>
              <a:spLocks noChangeShapeType="1"/>
            </p:cNvSpPr>
            <p:nvPr/>
          </p:nvSpPr>
          <p:spPr bwMode="auto">
            <a:xfrm flipH="1">
              <a:off x="6699" y="6698"/>
              <a:ext cx="239" cy="214"/>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3" name="Line 65">
              <a:extLst>
                <a:ext uri="{FF2B5EF4-FFF2-40B4-BE49-F238E27FC236}">
                  <a16:creationId xmlns:a16="http://schemas.microsoft.com/office/drawing/2014/main" id="{C82ED5E7-9A70-C0A3-5ED5-EF529663D62C}"/>
                </a:ext>
              </a:extLst>
            </p:cNvPr>
            <p:cNvSpPr>
              <a:spLocks noChangeShapeType="1"/>
            </p:cNvSpPr>
            <p:nvPr/>
          </p:nvSpPr>
          <p:spPr bwMode="auto">
            <a:xfrm flipH="1" flipV="1">
              <a:off x="6203" y="6766"/>
              <a:ext cx="214" cy="188"/>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4" name="Line 66">
              <a:extLst>
                <a:ext uri="{FF2B5EF4-FFF2-40B4-BE49-F238E27FC236}">
                  <a16:creationId xmlns:a16="http://schemas.microsoft.com/office/drawing/2014/main" id="{8C55F06A-1DB0-1FD3-6B23-23472F2088F6}"/>
                </a:ext>
              </a:extLst>
            </p:cNvPr>
            <p:cNvSpPr>
              <a:spLocks noChangeShapeType="1"/>
            </p:cNvSpPr>
            <p:nvPr/>
          </p:nvSpPr>
          <p:spPr bwMode="auto">
            <a:xfrm flipH="1" flipV="1">
              <a:off x="5930" y="6792"/>
              <a:ext cx="0" cy="316"/>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5" name="Line 67">
              <a:extLst>
                <a:ext uri="{FF2B5EF4-FFF2-40B4-BE49-F238E27FC236}">
                  <a16:creationId xmlns:a16="http://schemas.microsoft.com/office/drawing/2014/main" id="{40C501F1-891C-DA53-B557-DFD07162B416}"/>
                </a:ext>
              </a:extLst>
            </p:cNvPr>
            <p:cNvSpPr>
              <a:spLocks noChangeShapeType="1"/>
            </p:cNvSpPr>
            <p:nvPr/>
          </p:nvSpPr>
          <p:spPr bwMode="auto">
            <a:xfrm flipH="1">
              <a:off x="7015" y="4552"/>
              <a:ext cx="188" cy="154"/>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6" name="Line 68">
              <a:extLst>
                <a:ext uri="{FF2B5EF4-FFF2-40B4-BE49-F238E27FC236}">
                  <a16:creationId xmlns:a16="http://schemas.microsoft.com/office/drawing/2014/main" id="{E990D2EF-694B-056B-D5AE-FD8E23B4378C}"/>
                </a:ext>
              </a:extLst>
            </p:cNvPr>
            <p:cNvSpPr>
              <a:spLocks noChangeShapeType="1"/>
            </p:cNvSpPr>
            <p:nvPr/>
          </p:nvSpPr>
          <p:spPr bwMode="auto">
            <a:xfrm flipH="1">
              <a:off x="6314" y="4347"/>
              <a:ext cx="257" cy="205"/>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7" name="Line 69">
              <a:extLst>
                <a:ext uri="{FF2B5EF4-FFF2-40B4-BE49-F238E27FC236}">
                  <a16:creationId xmlns:a16="http://schemas.microsoft.com/office/drawing/2014/main" id="{89E49856-FA47-35C7-2A46-46042BD1E4AA}"/>
                </a:ext>
              </a:extLst>
            </p:cNvPr>
            <p:cNvSpPr>
              <a:spLocks noChangeShapeType="1"/>
            </p:cNvSpPr>
            <p:nvPr/>
          </p:nvSpPr>
          <p:spPr bwMode="auto">
            <a:xfrm flipH="1">
              <a:off x="5955" y="5151"/>
              <a:ext cx="0" cy="282"/>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8" name="Line 70">
              <a:extLst>
                <a:ext uri="{FF2B5EF4-FFF2-40B4-BE49-F238E27FC236}">
                  <a16:creationId xmlns:a16="http://schemas.microsoft.com/office/drawing/2014/main" id="{67C0FB9E-C8E2-9407-6893-35D8BF0D1B4A}"/>
                </a:ext>
              </a:extLst>
            </p:cNvPr>
            <p:cNvSpPr>
              <a:spLocks noChangeShapeType="1"/>
            </p:cNvSpPr>
            <p:nvPr/>
          </p:nvSpPr>
          <p:spPr bwMode="auto">
            <a:xfrm>
              <a:off x="7024" y="4946"/>
              <a:ext cx="162" cy="153"/>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29" name="Line 71">
              <a:extLst>
                <a:ext uri="{FF2B5EF4-FFF2-40B4-BE49-F238E27FC236}">
                  <a16:creationId xmlns:a16="http://schemas.microsoft.com/office/drawing/2014/main" id="{C326D44B-D2CC-BE9F-78E2-74167F51183A}"/>
                </a:ext>
              </a:extLst>
            </p:cNvPr>
            <p:cNvSpPr>
              <a:spLocks noChangeShapeType="1"/>
            </p:cNvSpPr>
            <p:nvPr/>
          </p:nvSpPr>
          <p:spPr bwMode="auto">
            <a:xfrm flipH="1" flipV="1">
              <a:off x="6964" y="5082"/>
              <a:ext cx="145" cy="163"/>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0" name="Line 72">
              <a:extLst>
                <a:ext uri="{FF2B5EF4-FFF2-40B4-BE49-F238E27FC236}">
                  <a16:creationId xmlns:a16="http://schemas.microsoft.com/office/drawing/2014/main" id="{87A2F690-3C57-FF67-E1EF-A20102200068}"/>
                </a:ext>
              </a:extLst>
            </p:cNvPr>
            <p:cNvSpPr>
              <a:spLocks noChangeShapeType="1"/>
            </p:cNvSpPr>
            <p:nvPr/>
          </p:nvSpPr>
          <p:spPr bwMode="auto">
            <a:xfrm flipH="1">
              <a:off x="6160" y="5202"/>
              <a:ext cx="257" cy="205"/>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1" name="Line 73">
              <a:extLst>
                <a:ext uri="{FF2B5EF4-FFF2-40B4-BE49-F238E27FC236}">
                  <a16:creationId xmlns:a16="http://schemas.microsoft.com/office/drawing/2014/main" id="{3008CC25-CE68-6188-FA6F-B8181B24629A}"/>
                </a:ext>
              </a:extLst>
            </p:cNvPr>
            <p:cNvSpPr>
              <a:spLocks noChangeShapeType="1"/>
            </p:cNvSpPr>
            <p:nvPr/>
          </p:nvSpPr>
          <p:spPr bwMode="auto">
            <a:xfrm flipH="1" flipV="1">
              <a:off x="4562" y="5783"/>
              <a:ext cx="291" cy="9"/>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2" name="Line 74">
              <a:extLst>
                <a:ext uri="{FF2B5EF4-FFF2-40B4-BE49-F238E27FC236}">
                  <a16:creationId xmlns:a16="http://schemas.microsoft.com/office/drawing/2014/main" id="{1872F062-B317-1418-8BA1-EE0EBF102F6E}"/>
                </a:ext>
              </a:extLst>
            </p:cNvPr>
            <p:cNvSpPr>
              <a:spLocks noChangeShapeType="1"/>
            </p:cNvSpPr>
            <p:nvPr/>
          </p:nvSpPr>
          <p:spPr bwMode="auto">
            <a:xfrm flipH="1" flipV="1">
              <a:off x="4562" y="5852"/>
              <a:ext cx="291" cy="8"/>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3" name="Line 75">
              <a:extLst>
                <a:ext uri="{FF2B5EF4-FFF2-40B4-BE49-F238E27FC236}">
                  <a16:creationId xmlns:a16="http://schemas.microsoft.com/office/drawing/2014/main" id="{83CA536E-9A08-A139-559C-39F711EDF91E}"/>
                </a:ext>
              </a:extLst>
            </p:cNvPr>
            <p:cNvSpPr>
              <a:spLocks noChangeShapeType="1"/>
            </p:cNvSpPr>
            <p:nvPr/>
          </p:nvSpPr>
          <p:spPr bwMode="auto">
            <a:xfrm flipH="1" flipV="1">
              <a:off x="4562" y="6091"/>
              <a:ext cx="291" cy="9"/>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4" name="Line 76">
              <a:extLst>
                <a:ext uri="{FF2B5EF4-FFF2-40B4-BE49-F238E27FC236}">
                  <a16:creationId xmlns:a16="http://schemas.microsoft.com/office/drawing/2014/main" id="{71FB4023-979D-EE60-4E3A-DF329218ED08}"/>
                </a:ext>
              </a:extLst>
            </p:cNvPr>
            <p:cNvSpPr>
              <a:spLocks noChangeShapeType="1"/>
            </p:cNvSpPr>
            <p:nvPr/>
          </p:nvSpPr>
          <p:spPr bwMode="auto">
            <a:xfrm flipH="1" flipV="1">
              <a:off x="4562" y="6177"/>
              <a:ext cx="291" cy="8"/>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H"/>
            </a:p>
          </p:txBody>
        </p:sp>
        <p:sp>
          <p:nvSpPr>
            <p:cNvPr id="41035" name="Text Box 77">
              <a:extLst>
                <a:ext uri="{FF2B5EF4-FFF2-40B4-BE49-F238E27FC236}">
                  <a16:creationId xmlns:a16="http://schemas.microsoft.com/office/drawing/2014/main" id="{562EB2A7-D80F-82DE-D0F0-756111666C2A}"/>
                </a:ext>
              </a:extLst>
            </p:cNvPr>
            <p:cNvSpPr txBox="1">
              <a:spLocks noChangeArrowheads="1"/>
            </p:cNvSpPr>
            <p:nvPr/>
          </p:nvSpPr>
          <p:spPr bwMode="auto">
            <a:xfrm>
              <a:off x="7710" y="4044"/>
              <a:ext cx="498" cy="2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1200">
                  <a:solidFill>
                    <a:srgbClr val="000000"/>
                  </a:solidFill>
                  <a:ea typeface="MS Mincho" panose="02020609040205080304" pitchFamily="49" charset="-128"/>
                </a:rPr>
                <a:t>BS 2</a:t>
              </a:r>
              <a:endParaRPr kumimoji="1" lang="en-US" altLang="en-CH" sz="2400">
                <a:ea typeface="新細明體" panose="02020500000000000000" pitchFamily="18" charset="-120"/>
              </a:endParaRPr>
            </a:p>
          </p:txBody>
        </p:sp>
        <p:sp>
          <p:nvSpPr>
            <p:cNvPr id="41036" name="Text Box 78">
              <a:extLst>
                <a:ext uri="{FF2B5EF4-FFF2-40B4-BE49-F238E27FC236}">
                  <a16:creationId xmlns:a16="http://schemas.microsoft.com/office/drawing/2014/main" id="{D4C812AC-EA45-B87F-F8DE-64B9BAEA78EC}"/>
                </a:ext>
              </a:extLst>
            </p:cNvPr>
            <p:cNvSpPr txBox="1">
              <a:spLocks noChangeArrowheads="1"/>
            </p:cNvSpPr>
            <p:nvPr/>
          </p:nvSpPr>
          <p:spPr bwMode="auto">
            <a:xfrm>
              <a:off x="8785" y="5281"/>
              <a:ext cx="501" cy="2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1200">
                  <a:solidFill>
                    <a:srgbClr val="000000"/>
                  </a:solidFill>
                  <a:ea typeface="MS Mincho" panose="02020609040205080304" pitchFamily="49" charset="-128"/>
                </a:rPr>
                <a:t>BS 1</a:t>
              </a:r>
              <a:endParaRPr kumimoji="1" lang="en-US" altLang="en-CH" sz="2400">
                <a:ea typeface="新細明體" panose="02020500000000000000" pitchFamily="18" charset="-120"/>
              </a:endParaRPr>
            </a:p>
          </p:txBody>
        </p:sp>
        <p:sp>
          <p:nvSpPr>
            <p:cNvPr id="41037" name="Text Box 79">
              <a:extLst>
                <a:ext uri="{FF2B5EF4-FFF2-40B4-BE49-F238E27FC236}">
                  <a16:creationId xmlns:a16="http://schemas.microsoft.com/office/drawing/2014/main" id="{E2DF7958-798B-D7A7-A781-6A1956EC8244}"/>
                </a:ext>
              </a:extLst>
            </p:cNvPr>
            <p:cNvSpPr txBox="1">
              <a:spLocks noChangeArrowheads="1"/>
            </p:cNvSpPr>
            <p:nvPr/>
          </p:nvSpPr>
          <p:spPr bwMode="auto">
            <a:xfrm>
              <a:off x="7644" y="8052"/>
              <a:ext cx="501" cy="2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1200">
                  <a:solidFill>
                    <a:srgbClr val="000000"/>
                  </a:solidFill>
                  <a:ea typeface="MS Mincho" panose="02020609040205080304" pitchFamily="49" charset="-128"/>
                </a:rPr>
                <a:t>BS 3</a:t>
              </a:r>
              <a:endParaRPr kumimoji="1" lang="en-US" altLang="en-CH" sz="2400">
                <a:ea typeface="新細明體" panose="02020500000000000000" pitchFamily="18" charset="-120"/>
              </a:endParaRPr>
            </a:p>
          </p:txBody>
        </p:sp>
        <p:sp>
          <p:nvSpPr>
            <p:cNvPr id="41038" name="Text Box 80">
              <a:extLst>
                <a:ext uri="{FF2B5EF4-FFF2-40B4-BE49-F238E27FC236}">
                  <a16:creationId xmlns:a16="http://schemas.microsoft.com/office/drawing/2014/main" id="{C118F445-A957-D0C2-3C18-7CE7331E8E67}"/>
                </a:ext>
              </a:extLst>
            </p:cNvPr>
            <p:cNvSpPr txBox="1">
              <a:spLocks noChangeArrowheads="1"/>
            </p:cNvSpPr>
            <p:nvPr/>
          </p:nvSpPr>
          <p:spPr bwMode="auto">
            <a:xfrm>
              <a:off x="7502" y="6397"/>
              <a:ext cx="342" cy="2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800">
                  <a:solidFill>
                    <a:srgbClr val="000000"/>
                  </a:solidFill>
                  <a:ea typeface="MS Mincho" panose="02020609040205080304" pitchFamily="49" charset="-128"/>
                </a:rPr>
                <a:t>D 3</a:t>
              </a:r>
              <a:endParaRPr kumimoji="1" lang="en-US" altLang="en-CH" sz="2400">
                <a:ea typeface="新細明體" panose="02020500000000000000" pitchFamily="18" charset="-120"/>
              </a:endParaRPr>
            </a:p>
          </p:txBody>
        </p:sp>
        <p:sp>
          <p:nvSpPr>
            <p:cNvPr id="41039" name="Text Box 81">
              <a:extLst>
                <a:ext uri="{FF2B5EF4-FFF2-40B4-BE49-F238E27FC236}">
                  <a16:creationId xmlns:a16="http://schemas.microsoft.com/office/drawing/2014/main" id="{AA9C5A45-6342-04AF-2787-CAACED3BC9C7}"/>
                </a:ext>
              </a:extLst>
            </p:cNvPr>
            <p:cNvSpPr txBox="1">
              <a:spLocks noChangeArrowheads="1"/>
            </p:cNvSpPr>
            <p:nvPr/>
          </p:nvSpPr>
          <p:spPr bwMode="auto">
            <a:xfrm>
              <a:off x="5123" y="7459"/>
              <a:ext cx="343" cy="2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800">
                  <a:solidFill>
                    <a:srgbClr val="000000"/>
                  </a:solidFill>
                  <a:ea typeface="MS Mincho" panose="02020609040205080304" pitchFamily="49" charset="-128"/>
                </a:rPr>
                <a:t>D 4</a:t>
              </a:r>
              <a:endParaRPr kumimoji="1" lang="en-US" altLang="en-CH" sz="2400">
                <a:ea typeface="新細明體" panose="02020500000000000000" pitchFamily="18" charset="-120"/>
              </a:endParaRPr>
            </a:p>
          </p:txBody>
        </p:sp>
        <p:sp>
          <p:nvSpPr>
            <p:cNvPr id="41040" name="Text Box 82">
              <a:extLst>
                <a:ext uri="{FF2B5EF4-FFF2-40B4-BE49-F238E27FC236}">
                  <a16:creationId xmlns:a16="http://schemas.microsoft.com/office/drawing/2014/main" id="{E91F3A47-BE7A-C34D-B273-A6A6754F2188}"/>
                </a:ext>
              </a:extLst>
            </p:cNvPr>
            <p:cNvSpPr txBox="1">
              <a:spLocks noChangeArrowheads="1"/>
            </p:cNvSpPr>
            <p:nvPr/>
          </p:nvSpPr>
          <p:spPr bwMode="auto">
            <a:xfrm>
              <a:off x="7518" y="5415"/>
              <a:ext cx="343" cy="2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800">
                  <a:solidFill>
                    <a:srgbClr val="000000"/>
                  </a:solidFill>
                  <a:ea typeface="MS Mincho" panose="02020609040205080304" pitchFamily="49" charset="-128"/>
                </a:rPr>
                <a:t>D 1</a:t>
              </a:r>
              <a:endParaRPr kumimoji="1" lang="en-US" altLang="en-CH" sz="2400">
                <a:ea typeface="新細明體" panose="02020500000000000000" pitchFamily="18" charset="-120"/>
              </a:endParaRPr>
            </a:p>
          </p:txBody>
        </p:sp>
        <p:sp>
          <p:nvSpPr>
            <p:cNvPr id="41041" name="Text Box 83">
              <a:extLst>
                <a:ext uri="{FF2B5EF4-FFF2-40B4-BE49-F238E27FC236}">
                  <a16:creationId xmlns:a16="http://schemas.microsoft.com/office/drawing/2014/main" id="{D99994F8-880D-9D60-C2E3-9965AA95D443}"/>
                </a:ext>
              </a:extLst>
            </p:cNvPr>
            <p:cNvSpPr txBox="1">
              <a:spLocks noChangeArrowheads="1"/>
            </p:cNvSpPr>
            <p:nvPr/>
          </p:nvSpPr>
          <p:spPr bwMode="auto">
            <a:xfrm>
              <a:off x="5313" y="4392"/>
              <a:ext cx="342" cy="2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kumimoji="1" lang="en-US" altLang="en-CH" sz="800">
                  <a:solidFill>
                    <a:srgbClr val="000000"/>
                  </a:solidFill>
                  <a:ea typeface="MS Mincho" panose="02020609040205080304" pitchFamily="49" charset="-128"/>
                </a:rPr>
                <a:t>D 2</a:t>
              </a:r>
              <a:endParaRPr kumimoji="1" lang="en-US" altLang="en-CH" sz="2400">
                <a:ea typeface="新細明體" panose="02020500000000000000" pitchFamily="18" charset="-120"/>
              </a:endParaRPr>
            </a:p>
          </p:txBody>
        </p:sp>
      </p:grpSp>
      <p:sp>
        <p:nvSpPr>
          <p:cNvPr id="2" name="TextBox 1">
            <a:extLst>
              <a:ext uri="{FF2B5EF4-FFF2-40B4-BE49-F238E27FC236}">
                <a16:creationId xmlns:a16="http://schemas.microsoft.com/office/drawing/2014/main" id="{E67742ED-07F1-3989-EF58-8A662EBC736F}"/>
              </a:ext>
            </a:extLst>
          </p:cNvPr>
          <p:cNvSpPr txBox="1"/>
          <p:nvPr/>
        </p:nvSpPr>
        <p:spPr>
          <a:xfrm>
            <a:off x="1600200" y="6252210"/>
            <a:ext cx="7891904" cy="369332"/>
          </a:xfrm>
          <a:prstGeom prst="rect">
            <a:avLst/>
          </a:prstGeom>
          <a:noFill/>
        </p:spPr>
        <p:txBody>
          <a:bodyPr wrap="none" rtlCol="0">
            <a:spAutoFit/>
          </a:bodyPr>
          <a:lstStyle/>
          <a:p>
            <a:r>
              <a:rPr lang="en-CH" dirty="0"/>
              <a:t>Optical Information Processing, </a:t>
            </a:r>
            <a:r>
              <a:rPr lang="en-CH" b="1" dirty="0"/>
              <a:t>Christophe Moser</a:t>
            </a:r>
            <a:r>
              <a:rPr lang="en-CH" dirty="0"/>
              <a:t>, Doctoral thesis, Caltech, 2000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940A00C-4A3F-29AD-6BAD-1905F7A06E5B}"/>
              </a:ext>
            </a:extLst>
          </p:cNvPr>
          <p:cNvSpPr>
            <a:spLocks noGrp="1" noChangeArrowheads="1"/>
          </p:cNvSpPr>
          <p:nvPr>
            <p:ph type="title"/>
          </p:nvPr>
        </p:nvSpPr>
        <p:spPr/>
        <p:txBody>
          <a:bodyPr/>
          <a:lstStyle/>
          <a:p>
            <a:pPr eaLnBrk="1" hangingPunct="1"/>
            <a:r>
              <a:rPr lang="en-US" altLang="en-CH"/>
              <a:t>The good the bad  and the ugly</a:t>
            </a:r>
          </a:p>
        </p:txBody>
      </p:sp>
      <p:sp>
        <p:nvSpPr>
          <p:cNvPr id="41987" name="Rectangle 3">
            <a:extLst>
              <a:ext uri="{FF2B5EF4-FFF2-40B4-BE49-F238E27FC236}">
                <a16:creationId xmlns:a16="http://schemas.microsoft.com/office/drawing/2014/main" id="{42182A15-D497-4452-A425-A786A85E3AC0}"/>
              </a:ext>
            </a:extLst>
          </p:cNvPr>
          <p:cNvSpPr>
            <a:spLocks noGrp="1" noChangeArrowheads="1"/>
          </p:cNvSpPr>
          <p:nvPr>
            <p:ph type="body" idx="1"/>
          </p:nvPr>
        </p:nvSpPr>
        <p:spPr/>
        <p:txBody>
          <a:bodyPr/>
          <a:lstStyle/>
          <a:p>
            <a:pPr marL="609600" indent="-609600" eaLnBrk="1" hangingPunct="1">
              <a:lnSpc>
                <a:spcPct val="90000"/>
              </a:lnSpc>
              <a:buNone/>
            </a:pPr>
            <a:r>
              <a:rPr lang="en-US" altLang="en-CH" b="1"/>
              <a:t>Good</a:t>
            </a:r>
          </a:p>
          <a:p>
            <a:pPr marL="990600" lvl="1" indent="-533400" eaLnBrk="1" hangingPunct="1">
              <a:lnSpc>
                <a:spcPct val="90000"/>
              </a:lnSpc>
              <a:buNone/>
            </a:pPr>
            <a:r>
              <a:rPr lang="en-US" altLang="en-CH">
                <a:ea typeface="ＭＳ Ｐゴシック" panose="020B0600070205080204" pitchFamily="34" charset="-128"/>
              </a:rPr>
              <a:t>100 fs Boolean logic; 10</a:t>
            </a:r>
            <a:r>
              <a:rPr lang="en-US" altLang="en-CH" baseline="30000">
                <a:ea typeface="ＭＳ Ｐゴシック" panose="020B0600070205080204" pitchFamily="34" charset="-128"/>
              </a:rPr>
              <a:t>13</a:t>
            </a:r>
            <a:r>
              <a:rPr lang="en-US" altLang="en-CH">
                <a:ea typeface="ＭＳ Ｐゴシック" panose="020B0600070205080204" pitchFamily="34" charset="-128"/>
              </a:rPr>
              <a:t> additions per second</a:t>
            </a:r>
          </a:p>
          <a:p>
            <a:pPr marL="990600" lvl="1" indent="-533400" eaLnBrk="1" hangingPunct="1">
              <a:lnSpc>
                <a:spcPct val="90000"/>
              </a:lnSpc>
              <a:buNone/>
            </a:pPr>
            <a:endParaRPr lang="en-US" altLang="en-CH">
              <a:ea typeface="ＭＳ Ｐゴシック" panose="020B0600070205080204" pitchFamily="34" charset="-128"/>
            </a:endParaRPr>
          </a:p>
          <a:p>
            <a:pPr marL="609600" indent="-609600" eaLnBrk="1" hangingPunct="1">
              <a:lnSpc>
                <a:spcPct val="90000"/>
              </a:lnSpc>
              <a:buNone/>
            </a:pPr>
            <a:r>
              <a:rPr lang="en-US" altLang="en-CH" b="1"/>
              <a:t>Bad </a:t>
            </a:r>
          </a:p>
          <a:p>
            <a:pPr marL="990600" lvl="1" indent="-533400" eaLnBrk="1" hangingPunct="1">
              <a:lnSpc>
                <a:spcPct val="90000"/>
              </a:lnSpc>
              <a:buNone/>
            </a:pPr>
            <a:r>
              <a:rPr lang="en-US" altLang="en-CH">
                <a:ea typeface="ＭＳ Ｐゴシック" panose="020B0600070205080204" pitchFamily="34" charset="-128"/>
              </a:rPr>
              <a:t>Size, Cascading</a:t>
            </a:r>
          </a:p>
          <a:p>
            <a:pPr marL="609600" indent="-609600" eaLnBrk="1" hangingPunct="1">
              <a:lnSpc>
                <a:spcPct val="90000"/>
              </a:lnSpc>
              <a:buNone/>
            </a:pPr>
            <a:endParaRPr lang="en-US" altLang="en-CH"/>
          </a:p>
          <a:p>
            <a:pPr marL="609600" indent="-609600" eaLnBrk="1" hangingPunct="1">
              <a:lnSpc>
                <a:spcPct val="90000"/>
              </a:lnSpc>
              <a:buNone/>
            </a:pPr>
            <a:r>
              <a:rPr lang="en-US" altLang="en-CH" b="1"/>
              <a:t>Ugly </a:t>
            </a:r>
          </a:p>
          <a:p>
            <a:pPr marL="990600" lvl="1" indent="-533400" eaLnBrk="1" hangingPunct="1">
              <a:lnSpc>
                <a:spcPct val="90000"/>
              </a:lnSpc>
              <a:buNone/>
            </a:pPr>
            <a:r>
              <a:rPr lang="en-US" altLang="en-CH">
                <a:ea typeface="ＭＳ Ｐゴシック" panose="020B0600070205080204" pitchFamily="34" charset="-128"/>
              </a:rPr>
              <a:t>~ 1 nJ switching energy; 10</a:t>
            </a:r>
            <a:r>
              <a:rPr lang="en-US" altLang="en-CH" baseline="30000">
                <a:ea typeface="ＭＳ Ｐゴシック" panose="020B0600070205080204" pitchFamily="34" charset="-128"/>
              </a:rPr>
              <a:t>4</a:t>
            </a:r>
            <a:r>
              <a:rPr lang="en-US" altLang="en-CH">
                <a:ea typeface="ＭＳ Ｐゴシック" panose="020B0600070205080204" pitchFamily="34" charset="-128"/>
              </a:rPr>
              <a:t> Watts power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5D37A71-E4E8-82BE-C6A3-6A0499AFDDFD}"/>
              </a:ext>
            </a:extLst>
          </p:cNvPr>
          <p:cNvSpPr>
            <a:spLocks noChangeArrowheads="1"/>
          </p:cNvSpPr>
          <p:nvPr/>
        </p:nvSpPr>
        <p:spPr bwMode="auto">
          <a:xfrm>
            <a:off x="3467100" y="2971800"/>
            <a:ext cx="26416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11" name="Rectangle 3">
            <a:extLst>
              <a:ext uri="{FF2B5EF4-FFF2-40B4-BE49-F238E27FC236}">
                <a16:creationId xmlns:a16="http://schemas.microsoft.com/office/drawing/2014/main" id="{B29BF5F0-83B9-24A1-23E4-9B4784100D38}"/>
              </a:ext>
            </a:extLst>
          </p:cNvPr>
          <p:cNvSpPr>
            <a:spLocks noChangeArrowheads="1"/>
          </p:cNvSpPr>
          <p:nvPr/>
        </p:nvSpPr>
        <p:spPr bwMode="auto">
          <a:xfrm>
            <a:off x="3467100" y="3124200"/>
            <a:ext cx="2641600" cy="30480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12" name="Text Box 4">
            <a:extLst>
              <a:ext uri="{FF2B5EF4-FFF2-40B4-BE49-F238E27FC236}">
                <a16:creationId xmlns:a16="http://schemas.microsoft.com/office/drawing/2014/main" id="{6402A984-5FD0-B500-7FD6-A83C233D2FE0}"/>
              </a:ext>
            </a:extLst>
          </p:cNvPr>
          <p:cNvSpPr txBox="1">
            <a:spLocks noChangeArrowheads="1"/>
          </p:cNvSpPr>
          <p:nvPr/>
        </p:nvSpPr>
        <p:spPr bwMode="auto">
          <a:xfrm>
            <a:off x="7620000" y="2574926"/>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2000"/>
              <a:t>Cuvette with sealed cap</a:t>
            </a:r>
          </a:p>
        </p:txBody>
      </p:sp>
      <p:sp>
        <p:nvSpPr>
          <p:cNvPr id="43013" name="Rectangle 5">
            <a:extLst>
              <a:ext uri="{FF2B5EF4-FFF2-40B4-BE49-F238E27FC236}">
                <a16:creationId xmlns:a16="http://schemas.microsoft.com/office/drawing/2014/main" id="{080F82B8-D07A-30C4-0ACC-722AEE94AFBF}"/>
              </a:ext>
            </a:extLst>
          </p:cNvPr>
          <p:cNvSpPr>
            <a:spLocks noGrp="1" noChangeArrowheads="1"/>
          </p:cNvSpPr>
          <p:nvPr>
            <p:ph type="title" idx="4294967295"/>
          </p:nvPr>
        </p:nvSpPr>
        <p:spPr>
          <a:xfrm>
            <a:off x="2209800" y="76200"/>
            <a:ext cx="7772400" cy="1143000"/>
          </a:xfrm>
        </p:spPr>
        <p:txBody>
          <a:bodyPr/>
          <a:lstStyle/>
          <a:p>
            <a:pPr eaLnBrk="1" hangingPunct="1"/>
            <a:r>
              <a:rPr lang="en-US" altLang="en-CH" sz="4000"/>
              <a:t>Experiment</a:t>
            </a:r>
          </a:p>
        </p:txBody>
      </p:sp>
      <p:sp>
        <p:nvSpPr>
          <p:cNvPr id="43014" name="Line 6">
            <a:extLst>
              <a:ext uri="{FF2B5EF4-FFF2-40B4-BE49-F238E27FC236}">
                <a16:creationId xmlns:a16="http://schemas.microsoft.com/office/drawing/2014/main" id="{DEC42003-92F4-59A8-60A4-73958833F52B}"/>
              </a:ext>
            </a:extLst>
          </p:cNvPr>
          <p:cNvSpPr>
            <a:spLocks noChangeShapeType="1"/>
          </p:cNvSpPr>
          <p:nvPr/>
        </p:nvSpPr>
        <p:spPr bwMode="auto">
          <a:xfrm flipV="1">
            <a:off x="3352800" y="3124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3015" name="Text Box 7">
            <a:extLst>
              <a:ext uri="{FF2B5EF4-FFF2-40B4-BE49-F238E27FC236}">
                <a16:creationId xmlns:a16="http://schemas.microsoft.com/office/drawing/2014/main" id="{44728C4A-DB4F-0046-B223-64C36048FD1E}"/>
              </a:ext>
            </a:extLst>
          </p:cNvPr>
          <p:cNvSpPr txBox="1">
            <a:spLocks noChangeArrowheads="1"/>
          </p:cNvSpPr>
          <p:nvPr/>
        </p:nvSpPr>
        <p:spPr bwMode="auto">
          <a:xfrm>
            <a:off x="2343150" y="3124201"/>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t>CS</a:t>
            </a:r>
            <a:r>
              <a:rPr lang="en-US" altLang="en-CH" sz="1800" baseline="-25000"/>
              <a:t>2</a:t>
            </a:r>
            <a:r>
              <a:rPr lang="en-US" altLang="en-CH" sz="1800"/>
              <a:t> level</a:t>
            </a:r>
          </a:p>
        </p:txBody>
      </p:sp>
      <p:sp>
        <p:nvSpPr>
          <p:cNvPr id="43016" name="AutoShape 8">
            <a:extLst>
              <a:ext uri="{FF2B5EF4-FFF2-40B4-BE49-F238E27FC236}">
                <a16:creationId xmlns:a16="http://schemas.microsoft.com/office/drawing/2014/main" id="{0E68B8AC-81DD-2A54-774A-9BA21BF7A498}"/>
              </a:ext>
            </a:extLst>
          </p:cNvPr>
          <p:cNvSpPr>
            <a:spLocks noChangeArrowheads="1"/>
          </p:cNvSpPr>
          <p:nvPr/>
        </p:nvSpPr>
        <p:spPr bwMode="auto">
          <a:xfrm>
            <a:off x="4038600" y="1905000"/>
            <a:ext cx="323850" cy="762000"/>
          </a:xfrm>
          <a:prstGeom prst="downArrow">
            <a:avLst>
              <a:gd name="adj1" fmla="val 50000"/>
              <a:gd name="adj2" fmla="val 58824"/>
            </a:avLst>
          </a:prstGeom>
          <a:solidFill>
            <a:srgbClr val="FF3300"/>
          </a:solidFill>
          <a:ln w="9525">
            <a:solidFill>
              <a:schemeClr val="tx1"/>
            </a:solidFill>
            <a:miter lim="800000"/>
            <a:headEnd/>
            <a:tailEnd/>
          </a:ln>
        </p:spPr>
        <p:txBody>
          <a:bodyPr vert="eaVert"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17" name="Text Box 9">
            <a:extLst>
              <a:ext uri="{FF2B5EF4-FFF2-40B4-BE49-F238E27FC236}">
                <a16:creationId xmlns:a16="http://schemas.microsoft.com/office/drawing/2014/main" id="{98F5B8B8-6247-F2EF-4F80-BE7018EF93B7}"/>
              </a:ext>
            </a:extLst>
          </p:cNvPr>
          <p:cNvSpPr txBox="1">
            <a:spLocks noChangeArrowheads="1"/>
          </p:cNvSpPr>
          <p:nvPr/>
        </p:nvSpPr>
        <p:spPr bwMode="auto">
          <a:xfrm>
            <a:off x="3429000" y="1447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t>Femtosecond pulse</a:t>
            </a:r>
          </a:p>
        </p:txBody>
      </p:sp>
      <p:sp>
        <p:nvSpPr>
          <p:cNvPr id="43018" name="Rectangle 10">
            <a:extLst>
              <a:ext uri="{FF2B5EF4-FFF2-40B4-BE49-F238E27FC236}">
                <a16:creationId xmlns:a16="http://schemas.microsoft.com/office/drawing/2014/main" id="{28F6854D-0C1E-FE99-9898-B5D9B0C51F19}"/>
              </a:ext>
            </a:extLst>
          </p:cNvPr>
          <p:cNvSpPr>
            <a:spLocks noChangeArrowheads="1"/>
          </p:cNvSpPr>
          <p:nvPr/>
        </p:nvSpPr>
        <p:spPr bwMode="auto">
          <a:xfrm rot="-2700000">
            <a:off x="3962400" y="3733800"/>
            <a:ext cx="228600" cy="1371600"/>
          </a:xfrm>
          <a:prstGeom prst="rect">
            <a:avLst/>
          </a:prstGeom>
          <a:solidFill>
            <a:schemeClr val="accent1">
              <a:alpha val="50195"/>
            </a:schemeClr>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19" name="Text Box 11">
            <a:extLst>
              <a:ext uri="{FF2B5EF4-FFF2-40B4-BE49-F238E27FC236}">
                <a16:creationId xmlns:a16="http://schemas.microsoft.com/office/drawing/2014/main" id="{D2C133EE-58D9-5968-8A99-BE7CECC089D5}"/>
              </a:ext>
            </a:extLst>
          </p:cNvPr>
          <p:cNvSpPr txBox="1">
            <a:spLocks noChangeArrowheads="1"/>
          </p:cNvSpPr>
          <p:nvPr/>
        </p:nvSpPr>
        <p:spPr bwMode="auto">
          <a:xfrm>
            <a:off x="3124200" y="449580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t>Mirror</a:t>
            </a:r>
          </a:p>
        </p:txBody>
      </p:sp>
      <p:sp>
        <p:nvSpPr>
          <p:cNvPr id="43020" name="Oval 12">
            <a:extLst>
              <a:ext uri="{FF2B5EF4-FFF2-40B4-BE49-F238E27FC236}">
                <a16:creationId xmlns:a16="http://schemas.microsoft.com/office/drawing/2014/main" id="{4D64EE49-88E1-A712-06D4-474B5C64DF70}"/>
              </a:ext>
            </a:extLst>
          </p:cNvPr>
          <p:cNvSpPr>
            <a:spLocks noChangeArrowheads="1"/>
          </p:cNvSpPr>
          <p:nvPr/>
        </p:nvSpPr>
        <p:spPr bwMode="auto">
          <a:xfrm>
            <a:off x="4953001" y="4114800"/>
            <a:ext cx="320675" cy="533400"/>
          </a:xfrm>
          <a:prstGeom prst="ellipse">
            <a:avLst/>
          </a:prstGeom>
          <a:solidFill>
            <a:srgbClr val="3366FF">
              <a:alpha val="50195"/>
            </a:srgbClr>
          </a:solidFill>
          <a:ln w="9525">
            <a:solidFill>
              <a:schemeClr val="tx1"/>
            </a:solidFill>
            <a:round/>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21" name="Rectangle 13">
            <a:extLst>
              <a:ext uri="{FF2B5EF4-FFF2-40B4-BE49-F238E27FC236}">
                <a16:creationId xmlns:a16="http://schemas.microsoft.com/office/drawing/2014/main" id="{BC86283D-2CCE-CEB1-F54E-4061BA0BEDC9}"/>
              </a:ext>
            </a:extLst>
          </p:cNvPr>
          <p:cNvSpPr>
            <a:spLocks noChangeArrowheads="1"/>
          </p:cNvSpPr>
          <p:nvPr/>
        </p:nvSpPr>
        <p:spPr bwMode="auto">
          <a:xfrm>
            <a:off x="5105400" y="4114800"/>
            <a:ext cx="533400" cy="533400"/>
          </a:xfrm>
          <a:prstGeom prst="rect">
            <a:avLst/>
          </a:prstGeom>
          <a:solidFill>
            <a:srgbClr val="3366FF"/>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22" name="Line 14">
            <a:extLst>
              <a:ext uri="{FF2B5EF4-FFF2-40B4-BE49-F238E27FC236}">
                <a16:creationId xmlns:a16="http://schemas.microsoft.com/office/drawing/2014/main" id="{B9E3FB46-C0CA-B596-C0D8-FAF88D2FD902}"/>
              </a:ext>
            </a:extLst>
          </p:cNvPr>
          <p:cNvSpPr>
            <a:spLocks noChangeShapeType="1"/>
          </p:cNvSpPr>
          <p:nvPr/>
        </p:nvSpPr>
        <p:spPr bwMode="auto">
          <a:xfrm>
            <a:off x="4191000" y="2819400"/>
            <a:ext cx="0" cy="1524000"/>
          </a:xfrm>
          <a:prstGeom prst="line">
            <a:avLst/>
          </a:prstGeom>
          <a:noFill/>
          <a:ln w="28575">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3023" name="Line 15">
            <a:extLst>
              <a:ext uri="{FF2B5EF4-FFF2-40B4-BE49-F238E27FC236}">
                <a16:creationId xmlns:a16="http://schemas.microsoft.com/office/drawing/2014/main" id="{8A9A84C7-B9B3-FCEE-D226-7E26489F7F1F}"/>
              </a:ext>
            </a:extLst>
          </p:cNvPr>
          <p:cNvSpPr>
            <a:spLocks noChangeShapeType="1"/>
          </p:cNvSpPr>
          <p:nvPr/>
        </p:nvSpPr>
        <p:spPr bwMode="auto">
          <a:xfrm>
            <a:off x="4191000" y="4343400"/>
            <a:ext cx="3886200" cy="0"/>
          </a:xfrm>
          <a:prstGeom prst="line">
            <a:avLst/>
          </a:prstGeom>
          <a:noFill/>
          <a:ln w="28575">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3024" name="Text Box 16">
            <a:extLst>
              <a:ext uri="{FF2B5EF4-FFF2-40B4-BE49-F238E27FC236}">
                <a16:creationId xmlns:a16="http://schemas.microsoft.com/office/drawing/2014/main" id="{AB0FFF11-1B82-325E-359D-FD5CC05FB214}"/>
              </a:ext>
            </a:extLst>
          </p:cNvPr>
          <p:cNvSpPr txBox="1">
            <a:spLocks noChangeArrowheads="1"/>
          </p:cNvSpPr>
          <p:nvPr/>
        </p:nvSpPr>
        <p:spPr bwMode="auto">
          <a:xfrm>
            <a:off x="4953000" y="46482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t>5x Objective lens</a:t>
            </a:r>
          </a:p>
        </p:txBody>
      </p:sp>
      <p:sp>
        <p:nvSpPr>
          <p:cNvPr id="43025" name="Rectangle 17">
            <a:extLst>
              <a:ext uri="{FF2B5EF4-FFF2-40B4-BE49-F238E27FC236}">
                <a16:creationId xmlns:a16="http://schemas.microsoft.com/office/drawing/2014/main" id="{BF89267B-169F-46B5-5878-0CD553653BBE}"/>
              </a:ext>
            </a:extLst>
          </p:cNvPr>
          <p:cNvSpPr>
            <a:spLocks noChangeArrowheads="1"/>
          </p:cNvSpPr>
          <p:nvPr/>
        </p:nvSpPr>
        <p:spPr bwMode="auto">
          <a:xfrm>
            <a:off x="8077200" y="3962400"/>
            <a:ext cx="152400" cy="685800"/>
          </a:xfrm>
          <a:prstGeom prst="rect">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26" name="Rectangle 18">
            <a:extLst>
              <a:ext uri="{FF2B5EF4-FFF2-40B4-BE49-F238E27FC236}">
                <a16:creationId xmlns:a16="http://schemas.microsoft.com/office/drawing/2014/main" id="{5C69CFF9-72ED-5312-5883-D56DEBDC5D94}"/>
              </a:ext>
            </a:extLst>
          </p:cNvPr>
          <p:cNvSpPr>
            <a:spLocks noChangeArrowheads="1"/>
          </p:cNvSpPr>
          <p:nvPr/>
        </p:nvSpPr>
        <p:spPr bwMode="auto">
          <a:xfrm>
            <a:off x="8229600" y="3733800"/>
            <a:ext cx="304800" cy="1219200"/>
          </a:xfrm>
          <a:prstGeom prst="rect">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27" name="Text Box 19">
            <a:extLst>
              <a:ext uri="{FF2B5EF4-FFF2-40B4-BE49-F238E27FC236}">
                <a16:creationId xmlns:a16="http://schemas.microsoft.com/office/drawing/2014/main" id="{6D1CA0B8-A852-ADFF-2DBF-7ADF02E723F9}"/>
              </a:ext>
            </a:extLst>
          </p:cNvPr>
          <p:cNvSpPr txBox="1">
            <a:spLocks noChangeArrowheads="1"/>
          </p:cNvSpPr>
          <p:nvPr/>
        </p:nvSpPr>
        <p:spPr bwMode="auto">
          <a:xfrm>
            <a:off x="8534400" y="400685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t>CCD camera</a:t>
            </a:r>
          </a:p>
        </p:txBody>
      </p:sp>
      <p:sp>
        <p:nvSpPr>
          <p:cNvPr id="43028" name="Line 20">
            <a:extLst>
              <a:ext uri="{FF2B5EF4-FFF2-40B4-BE49-F238E27FC236}">
                <a16:creationId xmlns:a16="http://schemas.microsoft.com/office/drawing/2014/main" id="{0E1D719D-68ED-8E5A-CA6A-950ABAA4100F}"/>
              </a:ext>
            </a:extLst>
          </p:cNvPr>
          <p:cNvSpPr>
            <a:spLocks noChangeShapeType="1"/>
          </p:cNvSpPr>
          <p:nvPr/>
        </p:nvSpPr>
        <p:spPr bwMode="auto">
          <a:xfrm flipV="1">
            <a:off x="6858000" y="3048000"/>
            <a:ext cx="762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3029" name="Text Box 21">
            <a:extLst>
              <a:ext uri="{FF2B5EF4-FFF2-40B4-BE49-F238E27FC236}">
                <a16:creationId xmlns:a16="http://schemas.microsoft.com/office/drawing/2014/main" id="{7A4B24BF-382B-90C8-32EB-CACAF99E2E18}"/>
              </a:ext>
            </a:extLst>
          </p:cNvPr>
          <p:cNvSpPr txBox="1">
            <a:spLocks noChangeArrowheads="1"/>
          </p:cNvSpPr>
          <p:nvPr/>
        </p:nvSpPr>
        <p:spPr bwMode="auto">
          <a:xfrm>
            <a:off x="3352800" y="5867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400"/>
              <a:t>Propagation length = CS</a:t>
            </a:r>
            <a:r>
              <a:rPr lang="en-US" altLang="en-CH" sz="2400" baseline="-25000"/>
              <a:t>2</a:t>
            </a:r>
            <a:r>
              <a:rPr lang="en-US" altLang="en-CH" sz="2400"/>
              <a:t> level</a:t>
            </a:r>
          </a:p>
        </p:txBody>
      </p:sp>
      <p:sp>
        <p:nvSpPr>
          <p:cNvPr id="43030" name="Rectangle 22">
            <a:extLst>
              <a:ext uri="{FF2B5EF4-FFF2-40B4-BE49-F238E27FC236}">
                <a16:creationId xmlns:a16="http://schemas.microsoft.com/office/drawing/2014/main" id="{E2F7C667-FDD8-F41D-21A3-8EB0D224D47F}"/>
              </a:ext>
            </a:extLst>
          </p:cNvPr>
          <p:cNvSpPr>
            <a:spLocks noChangeArrowheads="1"/>
          </p:cNvSpPr>
          <p:nvPr/>
        </p:nvSpPr>
        <p:spPr bwMode="auto">
          <a:xfrm>
            <a:off x="6081713" y="2924175"/>
            <a:ext cx="685800" cy="533400"/>
          </a:xfrm>
          <a:prstGeom prst="rect">
            <a:avLst/>
          </a:prstGeom>
          <a:solidFill>
            <a:schemeClr val="bg2"/>
          </a:solidFill>
          <a:ln w="38100">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31" name="Rectangle 23" descr="Dark upward diagonal">
            <a:extLst>
              <a:ext uri="{FF2B5EF4-FFF2-40B4-BE49-F238E27FC236}">
                <a16:creationId xmlns:a16="http://schemas.microsoft.com/office/drawing/2014/main" id="{CD3AAF2F-47DF-35E7-8AC0-2BFDC8CE72E5}"/>
              </a:ext>
            </a:extLst>
          </p:cNvPr>
          <p:cNvSpPr>
            <a:spLocks noChangeArrowheads="1"/>
          </p:cNvSpPr>
          <p:nvPr/>
        </p:nvSpPr>
        <p:spPr bwMode="auto">
          <a:xfrm>
            <a:off x="4756150" y="3168650"/>
            <a:ext cx="1257300" cy="2286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3032" name="Line 24">
            <a:extLst>
              <a:ext uri="{FF2B5EF4-FFF2-40B4-BE49-F238E27FC236}">
                <a16:creationId xmlns:a16="http://schemas.microsoft.com/office/drawing/2014/main" id="{67232530-56AF-3939-2627-AB9FE19819C9}"/>
              </a:ext>
            </a:extLst>
          </p:cNvPr>
          <p:cNvSpPr>
            <a:spLocks noChangeShapeType="1"/>
          </p:cNvSpPr>
          <p:nvPr/>
        </p:nvSpPr>
        <p:spPr bwMode="auto">
          <a:xfrm flipV="1">
            <a:off x="5410200" y="2362200"/>
            <a:ext cx="3810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3033" name="Text Box 25">
            <a:extLst>
              <a:ext uri="{FF2B5EF4-FFF2-40B4-BE49-F238E27FC236}">
                <a16:creationId xmlns:a16="http://schemas.microsoft.com/office/drawing/2014/main" id="{D9ADC059-517B-FD51-89A2-00FAC4D5B86F}"/>
              </a:ext>
            </a:extLst>
          </p:cNvPr>
          <p:cNvSpPr txBox="1">
            <a:spLocks noChangeArrowheads="1"/>
          </p:cNvSpPr>
          <p:nvPr/>
        </p:nvSpPr>
        <p:spPr bwMode="auto">
          <a:xfrm>
            <a:off x="5295900" y="198120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2000"/>
              <a:t>Magnet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4">
            <a:extLst>
              <a:ext uri="{FF2B5EF4-FFF2-40B4-BE49-F238E27FC236}">
                <a16:creationId xmlns:a16="http://schemas.microsoft.com/office/drawing/2014/main" id="{3418656A-9FEF-AB63-928B-30993AF102AA}"/>
              </a:ext>
            </a:extLst>
          </p:cNvPr>
          <p:cNvSpPr>
            <a:spLocks noChangeArrowheads="1"/>
          </p:cNvSpPr>
          <p:nvPr/>
        </p:nvSpPr>
        <p:spPr bwMode="auto">
          <a:xfrm>
            <a:off x="1524001" y="218216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endParaRPr lang="en-CH" altLang="en-CH" sz="2400"/>
          </a:p>
        </p:txBody>
      </p:sp>
      <p:sp>
        <p:nvSpPr>
          <p:cNvPr id="44035" name="AutoShape 23">
            <a:extLst>
              <a:ext uri="{FF2B5EF4-FFF2-40B4-BE49-F238E27FC236}">
                <a16:creationId xmlns:a16="http://schemas.microsoft.com/office/drawing/2014/main" id="{CB4965B2-B760-AAEF-C6F2-018D83CAEFDA}"/>
              </a:ext>
            </a:extLst>
          </p:cNvPr>
          <p:cNvSpPr>
            <a:spLocks noChangeAspect="1" noChangeArrowheads="1" noTextEdit="1"/>
          </p:cNvSpPr>
          <p:nvPr/>
        </p:nvSpPr>
        <p:spPr bwMode="auto">
          <a:xfrm>
            <a:off x="3200400" y="1"/>
            <a:ext cx="7010400"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H"/>
          </a:p>
        </p:txBody>
      </p:sp>
      <p:pic>
        <p:nvPicPr>
          <p:cNvPr id="44036" name="Picture 22">
            <a:extLst>
              <a:ext uri="{FF2B5EF4-FFF2-40B4-BE49-F238E27FC236}">
                <a16:creationId xmlns:a16="http://schemas.microsoft.com/office/drawing/2014/main" id="{F1B767FA-7DFE-AC87-DE41-CF6216694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963" y="2647950"/>
            <a:ext cx="273526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21">
            <a:extLst>
              <a:ext uri="{FF2B5EF4-FFF2-40B4-BE49-F238E27FC236}">
                <a16:creationId xmlns:a16="http://schemas.microsoft.com/office/drawing/2014/main" id="{2F6D27CC-4F20-8BDB-ADD8-54AD6B0A6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600076"/>
            <a:ext cx="2735262"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20">
            <a:extLst>
              <a:ext uri="{FF2B5EF4-FFF2-40B4-BE49-F238E27FC236}">
                <a16:creationId xmlns:a16="http://schemas.microsoft.com/office/drawing/2014/main" id="{0EA37FCC-BA12-BA8C-37F5-663897E60F51}"/>
              </a:ext>
            </a:extLst>
          </p:cNvPr>
          <p:cNvPicPr>
            <a:picLocks noChangeAspect="1" noChangeArrowheads="1"/>
          </p:cNvPicPr>
          <p:nvPr/>
        </p:nvPicPr>
        <p:blipFill>
          <a:blip r:embed="rId4">
            <a:lum bright="30000" contrast="30000"/>
            <a:extLst>
              <a:ext uri="{28A0092B-C50C-407E-A947-70E740481C1C}">
                <a14:useLocalDpi xmlns:a14="http://schemas.microsoft.com/office/drawing/2010/main" val="0"/>
              </a:ext>
            </a:extLst>
          </a:blip>
          <a:srcRect/>
          <a:stretch>
            <a:fillRect/>
          </a:stretch>
        </p:blipFill>
        <p:spPr bwMode="auto">
          <a:xfrm>
            <a:off x="6962775" y="593726"/>
            <a:ext cx="273685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9">
            <a:extLst>
              <a:ext uri="{FF2B5EF4-FFF2-40B4-BE49-F238E27FC236}">
                <a16:creationId xmlns:a16="http://schemas.microsoft.com/office/drawing/2014/main" id="{22998CD2-236F-E460-7D4C-6C4AE853A6A0}"/>
              </a:ext>
            </a:extLst>
          </p:cNvPr>
          <p:cNvPicPr>
            <a:picLocks noChangeAspect="1" noChangeArrowheads="1"/>
          </p:cNvPicPr>
          <p:nvPr/>
        </p:nvPicPr>
        <p:blipFill>
          <a:blip r:embed="rId5">
            <a:lum bright="6000" contrast="42000"/>
            <a:extLst>
              <a:ext uri="{28A0092B-C50C-407E-A947-70E740481C1C}">
                <a14:useLocalDpi xmlns:a14="http://schemas.microsoft.com/office/drawing/2010/main" val="0"/>
              </a:ext>
            </a:extLst>
          </a:blip>
          <a:srcRect/>
          <a:stretch>
            <a:fillRect/>
          </a:stretch>
        </p:blipFill>
        <p:spPr bwMode="auto">
          <a:xfrm>
            <a:off x="6959601" y="2647950"/>
            <a:ext cx="2735263"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ext Box 18">
            <a:extLst>
              <a:ext uri="{FF2B5EF4-FFF2-40B4-BE49-F238E27FC236}">
                <a16:creationId xmlns:a16="http://schemas.microsoft.com/office/drawing/2014/main" id="{48618EB8-7044-0E69-EA93-4D4884BFA0A5}"/>
              </a:ext>
            </a:extLst>
          </p:cNvPr>
          <p:cNvSpPr txBox="1">
            <a:spLocks noChangeArrowheads="1"/>
          </p:cNvSpPr>
          <p:nvPr/>
        </p:nvSpPr>
        <p:spPr bwMode="auto">
          <a:xfrm>
            <a:off x="2224088" y="1166814"/>
            <a:ext cx="1509712"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endParaRPr lang="en-CH" altLang="en-CH" sz="6000"/>
          </a:p>
        </p:txBody>
      </p:sp>
      <p:sp>
        <p:nvSpPr>
          <p:cNvPr id="44041" name="Text Box 17">
            <a:extLst>
              <a:ext uri="{FF2B5EF4-FFF2-40B4-BE49-F238E27FC236}">
                <a16:creationId xmlns:a16="http://schemas.microsoft.com/office/drawing/2014/main" id="{B1D69016-7FE7-B669-3019-CDD803139F6D}"/>
              </a:ext>
            </a:extLst>
          </p:cNvPr>
          <p:cNvSpPr txBox="1">
            <a:spLocks noChangeArrowheads="1"/>
          </p:cNvSpPr>
          <p:nvPr/>
        </p:nvSpPr>
        <p:spPr bwMode="auto">
          <a:xfrm>
            <a:off x="2392364" y="3246439"/>
            <a:ext cx="1341437"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2400">
                <a:cs typeface="Times New Roman" panose="02020603050405020304" pitchFamily="18" charset="0"/>
              </a:rPr>
              <a:t>2-D FFT</a:t>
            </a:r>
            <a:endParaRPr lang="en-US" altLang="en-CH" sz="6600">
              <a:cs typeface="Times New Roman" panose="02020603050405020304" pitchFamily="18" charset="0"/>
            </a:endParaRPr>
          </a:p>
        </p:txBody>
      </p:sp>
      <p:sp>
        <p:nvSpPr>
          <p:cNvPr id="44042" name="Text Box 16">
            <a:extLst>
              <a:ext uri="{FF2B5EF4-FFF2-40B4-BE49-F238E27FC236}">
                <a16:creationId xmlns:a16="http://schemas.microsoft.com/office/drawing/2014/main" id="{3B621C5E-2143-7EC3-5994-4F643CA92FE7}"/>
              </a:ext>
            </a:extLst>
          </p:cNvPr>
          <p:cNvSpPr txBox="1">
            <a:spLocks noChangeArrowheads="1"/>
          </p:cNvSpPr>
          <p:nvPr/>
        </p:nvSpPr>
        <p:spPr bwMode="auto">
          <a:xfrm>
            <a:off x="6346825" y="504825"/>
            <a:ext cx="838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a)</a:t>
            </a:r>
            <a:endParaRPr lang="en-US" altLang="en-CH" sz="2400">
              <a:cs typeface="Times New Roman" panose="02020603050405020304" pitchFamily="18" charset="0"/>
            </a:endParaRPr>
          </a:p>
        </p:txBody>
      </p:sp>
      <p:sp>
        <p:nvSpPr>
          <p:cNvPr id="44043" name="Text Box 15">
            <a:extLst>
              <a:ext uri="{FF2B5EF4-FFF2-40B4-BE49-F238E27FC236}">
                <a16:creationId xmlns:a16="http://schemas.microsoft.com/office/drawing/2014/main" id="{1FEA7B52-47FD-5F1E-E861-16CC5E4FF063}"/>
              </a:ext>
            </a:extLst>
          </p:cNvPr>
          <p:cNvSpPr txBox="1">
            <a:spLocks noChangeArrowheads="1"/>
          </p:cNvSpPr>
          <p:nvPr/>
        </p:nvSpPr>
        <p:spPr bwMode="auto">
          <a:xfrm>
            <a:off x="9144000" y="541338"/>
            <a:ext cx="838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b)</a:t>
            </a:r>
            <a:endParaRPr lang="en-US" altLang="en-CH" sz="2400">
              <a:cs typeface="Times New Roman" panose="02020603050405020304" pitchFamily="18" charset="0"/>
            </a:endParaRPr>
          </a:p>
        </p:txBody>
      </p:sp>
      <p:sp>
        <p:nvSpPr>
          <p:cNvPr id="44044" name="Text Box 14">
            <a:extLst>
              <a:ext uri="{FF2B5EF4-FFF2-40B4-BE49-F238E27FC236}">
                <a16:creationId xmlns:a16="http://schemas.microsoft.com/office/drawing/2014/main" id="{14926A45-7185-BF9D-B439-59FC5CCFCD47}"/>
              </a:ext>
            </a:extLst>
          </p:cNvPr>
          <p:cNvSpPr txBox="1">
            <a:spLocks noChangeArrowheads="1"/>
          </p:cNvSpPr>
          <p:nvPr/>
        </p:nvSpPr>
        <p:spPr bwMode="auto">
          <a:xfrm>
            <a:off x="6292851" y="2620963"/>
            <a:ext cx="669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c)</a:t>
            </a:r>
            <a:endParaRPr lang="en-US" altLang="en-CH" sz="2400">
              <a:cs typeface="Times New Roman" panose="02020603050405020304" pitchFamily="18" charset="0"/>
            </a:endParaRPr>
          </a:p>
        </p:txBody>
      </p:sp>
      <p:sp>
        <p:nvSpPr>
          <p:cNvPr id="44045" name="Text Box 13">
            <a:extLst>
              <a:ext uri="{FF2B5EF4-FFF2-40B4-BE49-F238E27FC236}">
                <a16:creationId xmlns:a16="http://schemas.microsoft.com/office/drawing/2014/main" id="{A6D5E825-8864-1A75-8603-3DF5928A5956}"/>
              </a:ext>
            </a:extLst>
          </p:cNvPr>
          <p:cNvSpPr txBox="1">
            <a:spLocks noChangeArrowheads="1"/>
          </p:cNvSpPr>
          <p:nvPr/>
        </p:nvSpPr>
        <p:spPr bwMode="auto">
          <a:xfrm>
            <a:off x="9144000" y="2584450"/>
            <a:ext cx="838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d)</a:t>
            </a:r>
            <a:endParaRPr lang="en-US" altLang="en-CH" sz="2400">
              <a:cs typeface="Times New Roman" panose="02020603050405020304" pitchFamily="18" charset="0"/>
            </a:endParaRPr>
          </a:p>
        </p:txBody>
      </p:sp>
      <p:pic>
        <p:nvPicPr>
          <p:cNvPr id="44046" name="Picture 12">
            <a:extLst>
              <a:ext uri="{FF2B5EF4-FFF2-40B4-BE49-F238E27FC236}">
                <a16:creationId xmlns:a16="http://schemas.microsoft.com/office/drawing/2014/main" id="{96279DC8-7473-9A72-6585-7391610CF6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963" y="4697413"/>
            <a:ext cx="2735262"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1">
            <a:extLst>
              <a:ext uri="{FF2B5EF4-FFF2-40B4-BE49-F238E27FC236}">
                <a16:creationId xmlns:a16="http://schemas.microsoft.com/office/drawing/2014/main" id="{087533E7-69BB-D94C-A542-7BA4CE034F6A}"/>
              </a:ext>
            </a:extLst>
          </p:cNvPr>
          <p:cNvPicPr>
            <a:picLocks noChangeAspect="1" noChangeArrowheads="1"/>
          </p:cNvPicPr>
          <p:nvPr/>
        </p:nvPicPr>
        <p:blipFill>
          <a:blip r:embed="rId7">
            <a:lum bright="30000" contrast="30000"/>
            <a:extLst>
              <a:ext uri="{28A0092B-C50C-407E-A947-70E740481C1C}">
                <a14:useLocalDpi xmlns:a14="http://schemas.microsoft.com/office/drawing/2010/main" val="0"/>
              </a:ext>
            </a:extLst>
          </a:blip>
          <a:srcRect/>
          <a:stretch>
            <a:fillRect/>
          </a:stretch>
        </p:blipFill>
        <p:spPr bwMode="auto">
          <a:xfrm>
            <a:off x="6959601" y="4697413"/>
            <a:ext cx="2735263"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8" name="Text Box 10">
            <a:extLst>
              <a:ext uri="{FF2B5EF4-FFF2-40B4-BE49-F238E27FC236}">
                <a16:creationId xmlns:a16="http://schemas.microsoft.com/office/drawing/2014/main" id="{D1385044-246D-7B4D-48E9-A5BFBB5C908C}"/>
              </a:ext>
            </a:extLst>
          </p:cNvPr>
          <p:cNvSpPr txBox="1">
            <a:spLocks noChangeArrowheads="1"/>
          </p:cNvSpPr>
          <p:nvPr/>
        </p:nvSpPr>
        <p:spPr bwMode="auto">
          <a:xfrm>
            <a:off x="2224088" y="5176839"/>
            <a:ext cx="15097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2400"/>
              <a:t>Structrured</a:t>
            </a:r>
          </a:p>
        </p:txBody>
      </p:sp>
      <p:sp>
        <p:nvSpPr>
          <p:cNvPr id="44049" name="Text Box 9">
            <a:extLst>
              <a:ext uri="{FF2B5EF4-FFF2-40B4-BE49-F238E27FC236}">
                <a16:creationId xmlns:a16="http://schemas.microsoft.com/office/drawing/2014/main" id="{42DE0828-0329-535E-1955-25FEA4624715}"/>
              </a:ext>
            </a:extLst>
          </p:cNvPr>
          <p:cNvSpPr txBox="1">
            <a:spLocks noChangeArrowheads="1"/>
          </p:cNvSpPr>
          <p:nvPr/>
        </p:nvSpPr>
        <p:spPr bwMode="auto">
          <a:xfrm>
            <a:off x="4837113" y="1"/>
            <a:ext cx="15097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3200">
                <a:cs typeface="Times New Roman" panose="02020603050405020304" pitchFamily="18" charset="0"/>
              </a:rPr>
              <a:t>Input</a:t>
            </a:r>
            <a:endParaRPr lang="en-US" altLang="en-CH" sz="7200">
              <a:cs typeface="Times New Roman" panose="02020603050405020304" pitchFamily="18" charset="0"/>
            </a:endParaRPr>
          </a:p>
        </p:txBody>
      </p:sp>
      <p:sp>
        <p:nvSpPr>
          <p:cNvPr id="44050" name="Text Box 8">
            <a:extLst>
              <a:ext uri="{FF2B5EF4-FFF2-40B4-BE49-F238E27FC236}">
                <a16:creationId xmlns:a16="http://schemas.microsoft.com/office/drawing/2014/main" id="{FE9FAC2C-CDA3-654D-6374-584D89422B77}"/>
              </a:ext>
            </a:extLst>
          </p:cNvPr>
          <p:cNvSpPr txBox="1">
            <a:spLocks noChangeArrowheads="1"/>
          </p:cNvSpPr>
          <p:nvPr/>
        </p:nvSpPr>
        <p:spPr bwMode="auto">
          <a:xfrm>
            <a:off x="7519988" y="1"/>
            <a:ext cx="15097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2800">
                <a:cs typeface="Times New Roman" panose="02020603050405020304" pitchFamily="18" charset="0"/>
              </a:rPr>
              <a:t>Output</a:t>
            </a:r>
            <a:endParaRPr lang="en-US" altLang="en-CH" sz="6600">
              <a:cs typeface="Times New Roman" panose="02020603050405020304" pitchFamily="18" charset="0"/>
            </a:endParaRPr>
          </a:p>
        </p:txBody>
      </p:sp>
      <p:sp>
        <p:nvSpPr>
          <p:cNvPr id="44051" name="Text Box 7">
            <a:extLst>
              <a:ext uri="{FF2B5EF4-FFF2-40B4-BE49-F238E27FC236}">
                <a16:creationId xmlns:a16="http://schemas.microsoft.com/office/drawing/2014/main" id="{522E66C8-ACAF-4865-8DC0-AAF9246C5284}"/>
              </a:ext>
            </a:extLst>
          </p:cNvPr>
          <p:cNvSpPr txBox="1">
            <a:spLocks noChangeArrowheads="1"/>
          </p:cNvSpPr>
          <p:nvPr/>
        </p:nvSpPr>
        <p:spPr bwMode="auto">
          <a:xfrm>
            <a:off x="6292851" y="4700588"/>
            <a:ext cx="669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e)</a:t>
            </a:r>
            <a:endParaRPr lang="en-US" altLang="en-CH" sz="2400">
              <a:cs typeface="Times New Roman" panose="02020603050405020304" pitchFamily="18" charset="0"/>
            </a:endParaRPr>
          </a:p>
        </p:txBody>
      </p:sp>
      <p:sp>
        <p:nvSpPr>
          <p:cNvPr id="44052" name="Text Box 6">
            <a:extLst>
              <a:ext uri="{FF2B5EF4-FFF2-40B4-BE49-F238E27FC236}">
                <a16:creationId xmlns:a16="http://schemas.microsoft.com/office/drawing/2014/main" id="{B1BBE732-1811-9778-EFC5-A9B7F23BCC0E}"/>
              </a:ext>
            </a:extLst>
          </p:cNvPr>
          <p:cNvSpPr txBox="1">
            <a:spLocks noChangeArrowheads="1"/>
          </p:cNvSpPr>
          <p:nvPr/>
        </p:nvSpPr>
        <p:spPr bwMode="auto">
          <a:xfrm>
            <a:off x="9144000" y="4700588"/>
            <a:ext cx="838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r>
              <a:rPr lang="en-US" altLang="en-CH" sz="700" b="1">
                <a:solidFill>
                  <a:srgbClr val="FFFFFF"/>
                </a:solidFill>
                <a:latin typeface="Arial" panose="020B0604020202020204" pitchFamily="34" charset="0"/>
                <a:cs typeface="Times New Roman" panose="02020603050405020304" pitchFamily="18" charset="0"/>
              </a:rPr>
              <a:t>f)</a:t>
            </a:r>
            <a:endParaRPr lang="en-US" altLang="en-CH" sz="2400">
              <a:cs typeface="Times New Roman" panose="02020603050405020304" pitchFamily="18" charset="0"/>
            </a:endParaRPr>
          </a:p>
        </p:txBody>
      </p:sp>
      <p:sp>
        <p:nvSpPr>
          <p:cNvPr id="44053" name="Text Box 36">
            <a:extLst>
              <a:ext uri="{FF2B5EF4-FFF2-40B4-BE49-F238E27FC236}">
                <a16:creationId xmlns:a16="http://schemas.microsoft.com/office/drawing/2014/main" id="{8E5E398D-EB7F-C57D-2D47-6C3A88154FEA}"/>
              </a:ext>
            </a:extLst>
          </p:cNvPr>
          <p:cNvSpPr txBox="1">
            <a:spLocks noChangeArrowheads="1"/>
          </p:cNvSpPr>
          <p:nvPr/>
        </p:nvSpPr>
        <p:spPr bwMode="auto">
          <a:xfrm>
            <a:off x="2346326" y="955675"/>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Random</a:t>
            </a:r>
          </a:p>
        </p:txBody>
      </p:sp>
      <p:sp>
        <p:nvSpPr>
          <p:cNvPr id="44054" name="Line 37">
            <a:extLst>
              <a:ext uri="{FF2B5EF4-FFF2-40B4-BE49-F238E27FC236}">
                <a16:creationId xmlns:a16="http://schemas.microsoft.com/office/drawing/2014/main" id="{4CC48160-EECC-85D5-445E-76E51FA059C4}"/>
              </a:ext>
            </a:extLst>
          </p:cNvPr>
          <p:cNvSpPr>
            <a:spLocks noChangeShapeType="1"/>
          </p:cNvSpPr>
          <p:nvPr/>
        </p:nvSpPr>
        <p:spPr bwMode="auto">
          <a:xfrm>
            <a:off x="2971800" y="1828800"/>
            <a:ext cx="0" cy="1066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112F159-371A-1B6B-A4C1-2690B3760275}"/>
              </a:ext>
            </a:extLst>
          </p:cNvPr>
          <p:cNvSpPr>
            <a:spLocks noGrp="1" noChangeArrowheads="1"/>
          </p:cNvSpPr>
          <p:nvPr>
            <p:ph type="title" idx="4294967295"/>
          </p:nvPr>
        </p:nvSpPr>
        <p:spPr/>
        <p:txBody>
          <a:bodyPr/>
          <a:lstStyle/>
          <a:p>
            <a:pPr eaLnBrk="1" hangingPunct="1"/>
            <a:r>
              <a:rPr lang="en-US" altLang="en-CH"/>
              <a:t>4</a:t>
            </a:r>
          </a:p>
        </p:txBody>
      </p:sp>
      <p:pic>
        <p:nvPicPr>
          <p:cNvPr id="45059" name="Picture 3">
            <a:extLst>
              <a:ext uri="{FF2B5EF4-FFF2-40B4-BE49-F238E27FC236}">
                <a16:creationId xmlns:a16="http://schemas.microsoft.com/office/drawing/2014/main" id="{4234216C-DEBF-5C3F-57F6-04E0CF3B8D6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66914"/>
            <a:ext cx="3290888"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Oval 4">
            <a:extLst>
              <a:ext uri="{FF2B5EF4-FFF2-40B4-BE49-F238E27FC236}">
                <a16:creationId xmlns:a16="http://schemas.microsoft.com/office/drawing/2014/main" id="{577F8008-FB45-D3DB-F9B0-7BB9BF3F17F2}"/>
              </a:ext>
            </a:extLst>
          </p:cNvPr>
          <p:cNvSpPr>
            <a:spLocks noChangeArrowheads="1"/>
          </p:cNvSpPr>
          <p:nvPr/>
        </p:nvSpPr>
        <p:spPr bwMode="auto">
          <a:xfrm rot="656614">
            <a:off x="5118100" y="3054350"/>
            <a:ext cx="304800" cy="381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5061" name="Oval 5">
            <a:extLst>
              <a:ext uri="{FF2B5EF4-FFF2-40B4-BE49-F238E27FC236}">
                <a16:creationId xmlns:a16="http://schemas.microsoft.com/office/drawing/2014/main" id="{2134795D-D60C-9251-61FB-2A94E1186799}"/>
              </a:ext>
            </a:extLst>
          </p:cNvPr>
          <p:cNvSpPr>
            <a:spLocks noChangeArrowheads="1"/>
          </p:cNvSpPr>
          <p:nvPr/>
        </p:nvSpPr>
        <p:spPr bwMode="auto">
          <a:xfrm>
            <a:off x="7100888" y="3581400"/>
            <a:ext cx="457200" cy="457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5062" name="Oval 6">
            <a:extLst>
              <a:ext uri="{FF2B5EF4-FFF2-40B4-BE49-F238E27FC236}">
                <a16:creationId xmlns:a16="http://schemas.microsoft.com/office/drawing/2014/main" id="{98000575-3EF9-8140-CFC8-EAA3E6F78899}"/>
              </a:ext>
            </a:extLst>
          </p:cNvPr>
          <p:cNvSpPr>
            <a:spLocks noChangeArrowheads="1"/>
          </p:cNvSpPr>
          <p:nvPr/>
        </p:nvSpPr>
        <p:spPr bwMode="auto">
          <a:xfrm>
            <a:off x="5614988" y="4419600"/>
            <a:ext cx="457200" cy="457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5063" name="Line 7">
            <a:extLst>
              <a:ext uri="{FF2B5EF4-FFF2-40B4-BE49-F238E27FC236}">
                <a16:creationId xmlns:a16="http://schemas.microsoft.com/office/drawing/2014/main" id="{AA8CA1B4-6BE4-BDC5-F9F0-B3F8EEB51EF3}"/>
              </a:ext>
            </a:extLst>
          </p:cNvPr>
          <p:cNvSpPr>
            <a:spLocks noChangeShapeType="1"/>
          </p:cNvSpPr>
          <p:nvPr/>
        </p:nvSpPr>
        <p:spPr bwMode="auto">
          <a:xfrm flipV="1">
            <a:off x="5272088" y="1676400"/>
            <a:ext cx="762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5064" name="Text Box 8">
            <a:extLst>
              <a:ext uri="{FF2B5EF4-FFF2-40B4-BE49-F238E27FC236}">
                <a16:creationId xmlns:a16="http://schemas.microsoft.com/office/drawing/2014/main" id="{84DE7EDE-C6B3-A357-8795-CF8E46C8DDEF}"/>
              </a:ext>
            </a:extLst>
          </p:cNvPr>
          <p:cNvSpPr txBox="1">
            <a:spLocks noChangeArrowheads="1"/>
          </p:cNvSpPr>
          <p:nvPr/>
        </p:nvSpPr>
        <p:spPr bwMode="auto">
          <a:xfrm>
            <a:off x="4891088" y="1371601"/>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Splitting</a:t>
            </a:r>
          </a:p>
        </p:txBody>
      </p:sp>
      <p:sp>
        <p:nvSpPr>
          <p:cNvPr id="45065" name="Line 9">
            <a:extLst>
              <a:ext uri="{FF2B5EF4-FFF2-40B4-BE49-F238E27FC236}">
                <a16:creationId xmlns:a16="http://schemas.microsoft.com/office/drawing/2014/main" id="{9B05F38F-0A75-2081-1551-AEE8CB62799E}"/>
              </a:ext>
            </a:extLst>
          </p:cNvPr>
          <p:cNvSpPr>
            <a:spLocks noChangeShapeType="1"/>
          </p:cNvSpPr>
          <p:nvPr/>
        </p:nvSpPr>
        <p:spPr bwMode="auto">
          <a:xfrm flipH="1">
            <a:off x="5424488" y="4876800"/>
            <a:ext cx="381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5066" name="Text Box 10">
            <a:extLst>
              <a:ext uri="{FF2B5EF4-FFF2-40B4-BE49-F238E27FC236}">
                <a16:creationId xmlns:a16="http://schemas.microsoft.com/office/drawing/2014/main" id="{0A753910-ECCD-C37C-18BA-24BEAD5B76AB}"/>
              </a:ext>
            </a:extLst>
          </p:cNvPr>
          <p:cNvSpPr txBox="1">
            <a:spLocks noChangeArrowheads="1"/>
          </p:cNvSpPr>
          <p:nvPr/>
        </p:nvSpPr>
        <p:spPr bwMode="auto">
          <a:xfrm>
            <a:off x="4891088" y="55626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Multiple splitting</a:t>
            </a:r>
          </a:p>
        </p:txBody>
      </p:sp>
      <p:sp>
        <p:nvSpPr>
          <p:cNvPr id="45067" name="Line 11">
            <a:extLst>
              <a:ext uri="{FF2B5EF4-FFF2-40B4-BE49-F238E27FC236}">
                <a16:creationId xmlns:a16="http://schemas.microsoft.com/office/drawing/2014/main" id="{99D39876-9252-B227-786D-DDFCE455AE91}"/>
              </a:ext>
            </a:extLst>
          </p:cNvPr>
          <p:cNvSpPr>
            <a:spLocks noChangeShapeType="1"/>
          </p:cNvSpPr>
          <p:nvPr/>
        </p:nvSpPr>
        <p:spPr bwMode="auto">
          <a:xfrm flipH="1">
            <a:off x="7253288" y="4038600"/>
            <a:ext cx="76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5068" name="Text Box 12">
            <a:extLst>
              <a:ext uri="{FF2B5EF4-FFF2-40B4-BE49-F238E27FC236}">
                <a16:creationId xmlns:a16="http://schemas.microsoft.com/office/drawing/2014/main" id="{A7132886-4F53-5F03-D0F8-4370002E16DC}"/>
              </a:ext>
            </a:extLst>
          </p:cNvPr>
          <p:cNvSpPr txBox="1">
            <a:spLocks noChangeArrowheads="1"/>
          </p:cNvSpPr>
          <p:nvPr/>
        </p:nvSpPr>
        <p:spPr bwMode="auto">
          <a:xfrm>
            <a:off x="6796088" y="548640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Fusion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95E3383-EBA2-CD6F-691E-F082C0108F06}"/>
              </a:ext>
            </a:extLst>
          </p:cNvPr>
          <p:cNvSpPr>
            <a:spLocks noGrp="1" noChangeArrowheads="1"/>
          </p:cNvSpPr>
          <p:nvPr>
            <p:ph type="title" idx="4294967295"/>
          </p:nvPr>
        </p:nvSpPr>
        <p:spPr/>
        <p:txBody>
          <a:bodyPr/>
          <a:lstStyle/>
          <a:p>
            <a:pPr eaLnBrk="1" hangingPunct="1"/>
            <a:r>
              <a:rPr lang="en-US" altLang="en-CH"/>
              <a:t>10</a:t>
            </a:r>
          </a:p>
        </p:txBody>
      </p:sp>
      <p:pic>
        <p:nvPicPr>
          <p:cNvPr id="47107" name="Picture 3">
            <a:extLst>
              <a:ext uri="{FF2B5EF4-FFF2-40B4-BE49-F238E27FC236}">
                <a16:creationId xmlns:a16="http://schemas.microsoft.com/office/drawing/2014/main" id="{A806997C-6656-BE23-5C98-84CD078D8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66913"/>
            <a:ext cx="3290888"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Oval 4">
            <a:extLst>
              <a:ext uri="{FF2B5EF4-FFF2-40B4-BE49-F238E27FC236}">
                <a16:creationId xmlns:a16="http://schemas.microsoft.com/office/drawing/2014/main" id="{0F2DD732-A895-BB61-387D-D41DC9B8E288}"/>
              </a:ext>
            </a:extLst>
          </p:cNvPr>
          <p:cNvSpPr>
            <a:spLocks noChangeArrowheads="1"/>
          </p:cNvSpPr>
          <p:nvPr/>
        </p:nvSpPr>
        <p:spPr bwMode="auto">
          <a:xfrm rot="656614">
            <a:off x="5118100" y="3054350"/>
            <a:ext cx="304800" cy="381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7109" name="Oval 5">
            <a:extLst>
              <a:ext uri="{FF2B5EF4-FFF2-40B4-BE49-F238E27FC236}">
                <a16:creationId xmlns:a16="http://schemas.microsoft.com/office/drawing/2014/main" id="{494DB013-EAEB-404A-731E-F46440A41FEF}"/>
              </a:ext>
            </a:extLst>
          </p:cNvPr>
          <p:cNvSpPr>
            <a:spLocks noChangeArrowheads="1"/>
          </p:cNvSpPr>
          <p:nvPr/>
        </p:nvSpPr>
        <p:spPr bwMode="auto">
          <a:xfrm>
            <a:off x="7100888" y="3581400"/>
            <a:ext cx="457200" cy="457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7110" name="Oval 6">
            <a:extLst>
              <a:ext uri="{FF2B5EF4-FFF2-40B4-BE49-F238E27FC236}">
                <a16:creationId xmlns:a16="http://schemas.microsoft.com/office/drawing/2014/main" id="{C2D696D4-9EBF-A758-F38C-853102C851C6}"/>
              </a:ext>
            </a:extLst>
          </p:cNvPr>
          <p:cNvSpPr>
            <a:spLocks noChangeArrowheads="1"/>
          </p:cNvSpPr>
          <p:nvPr/>
        </p:nvSpPr>
        <p:spPr bwMode="auto">
          <a:xfrm>
            <a:off x="5614988" y="4419600"/>
            <a:ext cx="457200" cy="4572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47111" name="Line 7">
            <a:extLst>
              <a:ext uri="{FF2B5EF4-FFF2-40B4-BE49-F238E27FC236}">
                <a16:creationId xmlns:a16="http://schemas.microsoft.com/office/drawing/2014/main" id="{4078AFA4-17A3-F972-04DB-F89CF00981B9}"/>
              </a:ext>
            </a:extLst>
          </p:cNvPr>
          <p:cNvSpPr>
            <a:spLocks noChangeShapeType="1"/>
          </p:cNvSpPr>
          <p:nvPr/>
        </p:nvSpPr>
        <p:spPr bwMode="auto">
          <a:xfrm flipV="1">
            <a:off x="5272088" y="1676400"/>
            <a:ext cx="762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7112" name="Text Box 8">
            <a:extLst>
              <a:ext uri="{FF2B5EF4-FFF2-40B4-BE49-F238E27FC236}">
                <a16:creationId xmlns:a16="http://schemas.microsoft.com/office/drawing/2014/main" id="{D607B8EB-4A61-24B9-0DEB-E1266B1650B0}"/>
              </a:ext>
            </a:extLst>
          </p:cNvPr>
          <p:cNvSpPr txBox="1">
            <a:spLocks noChangeArrowheads="1"/>
          </p:cNvSpPr>
          <p:nvPr/>
        </p:nvSpPr>
        <p:spPr bwMode="auto">
          <a:xfrm>
            <a:off x="4891088" y="1371601"/>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Splitting</a:t>
            </a:r>
          </a:p>
        </p:txBody>
      </p:sp>
      <p:sp>
        <p:nvSpPr>
          <p:cNvPr id="47113" name="Line 9">
            <a:extLst>
              <a:ext uri="{FF2B5EF4-FFF2-40B4-BE49-F238E27FC236}">
                <a16:creationId xmlns:a16="http://schemas.microsoft.com/office/drawing/2014/main" id="{7305C66A-0D27-FC5F-6C4B-07E24F87080C}"/>
              </a:ext>
            </a:extLst>
          </p:cNvPr>
          <p:cNvSpPr>
            <a:spLocks noChangeShapeType="1"/>
          </p:cNvSpPr>
          <p:nvPr/>
        </p:nvSpPr>
        <p:spPr bwMode="auto">
          <a:xfrm flipH="1">
            <a:off x="5424488" y="4876800"/>
            <a:ext cx="381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7114" name="Text Box 10">
            <a:extLst>
              <a:ext uri="{FF2B5EF4-FFF2-40B4-BE49-F238E27FC236}">
                <a16:creationId xmlns:a16="http://schemas.microsoft.com/office/drawing/2014/main" id="{BCFA9BFE-A327-E747-EF20-D0B10B9051CE}"/>
              </a:ext>
            </a:extLst>
          </p:cNvPr>
          <p:cNvSpPr txBox="1">
            <a:spLocks noChangeArrowheads="1"/>
          </p:cNvSpPr>
          <p:nvPr/>
        </p:nvSpPr>
        <p:spPr bwMode="auto">
          <a:xfrm>
            <a:off x="4891088" y="55626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Multiple splitting</a:t>
            </a:r>
          </a:p>
        </p:txBody>
      </p:sp>
      <p:sp>
        <p:nvSpPr>
          <p:cNvPr id="47115" name="Line 11">
            <a:extLst>
              <a:ext uri="{FF2B5EF4-FFF2-40B4-BE49-F238E27FC236}">
                <a16:creationId xmlns:a16="http://schemas.microsoft.com/office/drawing/2014/main" id="{39176DC2-9726-EF13-A0B8-6B8316DB7AFD}"/>
              </a:ext>
            </a:extLst>
          </p:cNvPr>
          <p:cNvSpPr>
            <a:spLocks noChangeShapeType="1"/>
          </p:cNvSpPr>
          <p:nvPr/>
        </p:nvSpPr>
        <p:spPr bwMode="auto">
          <a:xfrm flipH="1">
            <a:off x="7253288" y="4038600"/>
            <a:ext cx="76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7116" name="Text Box 12">
            <a:extLst>
              <a:ext uri="{FF2B5EF4-FFF2-40B4-BE49-F238E27FC236}">
                <a16:creationId xmlns:a16="http://schemas.microsoft.com/office/drawing/2014/main" id="{20A72D24-4DFB-F1EC-793A-5F5284BE0AE6}"/>
              </a:ext>
            </a:extLst>
          </p:cNvPr>
          <p:cNvSpPr txBox="1">
            <a:spLocks noChangeArrowheads="1"/>
          </p:cNvSpPr>
          <p:nvPr/>
        </p:nvSpPr>
        <p:spPr bwMode="auto">
          <a:xfrm>
            <a:off x="6796088" y="548640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800">
                <a:cs typeface="Arial" panose="020B0604020202020204" pitchFamily="34" charset="0"/>
              </a:rPr>
              <a:t>Fusion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E57D64C2-1A30-2D7A-C05F-B7A077D83F4F}"/>
              </a:ext>
            </a:extLst>
          </p:cNvPr>
          <p:cNvGrpSpPr>
            <a:grpSpLocks/>
          </p:cNvGrpSpPr>
          <p:nvPr/>
        </p:nvGrpSpPr>
        <p:grpSpPr bwMode="auto">
          <a:xfrm>
            <a:off x="2362200" y="3124201"/>
            <a:ext cx="6858000" cy="1539875"/>
            <a:chOff x="816" y="1440"/>
            <a:chExt cx="4320" cy="970"/>
          </a:xfrm>
        </p:grpSpPr>
        <p:pic>
          <p:nvPicPr>
            <p:cNvPr id="49163" name="Picture 3">
              <a:extLst>
                <a:ext uri="{FF2B5EF4-FFF2-40B4-BE49-F238E27FC236}">
                  <a16:creationId xmlns:a16="http://schemas.microsoft.com/office/drawing/2014/main" id="{870CB5F2-4B06-4969-E293-815DBAD6A0A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440"/>
              <a:ext cx="967"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4">
              <a:extLst>
                <a:ext uri="{FF2B5EF4-FFF2-40B4-BE49-F238E27FC236}">
                  <a16:creationId xmlns:a16="http://schemas.microsoft.com/office/drawing/2014/main" id="{C23E3E63-1497-EEFD-9BEF-8F0561BF3A6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440"/>
              <a:ext cx="967"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5">
              <a:extLst>
                <a:ext uri="{FF2B5EF4-FFF2-40B4-BE49-F238E27FC236}">
                  <a16:creationId xmlns:a16="http://schemas.microsoft.com/office/drawing/2014/main" id="{F7543AC9-EAD0-F418-95A2-E3A64A2C323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1440"/>
              <a:ext cx="967"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6">
              <a:extLst>
                <a:ext uri="{FF2B5EF4-FFF2-40B4-BE49-F238E27FC236}">
                  <a16:creationId xmlns:a16="http://schemas.microsoft.com/office/drawing/2014/main" id="{35D825A8-D63B-BA15-E0B1-38E2C9D92E4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9" y="1440"/>
              <a:ext cx="967"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55" name="Text Box 7">
            <a:extLst>
              <a:ext uri="{FF2B5EF4-FFF2-40B4-BE49-F238E27FC236}">
                <a16:creationId xmlns:a16="http://schemas.microsoft.com/office/drawing/2014/main" id="{68E88A6B-E6DB-EB5A-311E-1AD3670B906A}"/>
              </a:ext>
            </a:extLst>
          </p:cNvPr>
          <p:cNvSpPr txBox="1">
            <a:spLocks noChangeArrowheads="1"/>
          </p:cNvSpPr>
          <p:nvPr/>
        </p:nvSpPr>
        <p:spPr bwMode="auto">
          <a:xfrm>
            <a:off x="3200400" y="1752601"/>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800">
                <a:cs typeface="Arial" panose="020B0604020202020204" pitchFamily="34" charset="0"/>
              </a:rPr>
              <a:t>Input energy from 0.44mJ to 0.90mJ</a:t>
            </a:r>
          </a:p>
        </p:txBody>
      </p:sp>
      <p:sp>
        <p:nvSpPr>
          <p:cNvPr id="49156" name="Rectangle 8">
            <a:extLst>
              <a:ext uri="{FF2B5EF4-FFF2-40B4-BE49-F238E27FC236}">
                <a16:creationId xmlns:a16="http://schemas.microsoft.com/office/drawing/2014/main" id="{8D288734-29AB-BD16-4F9E-090C362C6884}"/>
              </a:ext>
            </a:extLst>
          </p:cNvPr>
          <p:cNvSpPr>
            <a:spLocks noGrp="1" noChangeArrowheads="1"/>
          </p:cNvSpPr>
          <p:nvPr>
            <p:ph type="title" idx="4294967295"/>
          </p:nvPr>
        </p:nvSpPr>
        <p:spPr>
          <a:xfrm>
            <a:off x="2209800" y="228600"/>
            <a:ext cx="7772400" cy="1143000"/>
          </a:xfrm>
        </p:spPr>
        <p:txBody>
          <a:bodyPr/>
          <a:lstStyle/>
          <a:p>
            <a:pPr eaLnBrk="1" hangingPunct="1"/>
            <a:r>
              <a:rPr lang="en-US" altLang="en-CH" sz="4000" b="1"/>
              <a:t>Conical emission and seeding</a:t>
            </a:r>
          </a:p>
        </p:txBody>
      </p:sp>
      <p:grpSp>
        <p:nvGrpSpPr>
          <p:cNvPr id="49157" name="Group 9">
            <a:extLst>
              <a:ext uri="{FF2B5EF4-FFF2-40B4-BE49-F238E27FC236}">
                <a16:creationId xmlns:a16="http://schemas.microsoft.com/office/drawing/2014/main" id="{FFFFE9DB-FEFE-9E0B-2916-E48F42C7B662}"/>
              </a:ext>
            </a:extLst>
          </p:cNvPr>
          <p:cNvGrpSpPr>
            <a:grpSpLocks/>
          </p:cNvGrpSpPr>
          <p:nvPr/>
        </p:nvGrpSpPr>
        <p:grpSpPr bwMode="auto">
          <a:xfrm>
            <a:off x="9677400" y="3113088"/>
            <a:ext cx="762000" cy="1535112"/>
            <a:chOff x="3696" y="2201"/>
            <a:chExt cx="480" cy="967"/>
          </a:xfrm>
        </p:grpSpPr>
        <p:grpSp>
          <p:nvGrpSpPr>
            <p:cNvPr id="49158" name="Group 10">
              <a:extLst>
                <a:ext uri="{FF2B5EF4-FFF2-40B4-BE49-F238E27FC236}">
                  <a16:creationId xmlns:a16="http://schemas.microsoft.com/office/drawing/2014/main" id="{9059A596-F31D-EE39-16D9-BE2011A284B2}"/>
                </a:ext>
              </a:extLst>
            </p:cNvPr>
            <p:cNvGrpSpPr>
              <a:grpSpLocks/>
            </p:cNvGrpSpPr>
            <p:nvPr/>
          </p:nvGrpSpPr>
          <p:grpSpPr bwMode="auto">
            <a:xfrm>
              <a:off x="3792" y="2201"/>
              <a:ext cx="96" cy="967"/>
              <a:chOff x="2880" y="2201"/>
              <a:chExt cx="96" cy="967"/>
            </a:xfrm>
          </p:grpSpPr>
          <p:sp>
            <p:nvSpPr>
              <p:cNvPr id="49160" name="Line 11">
                <a:extLst>
                  <a:ext uri="{FF2B5EF4-FFF2-40B4-BE49-F238E27FC236}">
                    <a16:creationId xmlns:a16="http://schemas.microsoft.com/office/drawing/2014/main" id="{657B65FA-B9B3-CFBD-ADE5-981FE767460D}"/>
                  </a:ext>
                </a:extLst>
              </p:cNvPr>
              <p:cNvSpPr>
                <a:spLocks noChangeShapeType="1"/>
              </p:cNvSpPr>
              <p:nvPr/>
            </p:nvSpPr>
            <p:spPr bwMode="auto">
              <a:xfrm>
                <a:off x="2928" y="2201"/>
                <a:ext cx="0" cy="967"/>
              </a:xfrm>
              <a:prstGeom prst="line">
                <a:avLst/>
              </a:prstGeom>
              <a:noFill/>
              <a:ln w="19050">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49161" name="Line 12">
                <a:extLst>
                  <a:ext uri="{FF2B5EF4-FFF2-40B4-BE49-F238E27FC236}">
                    <a16:creationId xmlns:a16="http://schemas.microsoft.com/office/drawing/2014/main" id="{10A22859-31AE-825E-F6D6-76F7452D5D4E}"/>
                  </a:ext>
                </a:extLst>
              </p:cNvPr>
              <p:cNvSpPr>
                <a:spLocks noChangeShapeType="1"/>
              </p:cNvSpPr>
              <p:nvPr/>
            </p:nvSpPr>
            <p:spPr bwMode="auto">
              <a:xfrm>
                <a:off x="2880" y="3168"/>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49162" name="Line 13">
                <a:extLst>
                  <a:ext uri="{FF2B5EF4-FFF2-40B4-BE49-F238E27FC236}">
                    <a16:creationId xmlns:a16="http://schemas.microsoft.com/office/drawing/2014/main" id="{635EFE13-1B43-FE53-1661-9A9DF02B52C8}"/>
                  </a:ext>
                </a:extLst>
              </p:cNvPr>
              <p:cNvSpPr>
                <a:spLocks noChangeShapeType="1"/>
              </p:cNvSpPr>
              <p:nvPr/>
            </p:nvSpPr>
            <p:spPr bwMode="auto">
              <a:xfrm>
                <a:off x="2880" y="2208"/>
                <a:ext cx="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useBgFill="1">
          <p:nvSpPr>
            <p:cNvPr id="49159" name="Text Box 14">
              <a:extLst>
                <a:ext uri="{FF2B5EF4-FFF2-40B4-BE49-F238E27FC236}">
                  <a16:creationId xmlns:a16="http://schemas.microsoft.com/office/drawing/2014/main" id="{3F98520A-5544-9A27-E947-57AFAA73D76A}"/>
                </a:ext>
              </a:extLst>
            </p:cNvPr>
            <p:cNvSpPr txBox="1">
              <a:spLocks noChangeArrowheads="1"/>
            </p:cNvSpPr>
            <p:nvPr/>
          </p:nvSpPr>
          <p:spPr bwMode="auto">
            <a:xfrm>
              <a:off x="3696" y="2524"/>
              <a:ext cx="480" cy="212"/>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600">
                  <a:cs typeface="Arial" panose="020B0604020202020204" pitchFamily="34" charset="0"/>
                </a:rPr>
                <a:t>0.2mm</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445099F-449D-5536-05C6-EA19E19D411E}"/>
              </a:ext>
            </a:extLst>
          </p:cNvPr>
          <p:cNvSpPr>
            <a:spLocks noGrp="1" noChangeArrowheads="1"/>
          </p:cNvSpPr>
          <p:nvPr>
            <p:ph type="title"/>
          </p:nvPr>
        </p:nvSpPr>
        <p:spPr/>
        <p:txBody>
          <a:bodyPr/>
          <a:lstStyle/>
          <a:p>
            <a:pPr eaLnBrk="1" hangingPunct="1"/>
            <a:r>
              <a:rPr lang="en-US" altLang="en-CH"/>
              <a:t>Optics and Electronics</a:t>
            </a:r>
          </a:p>
        </p:txBody>
      </p:sp>
      <p:sp>
        <p:nvSpPr>
          <p:cNvPr id="18435" name="Rectangle 4">
            <a:extLst>
              <a:ext uri="{FF2B5EF4-FFF2-40B4-BE49-F238E27FC236}">
                <a16:creationId xmlns:a16="http://schemas.microsoft.com/office/drawing/2014/main" id="{6D521B0F-854C-8B49-90EB-2DE3C300D0B7}"/>
              </a:ext>
            </a:extLst>
          </p:cNvPr>
          <p:cNvSpPr>
            <a:spLocks noGrp="1" noChangeArrowheads="1"/>
          </p:cNvSpPr>
          <p:nvPr>
            <p:ph type="body" sz="half" idx="1"/>
          </p:nvPr>
        </p:nvSpPr>
        <p:spPr>
          <a:xfrm>
            <a:off x="3962400" y="1981200"/>
            <a:ext cx="4876800" cy="4114800"/>
          </a:xfrm>
        </p:spPr>
        <p:txBody>
          <a:bodyPr/>
          <a:lstStyle/>
          <a:p>
            <a:pPr eaLnBrk="1" hangingPunct="1">
              <a:buFontTx/>
              <a:buNone/>
            </a:pPr>
            <a:r>
              <a:rPr lang="en-US" altLang="en-CH" sz="3200"/>
              <a:t>Conventional Wisdom</a:t>
            </a:r>
          </a:p>
          <a:p>
            <a:pPr lvl="1" eaLnBrk="1" hangingPunct="1"/>
            <a:r>
              <a:rPr lang="en-US" altLang="en-CH" sz="2800">
                <a:ea typeface="ＭＳ Ｐゴシック" panose="020B0600070205080204" pitchFamily="34" charset="-128"/>
              </a:rPr>
              <a:t>Electrons  compute </a:t>
            </a:r>
          </a:p>
          <a:p>
            <a:pPr lvl="1" eaLnBrk="1" hangingPunct="1"/>
            <a:r>
              <a:rPr lang="en-US" altLang="en-CH" sz="2800">
                <a:ea typeface="ＭＳ Ｐゴシック" panose="020B0600070205080204" pitchFamily="34" charset="-128"/>
              </a:rPr>
              <a:t>Photons communicate</a:t>
            </a:r>
          </a:p>
          <a:p>
            <a:pPr lvl="1" eaLnBrk="1" hangingPunct="1"/>
            <a:endParaRPr lang="en-US" altLang="en-CH" sz="2800">
              <a:ea typeface="ＭＳ Ｐゴシック" panose="020B0600070205080204" pitchFamily="34" charset="-128"/>
            </a:endParaRPr>
          </a:p>
          <a:p>
            <a:pPr eaLnBrk="1" hangingPunct="1">
              <a:buFontTx/>
              <a:buNone/>
            </a:pPr>
            <a:r>
              <a:rPr lang="en-US" altLang="en-CH" sz="3200"/>
              <a:t>Another Point of View</a:t>
            </a:r>
          </a:p>
          <a:p>
            <a:pPr lvl="1" eaLnBrk="1" hangingPunct="1"/>
            <a:r>
              <a:rPr lang="en-US" altLang="en-CH" sz="2800">
                <a:ea typeface="ＭＳ Ｐゴシック" panose="020B0600070205080204" pitchFamily="34" charset="-128"/>
              </a:rPr>
              <a:t>Bound vs free charges</a:t>
            </a:r>
          </a:p>
          <a:p>
            <a:pPr eaLnBrk="1" hangingPunct="1"/>
            <a:endParaRPr lang="en-US" altLang="en-CH"/>
          </a:p>
          <a:p>
            <a:pPr eaLnBrk="1" hangingPunct="1"/>
            <a:endParaRPr lang="en-US" altLang="en-CH"/>
          </a:p>
          <a:p>
            <a:pPr eaLnBrk="1" hangingPunct="1">
              <a:buFontTx/>
              <a:buNone/>
            </a:pPr>
            <a:endParaRPr lang="en-US" altLang="en-CH"/>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DF9D1D0B-9657-B8DD-297D-70CA9F53BDBD}"/>
              </a:ext>
            </a:extLst>
          </p:cNvPr>
          <p:cNvSpPr txBox="1">
            <a:spLocks noChangeArrowheads="1"/>
          </p:cNvSpPr>
          <p:nvPr/>
        </p:nvSpPr>
        <p:spPr bwMode="auto">
          <a:xfrm>
            <a:off x="2743200" y="601980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2400">
                <a:cs typeface="Arial" panose="020B0604020202020204" pitchFamily="34" charset="0"/>
              </a:rPr>
              <a:t>Images are 0.54mm x 0.54mm</a:t>
            </a:r>
          </a:p>
        </p:txBody>
      </p:sp>
      <p:grpSp>
        <p:nvGrpSpPr>
          <p:cNvPr id="51203" name="Group 3">
            <a:extLst>
              <a:ext uri="{FF2B5EF4-FFF2-40B4-BE49-F238E27FC236}">
                <a16:creationId xmlns:a16="http://schemas.microsoft.com/office/drawing/2014/main" id="{590601A2-6951-10C3-6312-39721D3CC41C}"/>
              </a:ext>
            </a:extLst>
          </p:cNvPr>
          <p:cNvGrpSpPr>
            <a:grpSpLocks/>
          </p:cNvGrpSpPr>
          <p:nvPr/>
        </p:nvGrpSpPr>
        <p:grpSpPr bwMode="auto">
          <a:xfrm>
            <a:off x="2274888" y="2057400"/>
            <a:ext cx="7631112" cy="3657600"/>
            <a:chOff x="473" y="816"/>
            <a:chExt cx="4807" cy="2304"/>
          </a:xfrm>
        </p:grpSpPr>
        <p:pic>
          <p:nvPicPr>
            <p:cNvPr id="51205" name="Picture 4">
              <a:extLst>
                <a:ext uri="{FF2B5EF4-FFF2-40B4-BE49-F238E27FC236}">
                  <a16:creationId xmlns:a16="http://schemas.microsoft.com/office/drawing/2014/main" id="{369843FB-AF4D-A760-CA5F-763DCED52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 y="1306"/>
              <a:ext cx="1543" cy="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a:extLst>
                <a:ext uri="{FF2B5EF4-FFF2-40B4-BE49-F238E27FC236}">
                  <a16:creationId xmlns:a16="http://schemas.microsoft.com/office/drawing/2014/main" id="{6C5ECD33-9030-0D0A-8B82-6AEC13726DE5}"/>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2105" y="1306"/>
              <a:ext cx="1543" cy="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6">
              <a:extLst>
                <a:ext uri="{FF2B5EF4-FFF2-40B4-BE49-F238E27FC236}">
                  <a16:creationId xmlns:a16="http://schemas.microsoft.com/office/drawing/2014/main" id="{72DEE860-AAB9-B3F8-F0BF-961863A1CA32}"/>
                </a:ext>
              </a:extLst>
            </p:cNvPr>
            <p:cNvPicPr>
              <a:picLocks noChangeAspect="1" noChangeArrowheads="1"/>
            </p:cNvPicPr>
            <p:nvPr/>
          </p:nvPicPr>
          <p:blipFill>
            <a:blip r:embed="rId5">
              <a:lum bright="18000" contrast="36000"/>
              <a:extLst>
                <a:ext uri="{28A0092B-C50C-407E-A947-70E740481C1C}">
                  <a14:useLocalDpi xmlns:a14="http://schemas.microsoft.com/office/drawing/2010/main" val="0"/>
                </a:ext>
              </a:extLst>
            </a:blip>
            <a:srcRect/>
            <a:stretch>
              <a:fillRect/>
            </a:stretch>
          </p:blipFill>
          <p:spPr bwMode="auto">
            <a:xfrm>
              <a:off x="3737" y="1306"/>
              <a:ext cx="1543" cy="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 Box 7">
              <a:extLst>
                <a:ext uri="{FF2B5EF4-FFF2-40B4-BE49-F238E27FC236}">
                  <a16:creationId xmlns:a16="http://schemas.microsoft.com/office/drawing/2014/main" id="{423628B6-8F31-65E5-1AE8-6F9C0045058A}"/>
                </a:ext>
              </a:extLst>
            </p:cNvPr>
            <p:cNvSpPr txBox="1">
              <a:spLocks noChangeArrowheads="1"/>
            </p:cNvSpPr>
            <p:nvPr/>
          </p:nvSpPr>
          <p:spPr bwMode="auto">
            <a:xfrm>
              <a:off x="768" y="970"/>
              <a:ext cx="8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000">
                  <a:cs typeface="Arial" panose="020B0604020202020204" pitchFamily="34" charset="0"/>
                </a:rPr>
                <a:t>Input beam</a:t>
              </a:r>
            </a:p>
          </p:txBody>
        </p:sp>
        <p:sp>
          <p:nvSpPr>
            <p:cNvPr id="51209" name="Text Box 8">
              <a:extLst>
                <a:ext uri="{FF2B5EF4-FFF2-40B4-BE49-F238E27FC236}">
                  <a16:creationId xmlns:a16="http://schemas.microsoft.com/office/drawing/2014/main" id="{17625CDB-2CE2-0A63-B47E-C8BD5C2DA511}"/>
                </a:ext>
              </a:extLst>
            </p:cNvPr>
            <p:cNvSpPr txBox="1">
              <a:spLocks noChangeArrowheads="1"/>
            </p:cNvSpPr>
            <p:nvPr/>
          </p:nvSpPr>
          <p:spPr bwMode="auto">
            <a:xfrm>
              <a:off x="2304" y="816"/>
              <a:ext cx="115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000">
                  <a:cs typeface="Arial" panose="020B0604020202020204" pitchFamily="34" charset="0"/>
                </a:rPr>
                <a:t>Output (Experiment)</a:t>
              </a:r>
            </a:p>
          </p:txBody>
        </p:sp>
        <p:sp>
          <p:nvSpPr>
            <p:cNvPr id="51210" name="Text Box 9">
              <a:extLst>
                <a:ext uri="{FF2B5EF4-FFF2-40B4-BE49-F238E27FC236}">
                  <a16:creationId xmlns:a16="http://schemas.microsoft.com/office/drawing/2014/main" id="{20BFEDF9-A13D-9BD5-CD69-808F2664BB0A}"/>
                </a:ext>
              </a:extLst>
            </p:cNvPr>
            <p:cNvSpPr txBox="1">
              <a:spLocks noChangeArrowheads="1"/>
            </p:cNvSpPr>
            <p:nvPr/>
          </p:nvSpPr>
          <p:spPr bwMode="auto">
            <a:xfrm>
              <a:off x="4032" y="816"/>
              <a:ext cx="100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000">
                  <a:cs typeface="Arial" panose="020B0604020202020204" pitchFamily="34" charset="0"/>
                </a:rPr>
                <a:t>Output (Simulation)</a:t>
              </a:r>
            </a:p>
          </p:txBody>
        </p:sp>
        <p:sp>
          <p:nvSpPr>
            <p:cNvPr id="51211" name="Text Box 10">
              <a:extLst>
                <a:ext uri="{FF2B5EF4-FFF2-40B4-BE49-F238E27FC236}">
                  <a16:creationId xmlns:a16="http://schemas.microsoft.com/office/drawing/2014/main" id="{BBB856E5-4E28-4990-C770-4935A8015B8D}"/>
                </a:ext>
              </a:extLst>
            </p:cNvPr>
            <p:cNvSpPr txBox="1">
              <a:spLocks noChangeArrowheads="1"/>
            </p:cNvSpPr>
            <p:nvPr/>
          </p:nvSpPr>
          <p:spPr bwMode="auto">
            <a:xfrm>
              <a:off x="1008" y="2832"/>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400">
                  <a:latin typeface="Arial" panose="020B0604020202020204" pitchFamily="34" charset="0"/>
                  <a:cs typeface="Arial" panose="020B0604020202020204" pitchFamily="34" charset="0"/>
                </a:rPr>
                <a:t>(a)</a:t>
              </a:r>
            </a:p>
          </p:txBody>
        </p:sp>
        <p:sp>
          <p:nvSpPr>
            <p:cNvPr id="51212" name="Text Box 11">
              <a:extLst>
                <a:ext uri="{FF2B5EF4-FFF2-40B4-BE49-F238E27FC236}">
                  <a16:creationId xmlns:a16="http://schemas.microsoft.com/office/drawing/2014/main" id="{6C2F75A6-3001-7AA9-6802-0F9A6000EA47}"/>
                </a:ext>
              </a:extLst>
            </p:cNvPr>
            <p:cNvSpPr txBox="1">
              <a:spLocks noChangeArrowheads="1"/>
            </p:cNvSpPr>
            <p:nvPr/>
          </p:nvSpPr>
          <p:spPr bwMode="auto">
            <a:xfrm>
              <a:off x="2592" y="2832"/>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400">
                  <a:latin typeface="Arial" panose="020B0604020202020204" pitchFamily="34" charset="0"/>
                  <a:cs typeface="Arial" panose="020B0604020202020204" pitchFamily="34" charset="0"/>
                </a:rPr>
                <a:t>(b)</a:t>
              </a:r>
            </a:p>
          </p:txBody>
        </p:sp>
        <p:sp>
          <p:nvSpPr>
            <p:cNvPr id="51213" name="Text Box 12">
              <a:extLst>
                <a:ext uri="{FF2B5EF4-FFF2-40B4-BE49-F238E27FC236}">
                  <a16:creationId xmlns:a16="http://schemas.microsoft.com/office/drawing/2014/main" id="{597EDD3A-C388-02EE-6184-3DFFBF081516}"/>
                </a:ext>
              </a:extLst>
            </p:cNvPr>
            <p:cNvSpPr txBox="1">
              <a:spLocks noChangeArrowheads="1"/>
            </p:cNvSpPr>
            <p:nvPr/>
          </p:nvSpPr>
          <p:spPr bwMode="auto">
            <a:xfrm>
              <a:off x="4320" y="2832"/>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2400">
                  <a:latin typeface="Arial" panose="020B0604020202020204" pitchFamily="34" charset="0"/>
                  <a:cs typeface="Arial" panose="020B0604020202020204" pitchFamily="34" charset="0"/>
                </a:rPr>
                <a:t>(c)</a:t>
              </a:r>
            </a:p>
          </p:txBody>
        </p:sp>
      </p:grpSp>
      <p:sp>
        <p:nvSpPr>
          <p:cNvPr id="51204" name="Text Box 13">
            <a:extLst>
              <a:ext uri="{FF2B5EF4-FFF2-40B4-BE49-F238E27FC236}">
                <a16:creationId xmlns:a16="http://schemas.microsoft.com/office/drawing/2014/main" id="{3C595A48-8C4C-285A-FFC4-5059AE32681D}"/>
              </a:ext>
            </a:extLst>
          </p:cNvPr>
          <p:cNvSpPr txBox="1">
            <a:spLocks noChangeArrowheads="1"/>
          </p:cNvSpPr>
          <p:nvPr/>
        </p:nvSpPr>
        <p:spPr bwMode="auto">
          <a:xfrm>
            <a:off x="3286126" y="533400"/>
            <a:ext cx="5927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CH" b="1">
                <a:solidFill>
                  <a:schemeClr val="tx2"/>
                </a:solidFill>
                <a:cs typeface="Arial" panose="020B0604020202020204" pitchFamily="34" charset="0"/>
              </a:rPr>
              <a:t>Theory and Experiment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70">
            <a:extLst>
              <a:ext uri="{FF2B5EF4-FFF2-40B4-BE49-F238E27FC236}">
                <a16:creationId xmlns:a16="http://schemas.microsoft.com/office/drawing/2014/main" id="{85716893-D793-A0E0-2474-D117860E7C5A}"/>
              </a:ext>
            </a:extLst>
          </p:cNvPr>
          <p:cNvGrpSpPr>
            <a:grpSpLocks/>
          </p:cNvGrpSpPr>
          <p:nvPr/>
        </p:nvGrpSpPr>
        <p:grpSpPr bwMode="auto">
          <a:xfrm>
            <a:off x="1828801" y="914400"/>
            <a:ext cx="8139113" cy="5588000"/>
            <a:chOff x="57" y="176"/>
            <a:chExt cx="5673" cy="4107"/>
          </a:xfrm>
        </p:grpSpPr>
        <p:sp>
          <p:nvSpPr>
            <p:cNvPr id="53252" name="Freeform 2">
              <a:extLst>
                <a:ext uri="{FF2B5EF4-FFF2-40B4-BE49-F238E27FC236}">
                  <a16:creationId xmlns:a16="http://schemas.microsoft.com/office/drawing/2014/main" id="{86EADD79-2473-A238-540F-A5406BF3C705}"/>
                </a:ext>
              </a:extLst>
            </p:cNvPr>
            <p:cNvSpPr>
              <a:spLocks noRot="1" noChangeAspect="1" noEditPoints="1" noChangeArrowheads="1" noChangeShapeType="1" noTextEdit="1"/>
            </p:cNvSpPr>
            <p:nvPr/>
          </p:nvSpPr>
          <p:spPr bwMode="auto">
            <a:xfrm>
              <a:off x="345" y="250"/>
              <a:ext cx="254" cy="838"/>
            </a:xfrm>
            <a:custGeom>
              <a:avLst/>
              <a:gdLst>
                <a:gd name="T0" fmla="*/ 442 w 1123"/>
                <a:gd name="T1" fmla="*/ 701 h 3694"/>
                <a:gd name="T2" fmla="*/ 229 w 1123"/>
                <a:gd name="T3" fmla="*/ 785 h 3694"/>
                <a:gd name="T4" fmla="*/ 117 w 1123"/>
                <a:gd name="T5" fmla="*/ 1119 h 3694"/>
                <a:gd name="T6" fmla="*/ 212 w 1123"/>
                <a:gd name="T7" fmla="*/ 1224 h 3694"/>
                <a:gd name="T8" fmla="*/ 437 w 1123"/>
                <a:gd name="T9" fmla="*/ 747 h 3694"/>
                <a:gd name="T10" fmla="*/ 463 w 1123"/>
                <a:gd name="T11" fmla="*/ 0 h 3694"/>
                <a:gd name="T12" fmla="*/ 455 w 1123"/>
                <a:gd name="T13" fmla="*/ 127 h 3694"/>
                <a:gd name="T14" fmla="*/ 377 w 1123"/>
                <a:gd name="T15" fmla="*/ 731 h 3694"/>
                <a:gd name="T16" fmla="*/ 385 w 1123"/>
                <a:gd name="T17" fmla="*/ 1220 h 3694"/>
                <a:gd name="T18" fmla="*/ 988 w 1123"/>
                <a:gd name="T19" fmla="*/ 456 h 3694"/>
                <a:gd name="T20" fmla="*/ 910 w 1123"/>
                <a:gd name="T21" fmla="*/ 663 h 3694"/>
                <a:gd name="T22" fmla="*/ 762 w 1123"/>
                <a:gd name="T23" fmla="*/ 1060 h 3694"/>
                <a:gd name="T24" fmla="*/ 758 w 1123"/>
                <a:gd name="T25" fmla="*/ 996 h 3694"/>
                <a:gd name="T26" fmla="*/ 875 w 1123"/>
                <a:gd name="T27" fmla="*/ 448 h 3694"/>
                <a:gd name="T28" fmla="*/ 927 w 1123"/>
                <a:gd name="T29" fmla="*/ 135 h 3694"/>
                <a:gd name="T30" fmla="*/ 979 w 1123"/>
                <a:gd name="T31" fmla="*/ 444 h 3694"/>
                <a:gd name="T32" fmla="*/ 1057 w 1123"/>
                <a:gd name="T33" fmla="*/ 929 h 3694"/>
                <a:gd name="T34" fmla="*/ 1100 w 1123"/>
                <a:gd name="T35" fmla="*/ 1043 h 3694"/>
                <a:gd name="T36" fmla="*/ 793 w 1123"/>
                <a:gd name="T37" fmla="*/ 743 h 3694"/>
                <a:gd name="T38" fmla="*/ 1074 w 1123"/>
                <a:gd name="T39" fmla="*/ 735 h 3694"/>
                <a:gd name="T40" fmla="*/ 0 w 1123"/>
                <a:gd name="T41" fmla="*/ 1756 h 3694"/>
                <a:gd name="T42" fmla="*/ 247 w 1123"/>
                <a:gd name="T43" fmla="*/ 1739 h 3694"/>
                <a:gd name="T44" fmla="*/ 875 w 1123"/>
                <a:gd name="T45" fmla="*/ 1689 h 3694"/>
                <a:gd name="T46" fmla="*/ 455 w 1123"/>
                <a:gd name="T47" fmla="*/ 2406 h 3694"/>
                <a:gd name="T48" fmla="*/ 307 w 1123"/>
                <a:gd name="T49" fmla="*/ 2554 h 3694"/>
                <a:gd name="T50" fmla="*/ 221 w 1123"/>
                <a:gd name="T51" fmla="*/ 2963 h 3694"/>
                <a:gd name="T52" fmla="*/ 385 w 1123"/>
                <a:gd name="T53" fmla="*/ 2942 h 3694"/>
                <a:gd name="T54" fmla="*/ 407 w 1123"/>
                <a:gd name="T55" fmla="*/ 2284 h 3694"/>
                <a:gd name="T56" fmla="*/ 69 w 1123"/>
                <a:gd name="T57" fmla="*/ 2056 h 3694"/>
                <a:gd name="T58" fmla="*/ 840 w 1123"/>
                <a:gd name="T59" fmla="*/ 2512 h 3694"/>
                <a:gd name="T60" fmla="*/ 814 w 1123"/>
                <a:gd name="T61" fmla="*/ 2769 h 3694"/>
                <a:gd name="T62" fmla="*/ 788 w 1123"/>
                <a:gd name="T63" fmla="*/ 2959 h 3694"/>
                <a:gd name="T64" fmla="*/ 1031 w 1123"/>
                <a:gd name="T65" fmla="*/ 3073 h 3694"/>
                <a:gd name="T66" fmla="*/ 1048 w 1123"/>
                <a:gd name="T67" fmla="*/ 3529 h 3694"/>
                <a:gd name="T68" fmla="*/ 637 w 1123"/>
                <a:gd name="T69" fmla="*/ 3672 h 3694"/>
                <a:gd name="T70" fmla="*/ 836 w 1123"/>
                <a:gd name="T71" fmla="*/ 3313 h 3694"/>
                <a:gd name="T72" fmla="*/ 1001 w 1123"/>
                <a:gd name="T73" fmla="*/ 3221 h 36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3"/>
                <a:gd name="T112" fmla="*/ 0 h 3694"/>
                <a:gd name="T113" fmla="*/ 1123 w 1123"/>
                <a:gd name="T114" fmla="*/ 3694 h 36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3" h="3694" extrusionOk="0">
                  <a:moveTo>
                    <a:pt x="489" y="709"/>
                  </a:moveTo>
                  <a:cubicBezTo>
                    <a:pt x="474" y="707"/>
                    <a:pt x="457" y="702"/>
                    <a:pt x="442" y="701"/>
                  </a:cubicBezTo>
                  <a:cubicBezTo>
                    <a:pt x="413" y="700"/>
                    <a:pt x="368" y="696"/>
                    <a:pt x="342" y="709"/>
                  </a:cubicBezTo>
                  <a:cubicBezTo>
                    <a:pt x="305" y="727"/>
                    <a:pt x="258" y="756"/>
                    <a:pt x="229" y="785"/>
                  </a:cubicBezTo>
                  <a:cubicBezTo>
                    <a:pt x="189" y="824"/>
                    <a:pt x="161" y="890"/>
                    <a:pt x="143" y="942"/>
                  </a:cubicBezTo>
                  <a:cubicBezTo>
                    <a:pt x="124" y="998"/>
                    <a:pt x="118" y="1060"/>
                    <a:pt x="117" y="1119"/>
                  </a:cubicBezTo>
                  <a:cubicBezTo>
                    <a:pt x="116" y="1156"/>
                    <a:pt x="118" y="1184"/>
                    <a:pt x="125" y="1220"/>
                  </a:cubicBezTo>
                  <a:cubicBezTo>
                    <a:pt x="171" y="1234"/>
                    <a:pt x="163" y="1255"/>
                    <a:pt x="212" y="1224"/>
                  </a:cubicBezTo>
                  <a:cubicBezTo>
                    <a:pt x="267" y="1189"/>
                    <a:pt x="304" y="1124"/>
                    <a:pt x="333" y="1068"/>
                  </a:cubicBezTo>
                  <a:cubicBezTo>
                    <a:pt x="388" y="963"/>
                    <a:pt x="417" y="863"/>
                    <a:pt x="437" y="747"/>
                  </a:cubicBezTo>
                  <a:cubicBezTo>
                    <a:pt x="458" y="625"/>
                    <a:pt x="469" y="500"/>
                    <a:pt x="472" y="376"/>
                  </a:cubicBezTo>
                  <a:cubicBezTo>
                    <a:pt x="474" y="282"/>
                    <a:pt x="507" y="82"/>
                    <a:pt x="463" y="0"/>
                  </a:cubicBezTo>
                  <a:cubicBezTo>
                    <a:pt x="462" y="0"/>
                    <a:pt x="460" y="0"/>
                    <a:pt x="459" y="0"/>
                  </a:cubicBezTo>
                  <a:cubicBezTo>
                    <a:pt x="456" y="41"/>
                    <a:pt x="459" y="86"/>
                    <a:pt x="455" y="127"/>
                  </a:cubicBezTo>
                  <a:cubicBezTo>
                    <a:pt x="446" y="217"/>
                    <a:pt x="431" y="307"/>
                    <a:pt x="420" y="397"/>
                  </a:cubicBezTo>
                  <a:cubicBezTo>
                    <a:pt x="406" y="507"/>
                    <a:pt x="386" y="621"/>
                    <a:pt x="377" y="731"/>
                  </a:cubicBezTo>
                  <a:cubicBezTo>
                    <a:pt x="369" y="829"/>
                    <a:pt x="371" y="927"/>
                    <a:pt x="372" y="1026"/>
                  </a:cubicBezTo>
                  <a:cubicBezTo>
                    <a:pt x="372" y="1089"/>
                    <a:pt x="366" y="1159"/>
                    <a:pt x="385" y="1220"/>
                  </a:cubicBezTo>
                  <a:cubicBezTo>
                    <a:pt x="398" y="1264"/>
                    <a:pt x="418" y="1259"/>
                    <a:pt x="450" y="1279"/>
                  </a:cubicBezTo>
                </a:path>
                <a:path w="1123" h="3694" extrusionOk="0">
                  <a:moveTo>
                    <a:pt x="988" y="456"/>
                  </a:moveTo>
                  <a:cubicBezTo>
                    <a:pt x="977" y="474"/>
                    <a:pt x="969" y="491"/>
                    <a:pt x="962" y="511"/>
                  </a:cubicBezTo>
                  <a:cubicBezTo>
                    <a:pt x="944" y="562"/>
                    <a:pt x="929" y="612"/>
                    <a:pt x="910" y="663"/>
                  </a:cubicBezTo>
                  <a:cubicBezTo>
                    <a:pt x="875" y="757"/>
                    <a:pt x="834" y="847"/>
                    <a:pt x="801" y="942"/>
                  </a:cubicBezTo>
                  <a:cubicBezTo>
                    <a:pt x="787" y="981"/>
                    <a:pt x="779" y="1022"/>
                    <a:pt x="762" y="1060"/>
                  </a:cubicBezTo>
                  <a:cubicBezTo>
                    <a:pt x="759" y="1064"/>
                    <a:pt x="757" y="1068"/>
                    <a:pt x="754" y="1072"/>
                  </a:cubicBezTo>
                  <a:cubicBezTo>
                    <a:pt x="749" y="1050"/>
                    <a:pt x="756" y="1028"/>
                    <a:pt x="758" y="996"/>
                  </a:cubicBezTo>
                  <a:cubicBezTo>
                    <a:pt x="763" y="915"/>
                    <a:pt x="794" y="848"/>
                    <a:pt x="810" y="769"/>
                  </a:cubicBezTo>
                  <a:cubicBezTo>
                    <a:pt x="832" y="662"/>
                    <a:pt x="857" y="556"/>
                    <a:pt x="875" y="448"/>
                  </a:cubicBezTo>
                  <a:cubicBezTo>
                    <a:pt x="888" y="372"/>
                    <a:pt x="905" y="296"/>
                    <a:pt x="918" y="220"/>
                  </a:cubicBezTo>
                  <a:cubicBezTo>
                    <a:pt x="923" y="191"/>
                    <a:pt x="924" y="163"/>
                    <a:pt x="927" y="135"/>
                  </a:cubicBezTo>
                  <a:cubicBezTo>
                    <a:pt x="933" y="162"/>
                    <a:pt x="944" y="193"/>
                    <a:pt x="949" y="220"/>
                  </a:cubicBezTo>
                  <a:cubicBezTo>
                    <a:pt x="962" y="294"/>
                    <a:pt x="967" y="370"/>
                    <a:pt x="979" y="444"/>
                  </a:cubicBezTo>
                  <a:cubicBezTo>
                    <a:pt x="993" y="531"/>
                    <a:pt x="991" y="618"/>
                    <a:pt x="1005" y="705"/>
                  </a:cubicBezTo>
                  <a:cubicBezTo>
                    <a:pt x="1017" y="781"/>
                    <a:pt x="1043" y="854"/>
                    <a:pt x="1057" y="929"/>
                  </a:cubicBezTo>
                  <a:cubicBezTo>
                    <a:pt x="1064" y="968"/>
                    <a:pt x="1074" y="996"/>
                    <a:pt x="1092" y="1030"/>
                  </a:cubicBezTo>
                  <a:cubicBezTo>
                    <a:pt x="1095" y="1034"/>
                    <a:pt x="1097" y="1039"/>
                    <a:pt x="1100" y="1043"/>
                  </a:cubicBezTo>
                </a:path>
                <a:path w="1123" h="3694" extrusionOk="0">
                  <a:moveTo>
                    <a:pt x="749" y="747"/>
                  </a:moveTo>
                  <a:cubicBezTo>
                    <a:pt x="764" y="747"/>
                    <a:pt x="778" y="744"/>
                    <a:pt x="793" y="743"/>
                  </a:cubicBezTo>
                  <a:cubicBezTo>
                    <a:pt x="849" y="739"/>
                    <a:pt x="906" y="741"/>
                    <a:pt x="962" y="739"/>
                  </a:cubicBezTo>
                  <a:cubicBezTo>
                    <a:pt x="999" y="738"/>
                    <a:pt x="1037" y="737"/>
                    <a:pt x="1074" y="735"/>
                  </a:cubicBezTo>
                  <a:cubicBezTo>
                    <a:pt x="1096" y="735"/>
                    <a:pt x="1100" y="735"/>
                    <a:pt x="1113" y="735"/>
                  </a:cubicBezTo>
                </a:path>
                <a:path w="1123" h="3694" extrusionOk="0">
                  <a:moveTo>
                    <a:pt x="0" y="1756"/>
                  </a:moveTo>
                  <a:cubicBezTo>
                    <a:pt x="11" y="1753"/>
                    <a:pt x="17" y="1749"/>
                    <a:pt x="30" y="1748"/>
                  </a:cubicBezTo>
                  <a:cubicBezTo>
                    <a:pt x="103" y="1745"/>
                    <a:pt x="174" y="1746"/>
                    <a:pt x="247" y="1739"/>
                  </a:cubicBezTo>
                  <a:cubicBezTo>
                    <a:pt x="355" y="1729"/>
                    <a:pt x="464" y="1723"/>
                    <a:pt x="572" y="1714"/>
                  </a:cubicBezTo>
                  <a:cubicBezTo>
                    <a:pt x="673" y="1706"/>
                    <a:pt x="774" y="1704"/>
                    <a:pt x="875" y="1689"/>
                  </a:cubicBezTo>
                  <a:cubicBezTo>
                    <a:pt x="919" y="1682"/>
                    <a:pt x="962" y="1670"/>
                    <a:pt x="1005" y="1659"/>
                  </a:cubicBezTo>
                </a:path>
                <a:path w="1123" h="3694" extrusionOk="0">
                  <a:moveTo>
                    <a:pt x="455" y="2406"/>
                  </a:moveTo>
                  <a:cubicBezTo>
                    <a:pt x="440" y="2415"/>
                    <a:pt x="423" y="2425"/>
                    <a:pt x="407" y="2436"/>
                  </a:cubicBezTo>
                  <a:cubicBezTo>
                    <a:pt x="363" y="2467"/>
                    <a:pt x="335" y="2509"/>
                    <a:pt x="307" y="2554"/>
                  </a:cubicBezTo>
                  <a:cubicBezTo>
                    <a:pt x="266" y="2620"/>
                    <a:pt x="233" y="2695"/>
                    <a:pt x="225" y="2773"/>
                  </a:cubicBezTo>
                  <a:cubicBezTo>
                    <a:pt x="219" y="2830"/>
                    <a:pt x="214" y="2906"/>
                    <a:pt x="221" y="2963"/>
                  </a:cubicBezTo>
                  <a:cubicBezTo>
                    <a:pt x="226" y="3004"/>
                    <a:pt x="250" y="3033"/>
                    <a:pt x="290" y="3035"/>
                  </a:cubicBezTo>
                  <a:cubicBezTo>
                    <a:pt x="338" y="3038"/>
                    <a:pt x="369" y="2976"/>
                    <a:pt x="385" y="2942"/>
                  </a:cubicBezTo>
                  <a:cubicBezTo>
                    <a:pt x="422" y="2861"/>
                    <a:pt x="449" y="2765"/>
                    <a:pt x="455" y="2676"/>
                  </a:cubicBezTo>
                  <a:cubicBezTo>
                    <a:pt x="464" y="2543"/>
                    <a:pt x="442" y="2411"/>
                    <a:pt x="407" y="2284"/>
                  </a:cubicBezTo>
                  <a:cubicBezTo>
                    <a:pt x="380" y="2185"/>
                    <a:pt x="335" y="2099"/>
                    <a:pt x="242" y="2047"/>
                  </a:cubicBezTo>
                  <a:cubicBezTo>
                    <a:pt x="182" y="2013"/>
                    <a:pt x="127" y="2032"/>
                    <a:pt x="69" y="2056"/>
                  </a:cubicBezTo>
                </a:path>
                <a:path w="1123" h="3694" extrusionOk="0">
                  <a:moveTo>
                    <a:pt x="697" y="2490"/>
                  </a:moveTo>
                  <a:cubicBezTo>
                    <a:pt x="745" y="2490"/>
                    <a:pt x="801" y="2478"/>
                    <a:pt x="840" y="2512"/>
                  </a:cubicBezTo>
                  <a:cubicBezTo>
                    <a:pt x="868" y="2537"/>
                    <a:pt x="873" y="2567"/>
                    <a:pt x="875" y="2604"/>
                  </a:cubicBezTo>
                  <a:cubicBezTo>
                    <a:pt x="879" y="2669"/>
                    <a:pt x="835" y="2711"/>
                    <a:pt x="814" y="2769"/>
                  </a:cubicBezTo>
                  <a:cubicBezTo>
                    <a:pt x="799" y="2810"/>
                    <a:pt x="753" y="2881"/>
                    <a:pt x="758" y="2925"/>
                  </a:cubicBezTo>
                  <a:cubicBezTo>
                    <a:pt x="761" y="2955"/>
                    <a:pt x="757" y="2949"/>
                    <a:pt x="788" y="2959"/>
                  </a:cubicBezTo>
                  <a:cubicBezTo>
                    <a:pt x="822" y="2970"/>
                    <a:pt x="862" y="2970"/>
                    <a:pt x="901" y="2988"/>
                  </a:cubicBezTo>
                  <a:cubicBezTo>
                    <a:pt x="947" y="3009"/>
                    <a:pt x="996" y="3036"/>
                    <a:pt x="1031" y="3073"/>
                  </a:cubicBezTo>
                  <a:cubicBezTo>
                    <a:pt x="1075" y="3119"/>
                    <a:pt x="1114" y="3204"/>
                    <a:pt x="1122" y="3267"/>
                  </a:cubicBezTo>
                  <a:cubicBezTo>
                    <a:pt x="1133" y="3360"/>
                    <a:pt x="1116" y="3460"/>
                    <a:pt x="1048" y="3529"/>
                  </a:cubicBezTo>
                  <a:cubicBezTo>
                    <a:pt x="986" y="3591"/>
                    <a:pt x="924" y="3624"/>
                    <a:pt x="845" y="3659"/>
                  </a:cubicBezTo>
                  <a:cubicBezTo>
                    <a:pt x="805" y="3676"/>
                    <a:pt x="671" y="3733"/>
                    <a:pt x="637" y="3672"/>
                  </a:cubicBezTo>
                  <a:cubicBezTo>
                    <a:pt x="607" y="3620"/>
                    <a:pt x="646" y="3537"/>
                    <a:pt x="671" y="3491"/>
                  </a:cubicBezTo>
                  <a:cubicBezTo>
                    <a:pt x="710" y="3419"/>
                    <a:pt x="771" y="3362"/>
                    <a:pt x="836" y="3313"/>
                  </a:cubicBezTo>
                  <a:cubicBezTo>
                    <a:pt x="881" y="3279"/>
                    <a:pt x="929" y="3258"/>
                    <a:pt x="979" y="3233"/>
                  </a:cubicBezTo>
                  <a:cubicBezTo>
                    <a:pt x="990" y="3226"/>
                    <a:pt x="993" y="3224"/>
                    <a:pt x="1001" y="322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3" name="Freeform 3">
              <a:extLst>
                <a:ext uri="{FF2B5EF4-FFF2-40B4-BE49-F238E27FC236}">
                  <a16:creationId xmlns:a16="http://schemas.microsoft.com/office/drawing/2014/main" id="{BBB0CC51-4CD3-2026-00C2-EF89B70586F4}"/>
                </a:ext>
              </a:extLst>
            </p:cNvPr>
            <p:cNvSpPr>
              <a:spLocks noRot="1" noChangeAspect="1" noEditPoints="1" noChangeArrowheads="1" noChangeShapeType="1" noTextEdit="1"/>
            </p:cNvSpPr>
            <p:nvPr/>
          </p:nvSpPr>
          <p:spPr bwMode="auto">
            <a:xfrm>
              <a:off x="1164" y="263"/>
              <a:ext cx="938" cy="850"/>
            </a:xfrm>
            <a:custGeom>
              <a:avLst/>
              <a:gdLst>
                <a:gd name="T0" fmla="*/ 265 w 4135"/>
                <a:gd name="T1" fmla="*/ 739 h 3749"/>
                <a:gd name="T2" fmla="*/ 243 w 4135"/>
                <a:gd name="T3" fmla="*/ 1258 h 3749"/>
                <a:gd name="T4" fmla="*/ 226 w 4135"/>
                <a:gd name="T5" fmla="*/ 532 h 3749"/>
                <a:gd name="T6" fmla="*/ 425 w 4135"/>
                <a:gd name="T7" fmla="*/ 0 h 3749"/>
                <a:gd name="T8" fmla="*/ 572 w 4135"/>
                <a:gd name="T9" fmla="*/ 17 h 3749"/>
                <a:gd name="T10" fmla="*/ 551 w 4135"/>
                <a:gd name="T11" fmla="*/ 321 h 3749"/>
                <a:gd name="T12" fmla="*/ 715 w 4135"/>
                <a:gd name="T13" fmla="*/ 422 h 3749"/>
                <a:gd name="T14" fmla="*/ 1140 w 4135"/>
                <a:gd name="T15" fmla="*/ 604 h 3749"/>
                <a:gd name="T16" fmla="*/ 1019 w 4135"/>
                <a:gd name="T17" fmla="*/ 1017 h 3749"/>
                <a:gd name="T18" fmla="*/ 975 w 4135"/>
                <a:gd name="T19" fmla="*/ 1165 h 3749"/>
                <a:gd name="T20" fmla="*/ 1149 w 4135"/>
                <a:gd name="T21" fmla="*/ 464 h 3749"/>
                <a:gd name="T22" fmla="*/ 1188 w 4135"/>
                <a:gd name="T23" fmla="*/ 1165 h 3749"/>
                <a:gd name="T24" fmla="*/ 967 w 4135"/>
                <a:gd name="T25" fmla="*/ 996 h 3749"/>
                <a:gd name="T26" fmla="*/ 1014 w 4135"/>
                <a:gd name="T27" fmla="*/ 1017 h 3749"/>
                <a:gd name="T28" fmla="*/ 273 w 4135"/>
                <a:gd name="T29" fmla="*/ 1777 h 3749"/>
                <a:gd name="T30" fmla="*/ 733 w 4135"/>
                <a:gd name="T31" fmla="*/ 1781 h 3749"/>
                <a:gd name="T32" fmla="*/ 373 w 4135"/>
                <a:gd name="T33" fmla="*/ 2668 h 3749"/>
                <a:gd name="T34" fmla="*/ 321 w 4135"/>
                <a:gd name="T35" fmla="*/ 3115 h 3749"/>
                <a:gd name="T36" fmla="*/ 425 w 4135"/>
                <a:gd name="T37" fmla="*/ 2777 h 3749"/>
                <a:gd name="T38" fmla="*/ 143 w 4135"/>
                <a:gd name="T39" fmla="*/ 2537 h 3749"/>
                <a:gd name="T40" fmla="*/ 607 w 4135"/>
                <a:gd name="T41" fmla="*/ 2587 h 3749"/>
                <a:gd name="T42" fmla="*/ 1014 w 4135"/>
                <a:gd name="T43" fmla="*/ 3052 h 3749"/>
                <a:gd name="T44" fmla="*/ 945 w 4135"/>
                <a:gd name="T45" fmla="*/ 2634 h 3749"/>
                <a:gd name="T46" fmla="*/ 793 w 4135"/>
                <a:gd name="T47" fmla="*/ 3170 h 3749"/>
                <a:gd name="T48" fmla="*/ 1261 w 4135"/>
                <a:gd name="T49" fmla="*/ 2237 h 3749"/>
                <a:gd name="T50" fmla="*/ 1279 w 4135"/>
                <a:gd name="T51" fmla="*/ 2427 h 3749"/>
                <a:gd name="T52" fmla="*/ 1348 w 4135"/>
                <a:gd name="T53" fmla="*/ 2600 h 3749"/>
                <a:gd name="T54" fmla="*/ 1820 w 4135"/>
                <a:gd name="T55" fmla="*/ 1874 h 3749"/>
                <a:gd name="T56" fmla="*/ 2141 w 4135"/>
                <a:gd name="T57" fmla="*/ 1853 h 3749"/>
                <a:gd name="T58" fmla="*/ 1946 w 4135"/>
                <a:gd name="T59" fmla="*/ 1946 h 3749"/>
                <a:gd name="T60" fmla="*/ 2934 w 4135"/>
                <a:gd name="T61" fmla="*/ 958 h 3749"/>
                <a:gd name="T62" fmla="*/ 2821 w 4135"/>
                <a:gd name="T63" fmla="*/ 1452 h 3749"/>
                <a:gd name="T64" fmla="*/ 2995 w 4135"/>
                <a:gd name="T65" fmla="*/ 1064 h 3749"/>
                <a:gd name="T66" fmla="*/ 2592 w 4135"/>
                <a:gd name="T67" fmla="*/ 659 h 3749"/>
                <a:gd name="T68" fmla="*/ 3380 w 4135"/>
                <a:gd name="T69" fmla="*/ 1148 h 3749"/>
                <a:gd name="T70" fmla="*/ 3324 w 4135"/>
                <a:gd name="T71" fmla="*/ 1245 h 3749"/>
                <a:gd name="T72" fmla="*/ 3445 w 4135"/>
                <a:gd name="T73" fmla="*/ 608 h 3749"/>
                <a:gd name="T74" fmla="*/ 3536 w 4135"/>
                <a:gd name="T75" fmla="*/ 971 h 3749"/>
                <a:gd name="T76" fmla="*/ 3588 w 4135"/>
                <a:gd name="T77" fmla="*/ 1330 h 3749"/>
                <a:gd name="T78" fmla="*/ 3350 w 4135"/>
                <a:gd name="T79" fmla="*/ 1081 h 3749"/>
                <a:gd name="T80" fmla="*/ 3554 w 4135"/>
                <a:gd name="T81" fmla="*/ 359 h 3749"/>
                <a:gd name="T82" fmla="*/ 3840 w 4135"/>
                <a:gd name="T83" fmla="*/ 418 h 3749"/>
                <a:gd name="T84" fmla="*/ 3840 w 4135"/>
                <a:gd name="T85" fmla="*/ 751 h 3749"/>
                <a:gd name="T86" fmla="*/ 2882 w 4135"/>
                <a:gd name="T87" fmla="*/ 1899 h 3749"/>
                <a:gd name="T88" fmla="*/ 3467 w 4135"/>
                <a:gd name="T89" fmla="*/ 1895 h 3749"/>
                <a:gd name="T90" fmla="*/ 2999 w 4135"/>
                <a:gd name="T91" fmla="*/ 2676 h 3749"/>
                <a:gd name="T92" fmla="*/ 2860 w 4135"/>
                <a:gd name="T93" fmla="*/ 3166 h 3749"/>
                <a:gd name="T94" fmla="*/ 3068 w 4135"/>
                <a:gd name="T95" fmla="*/ 3030 h 3749"/>
                <a:gd name="T96" fmla="*/ 2726 w 4135"/>
                <a:gd name="T97" fmla="*/ 2516 h 3749"/>
                <a:gd name="T98" fmla="*/ 3337 w 4135"/>
                <a:gd name="T99" fmla="*/ 2895 h 3749"/>
                <a:gd name="T100" fmla="*/ 3523 w 4135"/>
                <a:gd name="T101" fmla="*/ 3030 h 3749"/>
                <a:gd name="T102" fmla="*/ 3671 w 4135"/>
                <a:gd name="T103" fmla="*/ 2895 h 3749"/>
                <a:gd name="T104" fmla="*/ 3796 w 4135"/>
                <a:gd name="T105" fmla="*/ 3693 h 3749"/>
                <a:gd name="T106" fmla="*/ 3887 w 4135"/>
                <a:gd name="T107" fmla="*/ 2381 h 3749"/>
                <a:gd name="T108" fmla="*/ 3939 w 4135"/>
                <a:gd name="T109" fmla="*/ 2592 h 3749"/>
                <a:gd name="T110" fmla="*/ 4086 w 4135"/>
                <a:gd name="T111" fmla="*/ 2630 h 37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135"/>
                <a:gd name="T169" fmla="*/ 0 h 3749"/>
                <a:gd name="T170" fmla="*/ 4135 w 4135"/>
                <a:gd name="T171" fmla="*/ 3749 h 374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135" h="3749" extrusionOk="0">
                  <a:moveTo>
                    <a:pt x="360" y="646"/>
                  </a:moveTo>
                  <a:cubicBezTo>
                    <a:pt x="342" y="647"/>
                    <a:pt x="332" y="644"/>
                    <a:pt x="317" y="654"/>
                  </a:cubicBezTo>
                  <a:cubicBezTo>
                    <a:pt x="288" y="673"/>
                    <a:pt x="279" y="711"/>
                    <a:pt x="265" y="739"/>
                  </a:cubicBezTo>
                  <a:cubicBezTo>
                    <a:pt x="235" y="798"/>
                    <a:pt x="217" y="863"/>
                    <a:pt x="208" y="929"/>
                  </a:cubicBezTo>
                  <a:cubicBezTo>
                    <a:pt x="198" y="1000"/>
                    <a:pt x="204" y="1080"/>
                    <a:pt x="208" y="1152"/>
                  </a:cubicBezTo>
                  <a:cubicBezTo>
                    <a:pt x="211" y="1200"/>
                    <a:pt x="221" y="1220"/>
                    <a:pt x="243" y="1258"/>
                  </a:cubicBezTo>
                  <a:cubicBezTo>
                    <a:pt x="275" y="1223"/>
                    <a:pt x="282" y="1206"/>
                    <a:pt x="295" y="1157"/>
                  </a:cubicBezTo>
                  <a:cubicBezTo>
                    <a:pt x="316" y="1078"/>
                    <a:pt x="333" y="999"/>
                    <a:pt x="325" y="916"/>
                  </a:cubicBezTo>
                  <a:cubicBezTo>
                    <a:pt x="313" y="785"/>
                    <a:pt x="274" y="653"/>
                    <a:pt x="226" y="532"/>
                  </a:cubicBezTo>
                  <a:cubicBezTo>
                    <a:pt x="199" y="465"/>
                    <a:pt x="150" y="370"/>
                    <a:pt x="74" y="346"/>
                  </a:cubicBezTo>
                  <a:cubicBezTo>
                    <a:pt x="36" y="346"/>
                    <a:pt x="25" y="346"/>
                    <a:pt x="0" y="346"/>
                  </a:cubicBezTo>
                </a:path>
                <a:path w="4135" h="3749" extrusionOk="0">
                  <a:moveTo>
                    <a:pt x="425" y="0"/>
                  </a:moveTo>
                  <a:cubicBezTo>
                    <a:pt x="425" y="6"/>
                    <a:pt x="425" y="11"/>
                    <a:pt x="425" y="17"/>
                  </a:cubicBezTo>
                  <a:cubicBezTo>
                    <a:pt x="444" y="16"/>
                    <a:pt x="462" y="11"/>
                    <a:pt x="481" y="9"/>
                  </a:cubicBezTo>
                  <a:cubicBezTo>
                    <a:pt x="501" y="7"/>
                    <a:pt x="557" y="0"/>
                    <a:pt x="572" y="17"/>
                  </a:cubicBezTo>
                  <a:cubicBezTo>
                    <a:pt x="590" y="38"/>
                    <a:pt x="581" y="82"/>
                    <a:pt x="577" y="106"/>
                  </a:cubicBezTo>
                  <a:cubicBezTo>
                    <a:pt x="571" y="145"/>
                    <a:pt x="566" y="182"/>
                    <a:pt x="559" y="220"/>
                  </a:cubicBezTo>
                  <a:cubicBezTo>
                    <a:pt x="553" y="254"/>
                    <a:pt x="551" y="287"/>
                    <a:pt x="551" y="321"/>
                  </a:cubicBezTo>
                  <a:cubicBezTo>
                    <a:pt x="551" y="340"/>
                    <a:pt x="546" y="366"/>
                    <a:pt x="555" y="384"/>
                  </a:cubicBezTo>
                  <a:cubicBezTo>
                    <a:pt x="570" y="414"/>
                    <a:pt x="591" y="414"/>
                    <a:pt x="620" y="418"/>
                  </a:cubicBezTo>
                  <a:cubicBezTo>
                    <a:pt x="649" y="422"/>
                    <a:pt x="686" y="427"/>
                    <a:pt x="715" y="422"/>
                  </a:cubicBezTo>
                  <a:cubicBezTo>
                    <a:pt x="739" y="418"/>
                    <a:pt x="755" y="410"/>
                    <a:pt x="780" y="410"/>
                  </a:cubicBezTo>
                  <a:cubicBezTo>
                    <a:pt x="782" y="410"/>
                    <a:pt x="783" y="410"/>
                    <a:pt x="785" y="410"/>
                  </a:cubicBezTo>
                </a:path>
                <a:path w="4135" h="3749" extrusionOk="0">
                  <a:moveTo>
                    <a:pt x="1140" y="604"/>
                  </a:moveTo>
                  <a:cubicBezTo>
                    <a:pt x="1133" y="609"/>
                    <a:pt x="1133" y="606"/>
                    <a:pt x="1127" y="612"/>
                  </a:cubicBezTo>
                  <a:cubicBezTo>
                    <a:pt x="1100" y="642"/>
                    <a:pt x="1087" y="697"/>
                    <a:pt x="1079" y="735"/>
                  </a:cubicBezTo>
                  <a:cubicBezTo>
                    <a:pt x="1059" y="829"/>
                    <a:pt x="1037" y="923"/>
                    <a:pt x="1019" y="1017"/>
                  </a:cubicBezTo>
                  <a:cubicBezTo>
                    <a:pt x="1007" y="1080"/>
                    <a:pt x="988" y="1140"/>
                    <a:pt x="975" y="1203"/>
                  </a:cubicBezTo>
                  <a:cubicBezTo>
                    <a:pt x="971" y="1222"/>
                    <a:pt x="967" y="1240"/>
                    <a:pt x="962" y="1258"/>
                  </a:cubicBezTo>
                  <a:cubicBezTo>
                    <a:pt x="963" y="1226"/>
                    <a:pt x="967" y="1197"/>
                    <a:pt x="975" y="1165"/>
                  </a:cubicBezTo>
                  <a:cubicBezTo>
                    <a:pt x="995" y="1086"/>
                    <a:pt x="1024" y="1008"/>
                    <a:pt x="1045" y="929"/>
                  </a:cubicBezTo>
                  <a:cubicBezTo>
                    <a:pt x="1081" y="796"/>
                    <a:pt x="1117" y="663"/>
                    <a:pt x="1144" y="528"/>
                  </a:cubicBezTo>
                  <a:cubicBezTo>
                    <a:pt x="1147" y="514"/>
                    <a:pt x="1149" y="464"/>
                    <a:pt x="1149" y="464"/>
                  </a:cubicBezTo>
                  <a:cubicBezTo>
                    <a:pt x="1149" y="471"/>
                    <a:pt x="1149" y="479"/>
                    <a:pt x="1149" y="486"/>
                  </a:cubicBezTo>
                  <a:cubicBezTo>
                    <a:pt x="1149" y="620"/>
                    <a:pt x="1148" y="753"/>
                    <a:pt x="1157" y="887"/>
                  </a:cubicBezTo>
                  <a:cubicBezTo>
                    <a:pt x="1164" y="981"/>
                    <a:pt x="1166" y="1073"/>
                    <a:pt x="1188" y="1165"/>
                  </a:cubicBezTo>
                  <a:cubicBezTo>
                    <a:pt x="1199" y="1211"/>
                    <a:pt x="1211" y="1258"/>
                    <a:pt x="1222" y="1304"/>
                  </a:cubicBezTo>
                  <a:cubicBezTo>
                    <a:pt x="1225" y="1316"/>
                    <a:pt x="1222" y="1329"/>
                    <a:pt x="1222" y="1330"/>
                  </a:cubicBezTo>
                </a:path>
                <a:path w="4135" h="3749" extrusionOk="0">
                  <a:moveTo>
                    <a:pt x="967" y="996"/>
                  </a:moveTo>
                  <a:cubicBezTo>
                    <a:pt x="955" y="996"/>
                    <a:pt x="933" y="992"/>
                    <a:pt x="923" y="1000"/>
                  </a:cubicBezTo>
                  <a:cubicBezTo>
                    <a:pt x="915" y="1006"/>
                    <a:pt x="912" y="1017"/>
                    <a:pt x="910" y="1026"/>
                  </a:cubicBezTo>
                  <a:cubicBezTo>
                    <a:pt x="940" y="1034"/>
                    <a:pt x="984" y="1023"/>
                    <a:pt x="1014" y="1017"/>
                  </a:cubicBezTo>
                  <a:cubicBezTo>
                    <a:pt x="1077" y="1004"/>
                    <a:pt x="1139" y="985"/>
                    <a:pt x="1201" y="967"/>
                  </a:cubicBezTo>
                  <a:cubicBezTo>
                    <a:pt x="1244" y="955"/>
                    <a:pt x="1282" y="948"/>
                    <a:pt x="1326" y="946"/>
                  </a:cubicBezTo>
                </a:path>
                <a:path w="4135" h="3749" extrusionOk="0">
                  <a:moveTo>
                    <a:pt x="273" y="1777"/>
                  </a:moveTo>
                  <a:cubicBezTo>
                    <a:pt x="288" y="1793"/>
                    <a:pt x="290" y="1793"/>
                    <a:pt x="321" y="1794"/>
                  </a:cubicBezTo>
                  <a:cubicBezTo>
                    <a:pt x="378" y="1795"/>
                    <a:pt x="434" y="1791"/>
                    <a:pt x="490" y="1790"/>
                  </a:cubicBezTo>
                  <a:cubicBezTo>
                    <a:pt x="572" y="1788"/>
                    <a:pt x="652" y="1785"/>
                    <a:pt x="733" y="1781"/>
                  </a:cubicBezTo>
                  <a:cubicBezTo>
                    <a:pt x="797" y="1777"/>
                    <a:pt x="859" y="1779"/>
                    <a:pt x="923" y="1777"/>
                  </a:cubicBezTo>
                </a:path>
                <a:path w="4135" h="3749" extrusionOk="0">
                  <a:moveTo>
                    <a:pt x="408" y="2659"/>
                  </a:moveTo>
                  <a:cubicBezTo>
                    <a:pt x="391" y="2662"/>
                    <a:pt x="387" y="2654"/>
                    <a:pt x="373" y="2668"/>
                  </a:cubicBezTo>
                  <a:cubicBezTo>
                    <a:pt x="343" y="2698"/>
                    <a:pt x="339" y="2729"/>
                    <a:pt x="325" y="2769"/>
                  </a:cubicBezTo>
                  <a:cubicBezTo>
                    <a:pt x="294" y="2855"/>
                    <a:pt x="276" y="2927"/>
                    <a:pt x="291" y="3018"/>
                  </a:cubicBezTo>
                  <a:cubicBezTo>
                    <a:pt x="297" y="3054"/>
                    <a:pt x="297" y="3086"/>
                    <a:pt x="321" y="3115"/>
                  </a:cubicBezTo>
                  <a:cubicBezTo>
                    <a:pt x="339" y="3137"/>
                    <a:pt x="361" y="3144"/>
                    <a:pt x="386" y="3128"/>
                  </a:cubicBezTo>
                  <a:cubicBezTo>
                    <a:pt x="424" y="3105"/>
                    <a:pt x="435" y="3072"/>
                    <a:pt x="442" y="3030"/>
                  </a:cubicBezTo>
                  <a:cubicBezTo>
                    <a:pt x="455" y="2946"/>
                    <a:pt x="444" y="2859"/>
                    <a:pt x="425" y="2777"/>
                  </a:cubicBezTo>
                  <a:cubicBezTo>
                    <a:pt x="405" y="2690"/>
                    <a:pt x="369" y="2604"/>
                    <a:pt x="308" y="2537"/>
                  </a:cubicBezTo>
                  <a:cubicBezTo>
                    <a:pt x="279" y="2506"/>
                    <a:pt x="215" y="2462"/>
                    <a:pt x="169" y="2486"/>
                  </a:cubicBezTo>
                  <a:cubicBezTo>
                    <a:pt x="145" y="2499"/>
                    <a:pt x="152" y="2521"/>
                    <a:pt x="143" y="2537"/>
                  </a:cubicBezTo>
                  <a:cubicBezTo>
                    <a:pt x="171" y="2544"/>
                    <a:pt x="198" y="2549"/>
                    <a:pt x="230" y="2549"/>
                  </a:cubicBezTo>
                  <a:cubicBezTo>
                    <a:pt x="287" y="2550"/>
                    <a:pt x="342" y="2538"/>
                    <a:pt x="399" y="2537"/>
                  </a:cubicBezTo>
                  <a:cubicBezTo>
                    <a:pt x="467" y="2536"/>
                    <a:pt x="547" y="2553"/>
                    <a:pt x="607" y="2587"/>
                  </a:cubicBezTo>
                  <a:cubicBezTo>
                    <a:pt x="667" y="2621"/>
                    <a:pt x="713" y="2663"/>
                    <a:pt x="763" y="2710"/>
                  </a:cubicBezTo>
                  <a:cubicBezTo>
                    <a:pt x="813" y="2757"/>
                    <a:pt x="849" y="2812"/>
                    <a:pt x="884" y="2870"/>
                  </a:cubicBezTo>
                  <a:cubicBezTo>
                    <a:pt x="923" y="2934"/>
                    <a:pt x="977" y="2988"/>
                    <a:pt x="1014" y="3052"/>
                  </a:cubicBezTo>
                  <a:cubicBezTo>
                    <a:pt x="1024" y="3070"/>
                    <a:pt x="1028" y="3077"/>
                    <a:pt x="1032" y="3090"/>
                  </a:cubicBezTo>
                </a:path>
                <a:path w="4135" h="3749" extrusionOk="0">
                  <a:moveTo>
                    <a:pt x="975" y="2583"/>
                  </a:moveTo>
                  <a:cubicBezTo>
                    <a:pt x="962" y="2598"/>
                    <a:pt x="952" y="2613"/>
                    <a:pt x="945" y="2634"/>
                  </a:cubicBezTo>
                  <a:cubicBezTo>
                    <a:pt x="923" y="2698"/>
                    <a:pt x="902" y="2763"/>
                    <a:pt x="884" y="2828"/>
                  </a:cubicBezTo>
                  <a:cubicBezTo>
                    <a:pt x="865" y="2898"/>
                    <a:pt x="848" y="2969"/>
                    <a:pt x="828" y="3039"/>
                  </a:cubicBezTo>
                  <a:cubicBezTo>
                    <a:pt x="816" y="3081"/>
                    <a:pt x="799" y="3126"/>
                    <a:pt x="793" y="3170"/>
                  </a:cubicBezTo>
                  <a:cubicBezTo>
                    <a:pt x="793" y="3176"/>
                    <a:pt x="793" y="3181"/>
                    <a:pt x="793" y="3187"/>
                  </a:cubicBezTo>
                </a:path>
                <a:path w="4135" h="3749" extrusionOk="0">
                  <a:moveTo>
                    <a:pt x="1235" y="2254"/>
                  </a:moveTo>
                  <a:cubicBezTo>
                    <a:pt x="1240" y="2250"/>
                    <a:pt x="1251" y="2239"/>
                    <a:pt x="1261" y="2237"/>
                  </a:cubicBezTo>
                  <a:cubicBezTo>
                    <a:pt x="1270" y="2235"/>
                    <a:pt x="1298" y="2234"/>
                    <a:pt x="1305" y="2241"/>
                  </a:cubicBezTo>
                  <a:cubicBezTo>
                    <a:pt x="1317" y="2253"/>
                    <a:pt x="1313" y="2277"/>
                    <a:pt x="1313" y="2292"/>
                  </a:cubicBezTo>
                  <a:cubicBezTo>
                    <a:pt x="1313" y="2340"/>
                    <a:pt x="1292" y="2381"/>
                    <a:pt x="1279" y="2427"/>
                  </a:cubicBezTo>
                  <a:cubicBezTo>
                    <a:pt x="1267" y="2471"/>
                    <a:pt x="1258" y="2512"/>
                    <a:pt x="1257" y="2558"/>
                  </a:cubicBezTo>
                  <a:cubicBezTo>
                    <a:pt x="1257" y="2579"/>
                    <a:pt x="1259" y="2608"/>
                    <a:pt x="1283" y="2617"/>
                  </a:cubicBezTo>
                  <a:cubicBezTo>
                    <a:pt x="1306" y="2625"/>
                    <a:pt x="1331" y="2612"/>
                    <a:pt x="1348" y="2600"/>
                  </a:cubicBezTo>
                  <a:cubicBezTo>
                    <a:pt x="1369" y="2585"/>
                    <a:pt x="1389" y="2573"/>
                    <a:pt x="1413" y="2566"/>
                  </a:cubicBezTo>
                  <a:cubicBezTo>
                    <a:pt x="1419" y="2565"/>
                    <a:pt x="1424" y="2563"/>
                    <a:pt x="1430" y="2562"/>
                  </a:cubicBezTo>
                </a:path>
                <a:path w="4135" h="3749" extrusionOk="0">
                  <a:moveTo>
                    <a:pt x="1820" y="1874"/>
                  </a:moveTo>
                  <a:cubicBezTo>
                    <a:pt x="1875" y="1874"/>
                    <a:pt x="1930" y="1873"/>
                    <a:pt x="1985" y="1870"/>
                  </a:cubicBezTo>
                  <a:cubicBezTo>
                    <a:pt x="2015" y="1868"/>
                    <a:pt x="2046" y="1865"/>
                    <a:pt x="2076" y="1861"/>
                  </a:cubicBezTo>
                  <a:cubicBezTo>
                    <a:pt x="2098" y="1858"/>
                    <a:pt x="2120" y="1858"/>
                    <a:pt x="2141" y="1853"/>
                  </a:cubicBezTo>
                </a:path>
                <a:path w="4135" h="3749" extrusionOk="0">
                  <a:moveTo>
                    <a:pt x="1950" y="1617"/>
                  </a:moveTo>
                  <a:cubicBezTo>
                    <a:pt x="1949" y="1643"/>
                    <a:pt x="1943" y="1667"/>
                    <a:pt x="1942" y="1693"/>
                  </a:cubicBezTo>
                  <a:cubicBezTo>
                    <a:pt x="1937" y="1775"/>
                    <a:pt x="1935" y="1865"/>
                    <a:pt x="1946" y="1946"/>
                  </a:cubicBezTo>
                  <a:cubicBezTo>
                    <a:pt x="1954" y="2010"/>
                    <a:pt x="1966" y="2072"/>
                    <a:pt x="1972" y="2136"/>
                  </a:cubicBezTo>
                </a:path>
                <a:path w="4135" h="3749" extrusionOk="0">
                  <a:moveTo>
                    <a:pt x="2982" y="941"/>
                  </a:moveTo>
                  <a:cubicBezTo>
                    <a:pt x="2968" y="947"/>
                    <a:pt x="2948" y="948"/>
                    <a:pt x="2934" y="958"/>
                  </a:cubicBezTo>
                  <a:cubicBezTo>
                    <a:pt x="2891" y="990"/>
                    <a:pt x="2858" y="1054"/>
                    <a:pt x="2839" y="1102"/>
                  </a:cubicBezTo>
                  <a:cubicBezTo>
                    <a:pt x="2812" y="1169"/>
                    <a:pt x="2806" y="1241"/>
                    <a:pt x="2804" y="1313"/>
                  </a:cubicBezTo>
                  <a:cubicBezTo>
                    <a:pt x="2803" y="1354"/>
                    <a:pt x="2795" y="1416"/>
                    <a:pt x="2821" y="1452"/>
                  </a:cubicBezTo>
                  <a:cubicBezTo>
                    <a:pt x="2843" y="1482"/>
                    <a:pt x="2884" y="1465"/>
                    <a:pt x="2904" y="1444"/>
                  </a:cubicBezTo>
                  <a:cubicBezTo>
                    <a:pt x="2945" y="1403"/>
                    <a:pt x="2971" y="1346"/>
                    <a:pt x="2990" y="1292"/>
                  </a:cubicBezTo>
                  <a:cubicBezTo>
                    <a:pt x="3016" y="1219"/>
                    <a:pt x="3016" y="1139"/>
                    <a:pt x="2995" y="1064"/>
                  </a:cubicBezTo>
                  <a:cubicBezTo>
                    <a:pt x="2972" y="980"/>
                    <a:pt x="2921" y="889"/>
                    <a:pt x="2865" y="823"/>
                  </a:cubicBezTo>
                  <a:cubicBezTo>
                    <a:pt x="2811" y="759"/>
                    <a:pt x="2736" y="697"/>
                    <a:pt x="2657" y="667"/>
                  </a:cubicBezTo>
                  <a:cubicBezTo>
                    <a:pt x="2624" y="659"/>
                    <a:pt x="2614" y="657"/>
                    <a:pt x="2592" y="659"/>
                  </a:cubicBezTo>
                </a:path>
                <a:path w="4135" h="3749" extrusionOk="0">
                  <a:moveTo>
                    <a:pt x="3380" y="823"/>
                  </a:moveTo>
                  <a:cubicBezTo>
                    <a:pt x="3386" y="837"/>
                    <a:pt x="3392" y="842"/>
                    <a:pt x="3393" y="857"/>
                  </a:cubicBezTo>
                  <a:cubicBezTo>
                    <a:pt x="3400" y="951"/>
                    <a:pt x="3399" y="1056"/>
                    <a:pt x="3380" y="1148"/>
                  </a:cubicBezTo>
                  <a:cubicBezTo>
                    <a:pt x="3370" y="1196"/>
                    <a:pt x="3361" y="1261"/>
                    <a:pt x="3337" y="1304"/>
                  </a:cubicBezTo>
                  <a:cubicBezTo>
                    <a:pt x="3333" y="1310"/>
                    <a:pt x="3318" y="1326"/>
                    <a:pt x="3315" y="1330"/>
                  </a:cubicBezTo>
                  <a:cubicBezTo>
                    <a:pt x="3316" y="1301"/>
                    <a:pt x="3321" y="1274"/>
                    <a:pt x="3324" y="1245"/>
                  </a:cubicBezTo>
                  <a:cubicBezTo>
                    <a:pt x="3332" y="1173"/>
                    <a:pt x="3345" y="1102"/>
                    <a:pt x="3354" y="1030"/>
                  </a:cubicBezTo>
                  <a:cubicBezTo>
                    <a:pt x="3366" y="937"/>
                    <a:pt x="3384" y="848"/>
                    <a:pt x="3402" y="756"/>
                  </a:cubicBezTo>
                  <a:cubicBezTo>
                    <a:pt x="3410" y="717"/>
                    <a:pt x="3417" y="640"/>
                    <a:pt x="3445" y="608"/>
                  </a:cubicBezTo>
                  <a:cubicBezTo>
                    <a:pt x="3453" y="601"/>
                    <a:pt x="3455" y="598"/>
                    <a:pt x="3463" y="600"/>
                  </a:cubicBezTo>
                  <a:cubicBezTo>
                    <a:pt x="3479" y="639"/>
                    <a:pt x="3484" y="672"/>
                    <a:pt x="3493" y="714"/>
                  </a:cubicBezTo>
                  <a:cubicBezTo>
                    <a:pt x="3510" y="799"/>
                    <a:pt x="3522" y="885"/>
                    <a:pt x="3536" y="971"/>
                  </a:cubicBezTo>
                  <a:cubicBezTo>
                    <a:pt x="3549" y="1050"/>
                    <a:pt x="3569" y="1127"/>
                    <a:pt x="3580" y="1207"/>
                  </a:cubicBezTo>
                  <a:cubicBezTo>
                    <a:pt x="3585" y="1243"/>
                    <a:pt x="3587" y="1281"/>
                    <a:pt x="3588" y="1317"/>
                  </a:cubicBezTo>
                  <a:cubicBezTo>
                    <a:pt x="3588" y="1321"/>
                    <a:pt x="3588" y="1326"/>
                    <a:pt x="3588" y="1330"/>
                  </a:cubicBezTo>
                </a:path>
                <a:path w="4135" h="3749" extrusionOk="0">
                  <a:moveTo>
                    <a:pt x="3315" y="1047"/>
                  </a:moveTo>
                  <a:cubicBezTo>
                    <a:pt x="3306" y="1052"/>
                    <a:pt x="3304" y="1051"/>
                    <a:pt x="3302" y="1060"/>
                  </a:cubicBezTo>
                  <a:cubicBezTo>
                    <a:pt x="3308" y="1078"/>
                    <a:pt x="3326" y="1085"/>
                    <a:pt x="3350" y="1081"/>
                  </a:cubicBezTo>
                  <a:cubicBezTo>
                    <a:pt x="3401" y="1072"/>
                    <a:pt x="3449" y="1049"/>
                    <a:pt x="3497" y="1030"/>
                  </a:cubicBezTo>
                </a:path>
                <a:path w="4135" h="3749" extrusionOk="0">
                  <a:moveTo>
                    <a:pt x="3532" y="397"/>
                  </a:moveTo>
                  <a:cubicBezTo>
                    <a:pt x="3538" y="381"/>
                    <a:pt x="3527" y="369"/>
                    <a:pt x="3554" y="359"/>
                  </a:cubicBezTo>
                  <a:cubicBezTo>
                    <a:pt x="3596" y="344"/>
                    <a:pt x="3647" y="326"/>
                    <a:pt x="3692" y="313"/>
                  </a:cubicBezTo>
                  <a:cubicBezTo>
                    <a:pt x="3727" y="303"/>
                    <a:pt x="3793" y="280"/>
                    <a:pt x="3827" y="304"/>
                  </a:cubicBezTo>
                  <a:cubicBezTo>
                    <a:pt x="3862" y="329"/>
                    <a:pt x="3847" y="384"/>
                    <a:pt x="3840" y="418"/>
                  </a:cubicBezTo>
                  <a:cubicBezTo>
                    <a:pt x="3828" y="474"/>
                    <a:pt x="3793" y="522"/>
                    <a:pt x="3775" y="578"/>
                  </a:cubicBezTo>
                  <a:cubicBezTo>
                    <a:pt x="3764" y="613"/>
                    <a:pt x="3757" y="658"/>
                    <a:pt x="3775" y="692"/>
                  </a:cubicBezTo>
                  <a:cubicBezTo>
                    <a:pt x="3789" y="719"/>
                    <a:pt x="3808" y="747"/>
                    <a:pt x="3840" y="751"/>
                  </a:cubicBezTo>
                  <a:cubicBezTo>
                    <a:pt x="3876" y="756"/>
                    <a:pt x="3909" y="746"/>
                    <a:pt x="3944" y="739"/>
                  </a:cubicBezTo>
                  <a:cubicBezTo>
                    <a:pt x="3977" y="733"/>
                    <a:pt x="4010" y="725"/>
                    <a:pt x="4043" y="722"/>
                  </a:cubicBezTo>
                </a:path>
                <a:path w="4135" h="3749" extrusionOk="0">
                  <a:moveTo>
                    <a:pt x="2882" y="1899"/>
                  </a:moveTo>
                  <a:cubicBezTo>
                    <a:pt x="2891" y="1902"/>
                    <a:pt x="2906" y="1908"/>
                    <a:pt x="2925" y="1908"/>
                  </a:cubicBezTo>
                  <a:cubicBezTo>
                    <a:pt x="2989" y="1908"/>
                    <a:pt x="3052" y="1905"/>
                    <a:pt x="3116" y="1904"/>
                  </a:cubicBezTo>
                  <a:cubicBezTo>
                    <a:pt x="3234" y="1901"/>
                    <a:pt x="3350" y="1908"/>
                    <a:pt x="3467" y="1895"/>
                  </a:cubicBezTo>
                  <a:cubicBezTo>
                    <a:pt x="3502" y="1891"/>
                    <a:pt x="3536" y="1885"/>
                    <a:pt x="3571" y="1878"/>
                  </a:cubicBezTo>
                </a:path>
                <a:path w="4135" h="3749" extrusionOk="0">
                  <a:moveTo>
                    <a:pt x="3042" y="2651"/>
                  </a:moveTo>
                  <a:cubicBezTo>
                    <a:pt x="3027" y="2659"/>
                    <a:pt x="3013" y="2663"/>
                    <a:pt x="2999" y="2676"/>
                  </a:cubicBezTo>
                  <a:cubicBezTo>
                    <a:pt x="2963" y="2709"/>
                    <a:pt x="2934" y="2760"/>
                    <a:pt x="2912" y="2803"/>
                  </a:cubicBezTo>
                  <a:cubicBezTo>
                    <a:pt x="2880" y="2866"/>
                    <a:pt x="2865" y="2929"/>
                    <a:pt x="2852" y="2997"/>
                  </a:cubicBezTo>
                  <a:cubicBezTo>
                    <a:pt x="2841" y="3054"/>
                    <a:pt x="2840" y="3111"/>
                    <a:pt x="2860" y="3166"/>
                  </a:cubicBezTo>
                  <a:cubicBezTo>
                    <a:pt x="2874" y="3204"/>
                    <a:pt x="2893" y="3225"/>
                    <a:pt x="2934" y="3229"/>
                  </a:cubicBezTo>
                  <a:cubicBezTo>
                    <a:pt x="2974" y="3233"/>
                    <a:pt x="3010" y="3209"/>
                    <a:pt x="3034" y="3178"/>
                  </a:cubicBezTo>
                  <a:cubicBezTo>
                    <a:pt x="3067" y="3135"/>
                    <a:pt x="3070" y="3083"/>
                    <a:pt x="3068" y="3030"/>
                  </a:cubicBezTo>
                  <a:cubicBezTo>
                    <a:pt x="3065" y="2933"/>
                    <a:pt x="3035" y="2838"/>
                    <a:pt x="2999" y="2748"/>
                  </a:cubicBezTo>
                  <a:cubicBezTo>
                    <a:pt x="2969" y="2673"/>
                    <a:pt x="2923" y="2590"/>
                    <a:pt x="2865" y="2532"/>
                  </a:cubicBezTo>
                  <a:cubicBezTo>
                    <a:pt x="2823" y="2490"/>
                    <a:pt x="2774" y="2492"/>
                    <a:pt x="2726" y="2516"/>
                  </a:cubicBezTo>
                </a:path>
                <a:path w="4135" h="3749" extrusionOk="0">
                  <a:moveTo>
                    <a:pt x="3220" y="2769"/>
                  </a:moveTo>
                  <a:cubicBezTo>
                    <a:pt x="3240" y="2777"/>
                    <a:pt x="3258" y="2780"/>
                    <a:pt x="3276" y="2794"/>
                  </a:cubicBezTo>
                  <a:cubicBezTo>
                    <a:pt x="3304" y="2815"/>
                    <a:pt x="3326" y="2862"/>
                    <a:pt x="3337" y="2895"/>
                  </a:cubicBezTo>
                  <a:cubicBezTo>
                    <a:pt x="3352" y="2942"/>
                    <a:pt x="3362" y="2988"/>
                    <a:pt x="3389" y="3030"/>
                  </a:cubicBezTo>
                  <a:cubicBezTo>
                    <a:pt x="3401" y="3049"/>
                    <a:pt x="3427" y="3082"/>
                    <a:pt x="3454" y="3081"/>
                  </a:cubicBezTo>
                  <a:cubicBezTo>
                    <a:pt x="3488" y="3080"/>
                    <a:pt x="3504" y="3056"/>
                    <a:pt x="3523" y="3030"/>
                  </a:cubicBezTo>
                  <a:cubicBezTo>
                    <a:pt x="3559" y="2979"/>
                    <a:pt x="3581" y="2918"/>
                    <a:pt x="3606" y="2862"/>
                  </a:cubicBezTo>
                  <a:cubicBezTo>
                    <a:pt x="3615" y="2841"/>
                    <a:pt x="3624" y="2832"/>
                    <a:pt x="3636" y="2815"/>
                  </a:cubicBezTo>
                  <a:cubicBezTo>
                    <a:pt x="3653" y="2843"/>
                    <a:pt x="3659" y="2857"/>
                    <a:pt x="3671" y="2895"/>
                  </a:cubicBezTo>
                  <a:cubicBezTo>
                    <a:pt x="3698" y="2981"/>
                    <a:pt x="3712" y="3069"/>
                    <a:pt x="3731" y="3157"/>
                  </a:cubicBezTo>
                  <a:cubicBezTo>
                    <a:pt x="3754" y="3267"/>
                    <a:pt x="3765" y="3375"/>
                    <a:pt x="3779" y="3486"/>
                  </a:cubicBezTo>
                  <a:cubicBezTo>
                    <a:pt x="3788" y="3556"/>
                    <a:pt x="3796" y="3622"/>
                    <a:pt x="3796" y="3693"/>
                  </a:cubicBezTo>
                  <a:cubicBezTo>
                    <a:pt x="3796" y="3711"/>
                    <a:pt x="3796" y="3730"/>
                    <a:pt x="3796" y="3748"/>
                  </a:cubicBezTo>
                </a:path>
                <a:path w="4135" h="3749" extrusionOk="0">
                  <a:moveTo>
                    <a:pt x="3848" y="2376"/>
                  </a:moveTo>
                  <a:cubicBezTo>
                    <a:pt x="3862" y="2376"/>
                    <a:pt x="3875" y="2374"/>
                    <a:pt x="3887" y="2381"/>
                  </a:cubicBezTo>
                  <a:cubicBezTo>
                    <a:pt x="3906" y="2392"/>
                    <a:pt x="3925" y="2401"/>
                    <a:pt x="3939" y="2419"/>
                  </a:cubicBezTo>
                  <a:cubicBezTo>
                    <a:pt x="3957" y="2442"/>
                    <a:pt x="3952" y="2472"/>
                    <a:pt x="3952" y="2499"/>
                  </a:cubicBezTo>
                  <a:cubicBezTo>
                    <a:pt x="3952" y="2531"/>
                    <a:pt x="3942" y="2561"/>
                    <a:pt x="3939" y="2592"/>
                  </a:cubicBezTo>
                  <a:cubicBezTo>
                    <a:pt x="3937" y="2609"/>
                    <a:pt x="3932" y="2653"/>
                    <a:pt x="3944" y="2668"/>
                  </a:cubicBezTo>
                  <a:cubicBezTo>
                    <a:pt x="3954" y="2680"/>
                    <a:pt x="3992" y="2665"/>
                    <a:pt x="4000" y="2663"/>
                  </a:cubicBezTo>
                  <a:cubicBezTo>
                    <a:pt x="4031" y="2657"/>
                    <a:pt x="4055" y="2639"/>
                    <a:pt x="4086" y="2630"/>
                  </a:cubicBezTo>
                  <a:cubicBezTo>
                    <a:pt x="4106" y="2624"/>
                    <a:pt x="4116" y="2623"/>
                    <a:pt x="4134" y="262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4" name="Freeform 4">
              <a:extLst>
                <a:ext uri="{FF2B5EF4-FFF2-40B4-BE49-F238E27FC236}">
                  <a16:creationId xmlns:a16="http://schemas.microsoft.com/office/drawing/2014/main" id="{9972F868-D2D4-19C4-AFED-5BE6FB8F76B3}"/>
                </a:ext>
              </a:extLst>
            </p:cNvPr>
            <p:cNvSpPr>
              <a:spLocks noRot="1" noChangeAspect="1" noEditPoints="1" noChangeArrowheads="1" noChangeShapeType="1" noTextEdit="1"/>
            </p:cNvSpPr>
            <p:nvPr/>
          </p:nvSpPr>
          <p:spPr bwMode="auto">
            <a:xfrm>
              <a:off x="3225" y="1963"/>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extrusionOk="0">
                  <a:moveTo>
                    <a:pt x="0" y="0"/>
                  </a:moveTo>
                  <a:lnTo>
                    <a:pt x="0" y="0"/>
                  </a:ln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5" name="Freeform 5">
              <a:extLst>
                <a:ext uri="{FF2B5EF4-FFF2-40B4-BE49-F238E27FC236}">
                  <a16:creationId xmlns:a16="http://schemas.microsoft.com/office/drawing/2014/main" id="{DE3DF77F-38B2-8D59-52C2-EE8245418F4F}"/>
                </a:ext>
              </a:extLst>
            </p:cNvPr>
            <p:cNvSpPr>
              <a:spLocks noRot="1" noChangeAspect="1" noEditPoints="1" noChangeArrowheads="1" noChangeShapeType="1" noTextEdit="1"/>
            </p:cNvSpPr>
            <p:nvPr/>
          </p:nvSpPr>
          <p:spPr bwMode="auto">
            <a:xfrm>
              <a:off x="410" y="1362"/>
              <a:ext cx="940" cy="325"/>
            </a:xfrm>
            <a:custGeom>
              <a:avLst/>
              <a:gdLst>
                <a:gd name="T0" fmla="*/ 437 w 4147"/>
                <a:gd name="T1" fmla="*/ 47 h 1432"/>
                <a:gd name="T2" fmla="*/ 177 w 4147"/>
                <a:gd name="T3" fmla="*/ 165 h 1432"/>
                <a:gd name="T4" fmla="*/ 26 w 4147"/>
                <a:gd name="T5" fmla="*/ 629 h 1432"/>
                <a:gd name="T6" fmla="*/ 277 w 4147"/>
                <a:gd name="T7" fmla="*/ 596 h 1432"/>
                <a:gd name="T8" fmla="*/ 407 w 4147"/>
                <a:gd name="T9" fmla="*/ 1072 h 1432"/>
                <a:gd name="T10" fmla="*/ 134 w 4147"/>
                <a:gd name="T11" fmla="*/ 1296 h 1432"/>
                <a:gd name="T12" fmla="*/ 4 w 4147"/>
                <a:gd name="T13" fmla="*/ 1051 h 1432"/>
                <a:gd name="T14" fmla="*/ 732 w 4147"/>
                <a:gd name="T15" fmla="*/ 916 h 1432"/>
                <a:gd name="T16" fmla="*/ 771 w 4147"/>
                <a:gd name="T17" fmla="*/ 984 h 1432"/>
                <a:gd name="T18" fmla="*/ 784 w 4147"/>
                <a:gd name="T19" fmla="*/ 1119 h 1432"/>
                <a:gd name="T20" fmla="*/ 741 w 4147"/>
                <a:gd name="T21" fmla="*/ 608 h 1432"/>
                <a:gd name="T22" fmla="*/ 983 w 4147"/>
                <a:gd name="T23" fmla="*/ 929 h 1432"/>
                <a:gd name="T24" fmla="*/ 1009 w 4147"/>
                <a:gd name="T25" fmla="*/ 1110 h 1432"/>
                <a:gd name="T26" fmla="*/ 1031 w 4147"/>
                <a:gd name="T27" fmla="*/ 1153 h 1432"/>
                <a:gd name="T28" fmla="*/ 1105 w 4147"/>
                <a:gd name="T29" fmla="*/ 1001 h 1432"/>
                <a:gd name="T30" fmla="*/ 1226 w 4147"/>
                <a:gd name="T31" fmla="*/ 992 h 1432"/>
                <a:gd name="T32" fmla="*/ 1269 w 4147"/>
                <a:gd name="T33" fmla="*/ 1119 h 1432"/>
                <a:gd name="T34" fmla="*/ 1287 w 4147"/>
                <a:gd name="T35" fmla="*/ 1089 h 1432"/>
                <a:gd name="T36" fmla="*/ 1412 w 4147"/>
                <a:gd name="T37" fmla="*/ 984 h 1432"/>
                <a:gd name="T38" fmla="*/ 1560 w 4147"/>
                <a:gd name="T39" fmla="*/ 1051 h 1432"/>
                <a:gd name="T40" fmla="*/ 1902 w 4147"/>
                <a:gd name="T41" fmla="*/ 1043 h 1432"/>
                <a:gd name="T42" fmla="*/ 1971 w 4147"/>
                <a:gd name="T43" fmla="*/ 1195 h 1432"/>
                <a:gd name="T44" fmla="*/ 2049 w 4147"/>
                <a:gd name="T45" fmla="*/ 1203 h 1432"/>
                <a:gd name="T46" fmla="*/ 2110 w 4147"/>
                <a:gd name="T47" fmla="*/ 1056 h 1432"/>
                <a:gd name="T48" fmla="*/ 2114 w 4147"/>
                <a:gd name="T49" fmla="*/ 1030 h 1432"/>
                <a:gd name="T50" fmla="*/ 2153 w 4147"/>
                <a:gd name="T51" fmla="*/ 1161 h 1432"/>
                <a:gd name="T52" fmla="*/ 2236 w 4147"/>
                <a:gd name="T53" fmla="*/ 1199 h 1432"/>
                <a:gd name="T54" fmla="*/ 2444 w 4147"/>
                <a:gd name="T55" fmla="*/ 279 h 1432"/>
                <a:gd name="T56" fmla="*/ 2496 w 4147"/>
                <a:gd name="T57" fmla="*/ 507 h 1432"/>
                <a:gd name="T58" fmla="*/ 2604 w 4147"/>
                <a:gd name="T59" fmla="*/ 1119 h 1432"/>
                <a:gd name="T60" fmla="*/ 2626 w 4147"/>
                <a:gd name="T61" fmla="*/ 1288 h 1432"/>
                <a:gd name="T62" fmla="*/ 2942 w 4147"/>
                <a:gd name="T63" fmla="*/ 1047 h 1432"/>
                <a:gd name="T64" fmla="*/ 3063 w 4147"/>
                <a:gd name="T65" fmla="*/ 1191 h 1432"/>
                <a:gd name="T66" fmla="*/ 3210 w 4147"/>
                <a:gd name="T67" fmla="*/ 1136 h 1432"/>
                <a:gd name="T68" fmla="*/ 2976 w 4147"/>
                <a:gd name="T69" fmla="*/ 1068 h 1432"/>
                <a:gd name="T70" fmla="*/ 3037 w 4147"/>
                <a:gd name="T71" fmla="*/ 1170 h 1432"/>
                <a:gd name="T72" fmla="*/ 3141 w 4147"/>
                <a:gd name="T73" fmla="*/ 1123 h 1432"/>
                <a:gd name="T74" fmla="*/ 3210 w 4147"/>
                <a:gd name="T75" fmla="*/ 1098 h 1432"/>
                <a:gd name="T76" fmla="*/ 3332 w 4147"/>
                <a:gd name="T77" fmla="*/ 1233 h 1432"/>
                <a:gd name="T78" fmla="*/ 3678 w 4147"/>
                <a:gd name="T79" fmla="*/ 406 h 1432"/>
                <a:gd name="T80" fmla="*/ 3713 w 4147"/>
                <a:gd name="T81" fmla="*/ 1056 h 1432"/>
                <a:gd name="T82" fmla="*/ 3535 w 4147"/>
                <a:gd name="T83" fmla="*/ 1431 h 1432"/>
                <a:gd name="T84" fmla="*/ 3592 w 4147"/>
                <a:gd name="T85" fmla="*/ 1182 h 1432"/>
                <a:gd name="T86" fmla="*/ 3895 w 4147"/>
                <a:gd name="T87" fmla="*/ 1043 h 1432"/>
                <a:gd name="T88" fmla="*/ 4142 w 4147"/>
                <a:gd name="T89" fmla="*/ 1182 h 1432"/>
                <a:gd name="T90" fmla="*/ 4008 w 4147"/>
                <a:gd name="T91" fmla="*/ 612 h 14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47"/>
                <a:gd name="T139" fmla="*/ 0 h 1432"/>
                <a:gd name="T140" fmla="*/ 4147 w 4147"/>
                <a:gd name="T141" fmla="*/ 1432 h 14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47" h="1432" extrusionOk="0">
                  <a:moveTo>
                    <a:pt x="472" y="131"/>
                  </a:moveTo>
                  <a:cubicBezTo>
                    <a:pt x="464" y="101"/>
                    <a:pt x="454" y="76"/>
                    <a:pt x="437" y="47"/>
                  </a:cubicBezTo>
                  <a:cubicBezTo>
                    <a:pt x="411" y="4"/>
                    <a:pt x="381" y="-8"/>
                    <a:pt x="333" y="9"/>
                  </a:cubicBezTo>
                  <a:cubicBezTo>
                    <a:pt x="267" y="32"/>
                    <a:pt x="216" y="111"/>
                    <a:pt x="177" y="165"/>
                  </a:cubicBezTo>
                  <a:cubicBezTo>
                    <a:pt x="101" y="271"/>
                    <a:pt x="49" y="392"/>
                    <a:pt x="26" y="520"/>
                  </a:cubicBezTo>
                  <a:cubicBezTo>
                    <a:pt x="19" y="558"/>
                    <a:pt x="22" y="592"/>
                    <a:pt x="26" y="629"/>
                  </a:cubicBezTo>
                  <a:cubicBezTo>
                    <a:pt x="61" y="627"/>
                    <a:pt x="89" y="621"/>
                    <a:pt x="125" y="608"/>
                  </a:cubicBezTo>
                  <a:cubicBezTo>
                    <a:pt x="170" y="592"/>
                    <a:pt x="230" y="572"/>
                    <a:pt x="277" y="596"/>
                  </a:cubicBezTo>
                  <a:cubicBezTo>
                    <a:pt x="350" y="634"/>
                    <a:pt x="401" y="745"/>
                    <a:pt x="416" y="819"/>
                  </a:cubicBezTo>
                  <a:cubicBezTo>
                    <a:pt x="432" y="899"/>
                    <a:pt x="431" y="994"/>
                    <a:pt x="407" y="1072"/>
                  </a:cubicBezTo>
                  <a:cubicBezTo>
                    <a:pt x="387" y="1136"/>
                    <a:pt x="361" y="1210"/>
                    <a:pt x="312" y="1258"/>
                  </a:cubicBezTo>
                  <a:cubicBezTo>
                    <a:pt x="271" y="1299"/>
                    <a:pt x="188" y="1329"/>
                    <a:pt x="134" y="1296"/>
                  </a:cubicBezTo>
                  <a:cubicBezTo>
                    <a:pt x="91" y="1270"/>
                    <a:pt x="43" y="1208"/>
                    <a:pt x="26" y="1161"/>
                  </a:cubicBezTo>
                  <a:cubicBezTo>
                    <a:pt x="14" y="1127"/>
                    <a:pt x="10" y="1087"/>
                    <a:pt x="4" y="1051"/>
                  </a:cubicBezTo>
                  <a:cubicBezTo>
                    <a:pt x="3" y="1044"/>
                    <a:pt x="1" y="1037"/>
                    <a:pt x="0" y="1030"/>
                  </a:cubicBezTo>
                </a:path>
                <a:path w="4147" h="1432" extrusionOk="0">
                  <a:moveTo>
                    <a:pt x="732" y="916"/>
                  </a:moveTo>
                  <a:cubicBezTo>
                    <a:pt x="741" y="908"/>
                    <a:pt x="757" y="914"/>
                    <a:pt x="767" y="925"/>
                  </a:cubicBezTo>
                  <a:cubicBezTo>
                    <a:pt x="779" y="937"/>
                    <a:pt x="769" y="969"/>
                    <a:pt x="771" y="984"/>
                  </a:cubicBezTo>
                  <a:cubicBezTo>
                    <a:pt x="774" y="1011"/>
                    <a:pt x="779" y="1037"/>
                    <a:pt x="780" y="1064"/>
                  </a:cubicBezTo>
                  <a:cubicBezTo>
                    <a:pt x="781" y="1083"/>
                    <a:pt x="784" y="1100"/>
                    <a:pt x="784" y="1119"/>
                  </a:cubicBezTo>
                </a:path>
                <a:path w="4147" h="1432" extrusionOk="0">
                  <a:moveTo>
                    <a:pt x="745" y="659"/>
                  </a:moveTo>
                  <a:cubicBezTo>
                    <a:pt x="745" y="641"/>
                    <a:pt x="743" y="625"/>
                    <a:pt x="741" y="608"/>
                  </a:cubicBezTo>
                  <a:cubicBezTo>
                    <a:pt x="741" y="595"/>
                    <a:pt x="738" y="592"/>
                    <a:pt x="745" y="587"/>
                  </a:cubicBezTo>
                </a:path>
                <a:path w="4147" h="1432" extrusionOk="0">
                  <a:moveTo>
                    <a:pt x="983" y="929"/>
                  </a:moveTo>
                  <a:cubicBezTo>
                    <a:pt x="983" y="963"/>
                    <a:pt x="984" y="991"/>
                    <a:pt x="992" y="1022"/>
                  </a:cubicBezTo>
                  <a:cubicBezTo>
                    <a:pt x="1000" y="1052"/>
                    <a:pt x="1002" y="1080"/>
                    <a:pt x="1009" y="1110"/>
                  </a:cubicBezTo>
                  <a:cubicBezTo>
                    <a:pt x="1014" y="1130"/>
                    <a:pt x="1015" y="1150"/>
                    <a:pt x="1018" y="1170"/>
                  </a:cubicBezTo>
                  <a:cubicBezTo>
                    <a:pt x="1025" y="1162"/>
                    <a:pt x="1027" y="1164"/>
                    <a:pt x="1031" y="1153"/>
                  </a:cubicBezTo>
                  <a:cubicBezTo>
                    <a:pt x="1041" y="1127"/>
                    <a:pt x="1039" y="1106"/>
                    <a:pt x="1053" y="1081"/>
                  </a:cubicBezTo>
                  <a:cubicBezTo>
                    <a:pt x="1068" y="1054"/>
                    <a:pt x="1082" y="1023"/>
                    <a:pt x="1105" y="1001"/>
                  </a:cubicBezTo>
                  <a:cubicBezTo>
                    <a:pt x="1127" y="980"/>
                    <a:pt x="1140" y="972"/>
                    <a:pt x="1170" y="971"/>
                  </a:cubicBezTo>
                  <a:cubicBezTo>
                    <a:pt x="1191" y="970"/>
                    <a:pt x="1211" y="977"/>
                    <a:pt x="1226" y="992"/>
                  </a:cubicBezTo>
                  <a:cubicBezTo>
                    <a:pt x="1244" y="1011"/>
                    <a:pt x="1253" y="1040"/>
                    <a:pt x="1261" y="1064"/>
                  </a:cubicBezTo>
                  <a:cubicBezTo>
                    <a:pt x="1267" y="1083"/>
                    <a:pt x="1268" y="1099"/>
                    <a:pt x="1269" y="1119"/>
                  </a:cubicBezTo>
                  <a:cubicBezTo>
                    <a:pt x="1269" y="1123"/>
                    <a:pt x="1269" y="1128"/>
                    <a:pt x="1269" y="1132"/>
                  </a:cubicBezTo>
                  <a:cubicBezTo>
                    <a:pt x="1274" y="1121"/>
                    <a:pt x="1280" y="1104"/>
                    <a:pt x="1287" y="1089"/>
                  </a:cubicBezTo>
                  <a:cubicBezTo>
                    <a:pt x="1297" y="1069"/>
                    <a:pt x="1314" y="1054"/>
                    <a:pt x="1330" y="1039"/>
                  </a:cubicBezTo>
                  <a:cubicBezTo>
                    <a:pt x="1356" y="1014"/>
                    <a:pt x="1379" y="997"/>
                    <a:pt x="1412" y="984"/>
                  </a:cubicBezTo>
                  <a:cubicBezTo>
                    <a:pt x="1439" y="973"/>
                    <a:pt x="1497" y="972"/>
                    <a:pt x="1521" y="996"/>
                  </a:cubicBezTo>
                  <a:cubicBezTo>
                    <a:pt x="1531" y="1006"/>
                    <a:pt x="1552" y="1036"/>
                    <a:pt x="1560" y="1051"/>
                  </a:cubicBezTo>
                  <a:cubicBezTo>
                    <a:pt x="1570" y="1069"/>
                    <a:pt x="1578" y="1089"/>
                    <a:pt x="1586" y="1106"/>
                  </a:cubicBezTo>
                </a:path>
                <a:path w="4147" h="1432" extrusionOk="0">
                  <a:moveTo>
                    <a:pt x="1902" y="1043"/>
                  </a:moveTo>
                  <a:cubicBezTo>
                    <a:pt x="1902" y="1071"/>
                    <a:pt x="1911" y="1094"/>
                    <a:pt x="1924" y="1119"/>
                  </a:cubicBezTo>
                  <a:cubicBezTo>
                    <a:pt x="1938" y="1147"/>
                    <a:pt x="1952" y="1171"/>
                    <a:pt x="1971" y="1195"/>
                  </a:cubicBezTo>
                  <a:cubicBezTo>
                    <a:pt x="1984" y="1211"/>
                    <a:pt x="1994" y="1215"/>
                    <a:pt x="2015" y="1216"/>
                  </a:cubicBezTo>
                  <a:cubicBezTo>
                    <a:pt x="2031" y="1217"/>
                    <a:pt x="2038" y="1215"/>
                    <a:pt x="2049" y="1203"/>
                  </a:cubicBezTo>
                  <a:cubicBezTo>
                    <a:pt x="2064" y="1186"/>
                    <a:pt x="2077" y="1158"/>
                    <a:pt x="2084" y="1136"/>
                  </a:cubicBezTo>
                  <a:cubicBezTo>
                    <a:pt x="2092" y="1110"/>
                    <a:pt x="2104" y="1082"/>
                    <a:pt x="2110" y="1056"/>
                  </a:cubicBezTo>
                  <a:cubicBezTo>
                    <a:pt x="2111" y="1050"/>
                    <a:pt x="2110" y="1027"/>
                    <a:pt x="2114" y="1022"/>
                  </a:cubicBezTo>
                  <a:cubicBezTo>
                    <a:pt x="2114" y="1025"/>
                    <a:pt x="2114" y="1027"/>
                    <a:pt x="2114" y="1030"/>
                  </a:cubicBezTo>
                  <a:cubicBezTo>
                    <a:pt x="2114" y="1047"/>
                    <a:pt x="2119" y="1060"/>
                    <a:pt x="2123" y="1077"/>
                  </a:cubicBezTo>
                  <a:cubicBezTo>
                    <a:pt x="2130" y="1108"/>
                    <a:pt x="2141" y="1133"/>
                    <a:pt x="2153" y="1161"/>
                  </a:cubicBezTo>
                  <a:cubicBezTo>
                    <a:pt x="2163" y="1185"/>
                    <a:pt x="2173" y="1201"/>
                    <a:pt x="2201" y="1203"/>
                  </a:cubicBezTo>
                  <a:cubicBezTo>
                    <a:pt x="2218" y="1203"/>
                    <a:pt x="2225" y="1203"/>
                    <a:pt x="2236" y="1199"/>
                  </a:cubicBezTo>
                </a:path>
                <a:path w="4147" h="1432" extrusionOk="0">
                  <a:moveTo>
                    <a:pt x="2444" y="292"/>
                  </a:moveTo>
                  <a:cubicBezTo>
                    <a:pt x="2444" y="285"/>
                    <a:pt x="2444" y="283"/>
                    <a:pt x="2444" y="279"/>
                  </a:cubicBezTo>
                  <a:cubicBezTo>
                    <a:pt x="2455" y="287"/>
                    <a:pt x="2448" y="272"/>
                    <a:pt x="2461" y="304"/>
                  </a:cubicBezTo>
                  <a:cubicBezTo>
                    <a:pt x="2486" y="364"/>
                    <a:pt x="2485" y="442"/>
                    <a:pt x="2496" y="507"/>
                  </a:cubicBezTo>
                  <a:cubicBezTo>
                    <a:pt x="2513" y="604"/>
                    <a:pt x="2529" y="701"/>
                    <a:pt x="2548" y="798"/>
                  </a:cubicBezTo>
                  <a:cubicBezTo>
                    <a:pt x="2569" y="904"/>
                    <a:pt x="2594" y="1012"/>
                    <a:pt x="2604" y="1119"/>
                  </a:cubicBezTo>
                  <a:cubicBezTo>
                    <a:pt x="2608" y="1164"/>
                    <a:pt x="2604" y="1214"/>
                    <a:pt x="2613" y="1258"/>
                  </a:cubicBezTo>
                  <a:cubicBezTo>
                    <a:pt x="2617" y="1279"/>
                    <a:pt x="2618" y="1272"/>
                    <a:pt x="2626" y="1288"/>
                  </a:cubicBezTo>
                </a:path>
                <a:path w="4147" h="1432" extrusionOk="0">
                  <a:moveTo>
                    <a:pt x="2937" y="1005"/>
                  </a:moveTo>
                  <a:cubicBezTo>
                    <a:pt x="2938" y="1017"/>
                    <a:pt x="2937" y="1037"/>
                    <a:pt x="2942" y="1047"/>
                  </a:cubicBezTo>
                  <a:cubicBezTo>
                    <a:pt x="2956" y="1074"/>
                    <a:pt x="2964" y="1102"/>
                    <a:pt x="2985" y="1127"/>
                  </a:cubicBezTo>
                  <a:cubicBezTo>
                    <a:pt x="3009" y="1155"/>
                    <a:pt x="3026" y="1181"/>
                    <a:pt x="3063" y="1191"/>
                  </a:cubicBezTo>
                  <a:cubicBezTo>
                    <a:pt x="3088" y="1198"/>
                    <a:pt x="3125" y="1199"/>
                    <a:pt x="3150" y="1191"/>
                  </a:cubicBezTo>
                  <a:cubicBezTo>
                    <a:pt x="3188" y="1178"/>
                    <a:pt x="3196" y="1169"/>
                    <a:pt x="3210" y="1136"/>
                  </a:cubicBezTo>
                  <a:cubicBezTo>
                    <a:pt x="3224" y="1104"/>
                    <a:pt x="3219" y="1074"/>
                    <a:pt x="3215" y="1039"/>
                  </a:cubicBezTo>
                </a:path>
                <a:path w="4147" h="1432" extrusionOk="0">
                  <a:moveTo>
                    <a:pt x="2976" y="1068"/>
                  </a:moveTo>
                  <a:cubicBezTo>
                    <a:pt x="2976" y="1092"/>
                    <a:pt x="2974" y="1107"/>
                    <a:pt x="2985" y="1127"/>
                  </a:cubicBezTo>
                  <a:cubicBezTo>
                    <a:pt x="3000" y="1156"/>
                    <a:pt x="3007" y="1164"/>
                    <a:pt x="3037" y="1170"/>
                  </a:cubicBezTo>
                  <a:cubicBezTo>
                    <a:pt x="3062" y="1175"/>
                    <a:pt x="3079" y="1177"/>
                    <a:pt x="3102" y="1165"/>
                  </a:cubicBezTo>
                  <a:cubicBezTo>
                    <a:pt x="3119" y="1156"/>
                    <a:pt x="3127" y="1137"/>
                    <a:pt x="3141" y="1123"/>
                  </a:cubicBezTo>
                  <a:cubicBezTo>
                    <a:pt x="3152" y="1112"/>
                    <a:pt x="3164" y="1087"/>
                    <a:pt x="3176" y="1081"/>
                  </a:cubicBezTo>
                  <a:cubicBezTo>
                    <a:pt x="3198" y="1070"/>
                    <a:pt x="3202" y="1091"/>
                    <a:pt x="3210" y="1098"/>
                  </a:cubicBezTo>
                  <a:cubicBezTo>
                    <a:pt x="3237" y="1121"/>
                    <a:pt x="3254" y="1147"/>
                    <a:pt x="3280" y="1174"/>
                  </a:cubicBezTo>
                  <a:cubicBezTo>
                    <a:pt x="3299" y="1194"/>
                    <a:pt x="3316" y="1211"/>
                    <a:pt x="3332" y="1233"/>
                  </a:cubicBezTo>
                </a:path>
                <a:path w="4147" h="1432" extrusionOk="0">
                  <a:moveTo>
                    <a:pt x="3657" y="148"/>
                  </a:moveTo>
                  <a:cubicBezTo>
                    <a:pt x="3657" y="236"/>
                    <a:pt x="3671" y="319"/>
                    <a:pt x="3678" y="406"/>
                  </a:cubicBezTo>
                  <a:cubicBezTo>
                    <a:pt x="3687" y="517"/>
                    <a:pt x="3701" y="628"/>
                    <a:pt x="3709" y="739"/>
                  </a:cubicBezTo>
                  <a:cubicBezTo>
                    <a:pt x="3717" y="844"/>
                    <a:pt x="3713" y="950"/>
                    <a:pt x="3713" y="1056"/>
                  </a:cubicBezTo>
                  <a:cubicBezTo>
                    <a:pt x="3713" y="1123"/>
                    <a:pt x="3713" y="1143"/>
                    <a:pt x="3713" y="1186"/>
                  </a:cubicBezTo>
                </a:path>
                <a:path w="4147" h="1432" extrusionOk="0">
                  <a:moveTo>
                    <a:pt x="3535" y="1431"/>
                  </a:moveTo>
                  <a:cubicBezTo>
                    <a:pt x="3535" y="1394"/>
                    <a:pt x="3529" y="1357"/>
                    <a:pt x="3535" y="1321"/>
                  </a:cubicBezTo>
                  <a:cubicBezTo>
                    <a:pt x="3543" y="1277"/>
                    <a:pt x="3565" y="1218"/>
                    <a:pt x="3592" y="1182"/>
                  </a:cubicBezTo>
                  <a:cubicBezTo>
                    <a:pt x="3620" y="1144"/>
                    <a:pt x="3660" y="1113"/>
                    <a:pt x="3700" y="1089"/>
                  </a:cubicBezTo>
                  <a:cubicBezTo>
                    <a:pt x="3763" y="1051"/>
                    <a:pt x="3823" y="1044"/>
                    <a:pt x="3895" y="1043"/>
                  </a:cubicBezTo>
                  <a:cubicBezTo>
                    <a:pt x="3944" y="1042"/>
                    <a:pt x="4008" y="1060"/>
                    <a:pt x="4051" y="1085"/>
                  </a:cubicBezTo>
                  <a:cubicBezTo>
                    <a:pt x="4080" y="1102"/>
                    <a:pt x="4131" y="1150"/>
                    <a:pt x="4142" y="1182"/>
                  </a:cubicBezTo>
                  <a:cubicBezTo>
                    <a:pt x="4153" y="1214"/>
                    <a:pt x="4146" y="1259"/>
                    <a:pt x="4146" y="1292"/>
                  </a:cubicBezTo>
                </a:path>
                <a:path w="4147" h="1432" extrusionOk="0">
                  <a:moveTo>
                    <a:pt x="4008" y="612"/>
                  </a:moveTo>
                  <a:cubicBezTo>
                    <a:pt x="4008" y="602"/>
                    <a:pt x="4003" y="578"/>
                    <a:pt x="4012" y="60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6" name="Freeform 6">
              <a:extLst>
                <a:ext uri="{FF2B5EF4-FFF2-40B4-BE49-F238E27FC236}">
                  <a16:creationId xmlns:a16="http://schemas.microsoft.com/office/drawing/2014/main" id="{A9FE2EDF-F426-6E2A-3927-B3C1B5C074C7}"/>
                </a:ext>
              </a:extLst>
            </p:cNvPr>
            <p:cNvSpPr>
              <a:spLocks noRot="1" noChangeAspect="1" noEditPoints="1" noChangeArrowheads="1" noChangeShapeType="1" noTextEdit="1"/>
            </p:cNvSpPr>
            <p:nvPr/>
          </p:nvSpPr>
          <p:spPr bwMode="auto">
            <a:xfrm>
              <a:off x="1479" y="1589"/>
              <a:ext cx="146" cy="92"/>
            </a:xfrm>
            <a:custGeom>
              <a:avLst/>
              <a:gdLst>
                <a:gd name="T0" fmla="*/ 100 w 643"/>
                <a:gd name="T1" fmla="*/ 50 h 406"/>
                <a:gd name="T2" fmla="*/ 83 w 643"/>
                <a:gd name="T3" fmla="*/ 29 h 406"/>
                <a:gd name="T4" fmla="*/ 39 w 643"/>
                <a:gd name="T5" fmla="*/ 42 h 406"/>
                <a:gd name="T6" fmla="*/ 0 w 643"/>
                <a:gd name="T7" fmla="*/ 160 h 406"/>
                <a:gd name="T8" fmla="*/ 9 w 643"/>
                <a:gd name="T9" fmla="*/ 371 h 406"/>
                <a:gd name="T10" fmla="*/ 22 w 643"/>
                <a:gd name="T11" fmla="*/ 405 h 406"/>
                <a:gd name="T12" fmla="*/ 48 w 643"/>
                <a:gd name="T13" fmla="*/ 350 h 406"/>
                <a:gd name="T14" fmla="*/ 87 w 643"/>
                <a:gd name="T15" fmla="*/ 219 h 406"/>
                <a:gd name="T16" fmla="*/ 178 w 643"/>
                <a:gd name="T17" fmla="*/ 0 h 406"/>
                <a:gd name="T18" fmla="*/ 187 w 643"/>
                <a:gd name="T19" fmla="*/ 0 h 406"/>
                <a:gd name="T20" fmla="*/ 226 w 643"/>
                <a:gd name="T21" fmla="*/ 84 h 406"/>
                <a:gd name="T22" fmla="*/ 278 w 643"/>
                <a:gd name="T23" fmla="*/ 215 h 406"/>
                <a:gd name="T24" fmla="*/ 334 w 643"/>
                <a:gd name="T25" fmla="*/ 299 h 406"/>
                <a:gd name="T26" fmla="*/ 377 w 643"/>
                <a:gd name="T27" fmla="*/ 295 h 406"/>
                <a:gd name="T28" fmla="*/ 425 w 643"/>
                <a:gd name="T29" fmla="*/ 219 h 406"/>
                <a:gd name="T30" fmla="*/ 460 w 643"/>
                <a:gd name="T31" fmla="*/ 152 h 406"/>
                <a:gd name="T32" fmla="*/ 473 w 643"/>
                <a:gd name="T33" fmla="*/ 147 h 406"/>
                <a:gd name="T34" fmla="*/ 512 w 643"/>
                <a:gd name="T35" fmla="*/ 198 h 406"/>
                <a:gd name="T36" fmla="*/ 611 w 643"/>
                <a:gd name="T37" fmla="*/ 278 h 406"/>
                <a:gd name="T38" fmla="*/ 642 w 643"/>
                <a:gd name="T39" fmla="*/ 299 h 4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3"/>
                <a:gd name="T61" fmla="*/ 0 h 406"/>
                <a:gd name="T62" fmla="*/ 643 w 643"/>
                <a:gd name="T63" fmla="*/ 406 h 4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3" h="406" extrusionOk="0">
                  <a:moveTo>
                    <a:pt x="100" y="50"/>
                  </a:moveTo>
                  <a:cubicBezTo>
                    <a:pt x="97" y="47"/>
                    <a:pt x="92" y="32"/>
                    <a:pt x="83" y="29"/>
                  </a:cubicBezTo>
                  <a:cubicBezTo>
                    <a:pt x="69" y="24"/>
                    <a:pt x="49" y="33"/>
                    <a:pt x="39" y="42"/>
                  </a:cubicBezTo>
                  <a:cubicBezTo>
                    <a:pt x="13" y="67"/>
                    <a:pt x="2" y="126"/>
                    <a:pt x="0" y="160"/>
                  </a:cubicBezTo>
                  <a:cubicBezTo>
                    <a:pt x="-5" y="230"/>
                    <a:pt x="0" y="303"/>
                    <a:pt x="9" y="371"/>
                  </a:cubicBezTo>
                  <a:cubicBezTo>
                    <a:pt x="13" y="404"/>
                    <a:pt x="9" y="386"/>
                    <a:pt x="22" y="405"/>
                  </a:cubicBezTo>
                  <a:cubicBezTo>
                    <a:pt x="33" y="388"/>
                    <a:pt x="41" y="372"/>
                    <a:pt x="48" y="350"/>
                  </a:cubicBezTo>
                  <a:cubicBezTo>
                    <a:pt x="62" y="306"/>
                    <a:pt x="75" y="263"/>
                    <a:pt x="87" y="219"/>
                  </a:cubicBezTo>
                  <a:cubicBezTo>
                    <a:pt x="106" y="150"/>
                    <a:pt x="120" y="48"/>
                    <a:pt x="178" y="0"/>
                  </a:cubicBezTo>
                  <a:cubicBezTo>
                    <a:pt x="181" y="0"/>
                    <a:pt x="184" y="0"/>
                    <a:pt x="187" y="0"/>
                  </a:cubicBezTo>
                  <a:cubicBezTo>
                    <a:pt x="205" y="23"/>
                    <a:pt x="215" y="55"/>
                    <a:pt x="226" y="84"/>
                  </a:cubicBezTo>
                  <a:cubicBezTo>
                    <a:pt x="243" y="129"/>
                    <a:pt x="253" y="174"/>
                    <a:pt x="278" y="215"/>
                  </a:cubicBezTo>
                  <a:cubicBezTo>
                    <a:pt x="295" y="243"/>
                    <a:pt x="305" y="282"/>
                    <a:pt x="334" y="299"/>
                  </a:cubicBezTo>
                  <a:cubicBezTo>
                    <a:pt x="350" y="308"/>
                    <a:pt x="363" y="306"/>
                    <a:pt x="377" y="295"/>
                  </a:cubicBezTo>
                  <a:cubicBezTo>
                    <a:pt x="402" y="276"/>
                    <a:pt x="416" y="248"/>
                    <a:pt x="425" y="219"/>
                  </a:cubicBezTo>
                  <a:cubicBezTo>
                    <a:pt x="432" y="197"/>
                    <a:pt x="441" y="168"/>
                    <a:pt x="460" y="152"/>
                  </a:cubicBezTo>
                  <a:cubicBezTo>
                    <a:pt x="465" y="146"/>
                    <a:pt x="467" y="145"/>
                    <a:pt x="473" y="147"/>
                  </a:cubicBezTo>
                  <a:cubicBezTo>
                    <a:pt x="486" y="166"/>
                    <a:pt x="495" y="181"/>
                    <a:pt x="512" y="198"/>
                  </a:cubicBezTo>
                  <a:cubicBezTo>
                    <a:pt x="541" y="228"/>
                    <a:pt x="577" y="254"/>
                    <a:pt x="611" y="278"/>
                  </a:cubicBezTo>
                  <a:cubicBezTo>
                    <a:pt x="621" y="285"/>
                    <a:pt x="632" y="292"/>
                    <a:pt x="642" y="29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7" name="Freeform 7">
              <a:extLst>
                <a:ext uri="{FF2B5EF4-FFF2-40B4-BE49-F238E27FC236}">
                  <a16:creationId xmlns:a16="http://schemas.microsoft.com/office/drawing/2014/main" id="{DF231090-F2EC-41EE-2897-951E52A8A500}"/>
                </a:ext>
              </a:extLst>
            </p:cNvPr>
            <p:cNvSpPr>
              <a:spLocks noRot="1" noChangeAspect="1" noEditPoints="1" noChangeArrowheads="1" noChangeShapeType="1" noTextEdit="1"/>
            </p:cNvSpPr>
            <p:nvPr/>
          </p:nvSpPr>
          <p:spPr bwMode="auto">
            <a:xfrm>
              <a:off x="501" y="2122"/>
              <a:ext cx="705" cy="333"/>
            </a:xfrm>
            <a:custGeom>
              <a:avLst/>
              <a:gdLst>
                <a:gd name="T0" fmla="*/ 104 w 3107"/>
                <a:gd name="T1" fmla="*/ 287 h 1470"/>
                <a:gd name="T2" fmla="*/ 60 w 3107"/>
                <a:gd name="T3" fmla="*/ 942 h 1470"/>
                <a:gd name="T4" fmla="*/ 255 w 3107"/>
                <a:gd name="T5" fmla="*/ 1191 h 1470"/>
                <a:gd name="T6" fmla="*/ 351 w 3107"/>
                <a:gd name="T7" fmla="*/ 469 h 1470"/>
                <a:gd name="T8" fmla="*/ 39 w 3107"/>
                <a:gd name="T9" fmla="*/ 140 h 1470"/>
                <a:gd name="T10" fmla="*/ 606 w 3107"/>
                <a:gd name="T11" fmla="*/ 621 h 1470"/>
                <a:gd name="T12" fmla="*/ 676 w 3107"/>
                <a:gd name="T13" fmla="*/ 963 h 1470"/>
                <a:gd name="T14" fmla="*/ 754 w 3107"/>
                <a:gd name="T15" fmla="*/ 1419 h 1470"/>
                <a:gd name="T16" fmla="*/ 732 w 3107"/>
                <a:gd name="T17" fmla="*/ 1435 h 1470"/>
                <a:gd name="T18" fmla="*/ 606 w 3107"/>
                <a:gd name="T19" fmla="*/ 1001 h 1470"/>
                <a:gd name="T20" fmla="*/ 693 w 3107"/>
                <a:gd name="T21" fmla="*/ 612 h 1470"/>
                <a:gd name="T22" fmla="*/ 858 w 3107"/>
                <a:gd name="T23" fmla="*/ 811 h 1470"/>
                <a:gd name="T24" fmla="*/ 749 w 3107"/>
                <a:gd name="T25" fmla="*/ 1094 h 1470"/>
                <a:gd name="T26" fmla="*/ 1083 w 3107"/>
                <a:gd name="T27" fmla="*/ 34 h 1470"/>
                <a:gd name="T28" fmla="*/ 1100 w 3107"/>
                <a:gd name="T29" fmla="*/ 0 h 1470"/>
                <a:gd name="T30" fmla="*/ 1174 w 3107"/>
                <a:gd name="T31" fmla="*/ 439 h 1470"/>
                <a:gd name="T32" fmla="*/ 1209 w 3107"/>
                <a:gd name="T33" fmla="*/ 870 h 1470"/>
                <a:gd name="T34" fmla="*/ 992 w 3107"/>
                <a:gd name="T35" fmla="*/ 798 h 1470"/>
                <a:gd name="T36" fmla="*/ 1300 w 3107"/>
                <a:gd name="T37" fmla="*/ 684 h 1470"/>
                <a:gd name="T38" fmla="*/ 1638 w 3107"/>
                <a:gd name="T39" fmla="*/ 697 h 1470"/>
                <a:gd name="T40" fmla="*/ 1698 w 3107"/>
                <a:gd name="T41" fmla="*/ 967 h 1470"/>
                <a:gd name="T42" fmla="*/ 1503 w 3107"/>
                <a:gd name="T43" fmla="*/ 287 h 1470"/>
                <a:gd name="T44" fmla="*/ 2119 w 3107"/>
                <a:gd name="T45" fmla="*/ 642 h 1470"/>
                <a:gd name="T46" fmla="*/ 2088 w 3107"/>
                <a:gd name="T47" fmla="*/ 815 h 1470"/>
                <a:gd name="T48" fmla="*/ 2184 w 3107"/>
                <a:gd name="T49" fmla="*/ 1064 h 1470"/>
                <a:gd name="T50" fmla="*/ 2469 w 3107"/>
                <a:gd name="T51" fmla="*/ 684 h 1470"/>
                <a:gd name="T52" fmla="*/ 2491 w 3107"/>
                <a:gd name="T53" fmla="*/ 899 h 1470"/>
                <a:gd name="T54" fmla="*/ 2612 w 3107"/>
                <a:gd name="T55" fmla="*/ 929 h 1470"/>
                <a:gd name="T56" fmla="*/ 2565 w 3107"/>
                <a:gd name="T57" fmla="*/ 726 h 1470"/>
                <a:gd name="T58" fmla="*/ 2500 w 3107"/>
                <a:gd name="T59" fmla="*/ 878 h 1470"/>
                <a:gd name="T60" fmla="*/ 2586 w 3107"/>
                <a:gd name="T61" fmla="*/ 980 h 1470"/>
                <a:gd name="T62" fmla="*/ 2833 w 3107"/>
                <a:gd name="T63" fmla="*/ 916 h 1470"/>
                <a:gd name="T64" fmla="*/ 3093 w 3107"/>
                <a:gd name="T65" fmla="*/ 152 h 1470"/>
                <a:gd name="T66" fmla="*/ 2976 w 3107"/>
                <a:gd name="T67" fmla="*/ 102 h 1470"/>
                <a:gd name="T68" fmla="*/ 3050 w 3107"/>
                <a:gd name="T69" fmla="*/ 798 h 14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07"/>
                <a:gd name="T106" fmla="*/ 0 h 1470"/>
                <a:gd name="T107" fmla="*/ 3107 w 3107"/>
                <a:gd name="T108" fmla="*/ 1470 h 14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07" h="1470" extrusionOk="0">
                  <a:moveTo>
                    <a:pt x="182" y="241"/>
                  </a:moveTo>
                  <a:cubicBezTo>
                    <a:pt x="142" y="248"/>
                    <a:pt x="128" y="246"/>
                    <a:pt x="104" y="287"/>
                  </a:cubicBezTo>
                  <a:cubicBezTo>
                    <a:pt x="67" y="348"/>
                    <a:pt x="54" y="438"/>
                    <a:pt x="47" y="507"/>
                  </a:cubicBezTo>
                  <a:cubicBezTo>
                    <a:pt x="32" y="648"/>
                    <a:pt x="28" y="803"/>
                    <a:pt x="60" y="942"/>
                  </a:cubicBezTo>
                  <a:cubicBezTo>
                    <a:pt x="78" y="1021"/>
                    <a:pt x="93" y="1101"/>
                    <a:pt x="151" y="1161"/>
                  </a:cubicBezTo>
                  <a:cubicBezTo>
                    <a:pt x="176" y="1187"/>
                    <a:pt x="218" y="1217"/>
                    <a:pt x="255" y="1191"/>
                  </a:cubicBezTo>
                  <a:cubicBezTo>
                    <a:pt x="321" y="1144"/>
                    <a:pt x="327" y="1060"/>
                    <a:pt x="342" y="988"/>
                  </a:cubicBezTo>
                  <a:cubicBezTo>
                    <a:pt x="377" y="818"/>
                    <a:pt x="378" y="641"/>
                    <a:pt x="351" y="469"/>
                  </a:cubicBezTo>
                  <a:cubicBezTo>
                    <a:pt x="333" y="353"/>
                    <a:pt x="299" y="235"/>
                    <a:pt x="212" y="152"/>
                  </a:cubicBezTo>
                  <a:cubicBezTo>
                    <a:pt x="162" y="104"/>
                    <a:pt x="91" y="88"/>
                    <a:pt x="39" y="140"/>
                  </a:cubicBezTo>
                  <a:cubicBezTo>
                    <a:pt x="13" y="178"/>
                    <a:pt x="4" y="192"/>
                    <a:pt x="0" y="224"/>
                  </a:cubicBezTo>
                </a:path>
                <a:path w="3107" h="1470" extrusionOk="0">
                  <a:moveTo>
                    <a:pt x="606" y="621"/>
                  </a:moveTo>
                  <a:cubicBezTo>
                    <a:pt x="619" y="651"/>
                    <a:pt x="626" y="680"/>
                    <a:pt x="632" y="714"/>
                  </a:cubicBezTo>
                  <a:cubicBezTo>
                    <a:pt x="647" y="797"/>
                    <a:pt x="661" y="880"/>
                    <a:pt x="676" y="963"/>
                  </a:cubicBezTo>
                  <a:cubicBezTo>
                    <a:pt x="693" y="1053"/>
                    <a:pt x="716" y="1142"/>
                    <a:pt x="732" y="1233"/>
                  </a:cubicBezTo>
                  <a:cubicBezTo>
                    <a:pt x="743" y="1294"/>
                    <a:pt x="752" y="1358"/>
                    <a:pt x="754" y="1419"/>
                  </a:cubicBezTo>
                  <a:cubicBezTo>
                    <a:pt x="755" y="1436"/>
                    <a:pt x="754" y="1452"/>
                    <a:pt x="754" y="1469"/>
                  </a:cubicBezTo>
                  <a:cubicBezTo>
                    <a:pt x="739" y="1454"/>
                    <a:pt x="743" y="1469"/>
                    <a:pt x="732" y="1435"/>
                  </a:cubicBezTo>
                  <a:cubicBezTo>
                    <a:pt x="717" y="1389"/>
                    <a:pt x="693" y="1346"/>
                    <a:pt x="676" y="1300"/>
                  </a:cubicBezTo>
                  <a:cubicBezTo>
                    <a:pt x="640" y="1203"/>
                    <a:pt x="613" y="1105"/>
                    <a:pt x="606" y="1001"/>
                  </a:cubicBezTo>
                  <a:cubicBezTo>
                    <a:pt x="600" y="913"/>
                    <a:pt x="599" y="816"/>
                    <a:pt x="619" y="731"/>
                  </a:cubicBezTo>
                  <a:cubicBezTo>
                    <a:pt x="628" y="691"/>
                    <a:pt x="650" y="628"/>
                    <a:pt x="693" y="612"/>
                  </a:cubicBezTo>
                  <a:cubicBezTo>
                    <a:pt x="739" y="596"/>
                    <a:pt x="786" y="619"/>
                    <a:pt x="814" y="655"/>
                  </a:cubicBezTo>
                  <a:cubicBezTo>
                    <a:pt x="848" y="699"/>
                    <a:pt x="863" y="756"/>
                    <a:pt x="858" y="811"/>
                  </a:cubicBezTo>
                  <a:cubicBezTo>
                    <a:pt x="853" y="865"/>
                    <a:pt x="831" y="930"/>
                    <a:pt x="810" y="980"/>
                  </a:cubicBezTo>
                  <a:cubicBezTo>
                    <a:pt x="794" y="1017"/>
                    <a:pt x="772" y="1060"/>
                    <a:pt x="749" y="1094"/>
                  </a:cubicBezTo>
                  <a:cubicBezTo>
                    <a:pt x="746" y="1097"/>
                    <a:pt x="744" y="1099"/>
                    <a:pt x="741" y="1102"/>
                  </a:cubicBezTo>
                </a:path>
                <a:path w="3107" h="1470" extrusionOk="0">
                  <a:moveTo>
                    <a:pt x="1083" y="34"/>
                  </a:moveTo>
                  <a:cubicBezTo>
                    <a:pt x="1085" y="23"/>
                    <a:pt x="1083" y="9"/>
                    <a:pt x="1092" y="0"/>
                  </a:cubicBezTo>
                  <a:cubicBezTo>
                    <a:pt x="1095" y="0"/>
                    <a:pt x="1097" y="0"/>
                    <a:pt x="1100" y="0"/>
                  </a:cubicBezTo>
                  <a:cubicBezTo>
                    <a:pt x="1126" y="37"/>
                    <a:pt x="1136" y="61"/>
                    <a:pt x="1144" y="110"/>
                  </a:cubicBezTo>
                  <a:cubicBezTo>
                    <a:pt x="1163" y="220"/>
                    <a:pt x="1166" y="328"/>
                    <a:pt x="1174" y="439"/>
                  </a:cubicBezTo>
                  <a:cubicBezTo>
                    <a:pt x="1183" y="559"/>
                    <a:pt x="1204" y="678"/>
                    <a:pt x="1209" y="798"/>
                  </a:cubicBezTo>
                  <a:cubicBezTo>
                    <a:pt x="1209" y="822"/>
                    <a:pt x="1209" y="846"/>
                    <a:pt x="1209" y="870"/>
                  </a:cubicBezTo>
                </a:path>
                <a:path w="3107" h="1470" extrusionOk="0">
                  <a:moveTo>
                    <a:pt x="975" y="828"/>
                  </a:moveTo>
                  <a:cubicBezTo>
                    <a:pt x="981" y="810"/>
                    <a:pt x="974" y="813"/>
                    <a:pt x="992" y="798"/>
                  </a:cubicBezTo>
                  <a:cubicBezTo>
                    <a:pt x="1031" y="766"/>
                    <a:pt x="1080" y="749"/>
                    <a:pt x="1126" y="731"/>
                  </a:cubicBezTo>
                  <a:cubicBezTo>
                    <a:pt x="1183" y="709"/>
                    <a:pt x="1240" y="695"/>
                    <a:pt x="1300" y="684"/>
                  </a:cubicBezTo>
                  <a:cubicBezTo>
                    <a:pt x="1363" y="672"/>
                    <a:pt x="1426" y="668"/>
                    <a:pt x="1490" y="667"/>
                  </a:cubicBezTo>
                  <a:cubicBezTo>
                    <a:pt x="1546" y="666"/>
                    <a:pt x="1591" y="661"/>
                    <a:pt x="1638" y="697"/>
                  </a:cubicBezTo>
                  <a:cubicBezTo>
                    <a:pt x="1672" y="723"/>
                    <a:pt x="1690" y="774"/>
                    <a:pt x="1694" y="815"/>
                  </a:cubicBezTo>
                  <a:cubicBezTo>
                    <a:pt x="1700" y="866"/>
                    <a:pt x="1694" y="917"/>
                    <a:pt x="1698" y="967"/>
                  </a:cubicBezTo>
                </a:path>
                <a:path w="3107" h="1470" extrusionOk="0">
                  <a:moveTo>
                    <a:pt x="1508" y="342"/>
                  </a:moveTo>
                  <a:cubicBezTo>
                    <a:pt x="1502" y="324"/>
                    <a:pt x="1503" y="307"/>
                    <a:pt x="1503" y="287"/>
                  </a:cubicBezTo>
                  <a:cubicBezTo>
                    <a:pt x="1503" y="263"/>
                    <a:pt x="1513" y="278"/>
                    <a:pt x="1525" y="287"/>
                  </a:cubicBezTo>
                </a:path>
                <a:path w="3107" h="1470" extrusionOk="0">
                  <a:moveTo>
                    <a:pt x="2119" y="642"/>
                  </a:moveTo>
                  <a:cubicBezTo>
                    <a:pt x="2106" y="655"/>
                    <a:pt x="2102" y="660"/>
                    <a:pt x="2101" y="684"/>
                  </a:cubicBezTo>
                  <a:cubicBezTo>
                    <a:pt x="2099" y="728"/>
                    <a:pt x="2089" y="770"/>
                    <a:pt x="2088" y="815"/>
                  </a:cubicBezTo>
                  <a:cubicBezTo>
                    <a:pt x="2087" y="867"/>
                    <a:pt x="2086" y="926"/>
                    <a:pt x="2106" y="975"/>
                  </a:cubicBezTo>
                  <a:cubicBezTo>
                    <a:pt x="2121" y="1012"/>
                    <a:pt x="2150" y="1050"/>
                    <a:pt x="2184" y="1064"/>
                  </a:cubicBezTo>
                  <a:cubicBezTo>
                    <a:pt x="2214" y="1077"/>
                    <a:pt x="2232" y="1068"/>
                    <a:pt x="2262" y="1060"/>
                  </a:cubicBezTo>
                </a:path>
                <a:path w="3107" h="1470" extrusionOk="0">
                  <a:moveTo>
                    <a:pt x="2469" y="684"/>
                  </a:moveTo>
                  <a:cubicBezTo>
                    <a:pt x="2470" y="721"/>
                    <a:pt x="2473" y="757"/>
                    <a:pt x="2474" y="794"/>
                  </a:cubicBezTo>
                  <a:cubicBezTo>
                    <a:pt x="2475" y="834"/>
                    <a:pt x="2475" y="862"/>
                    <a:pt x="2491" y="899"/>
                  </a:cubicBezTo>
                  <a:cubicBezTo>
                    <a:pt x="2502" y="923"/>
                    <a:pt x="2521" y="946"/>
                    <a:pt x="2547" y="954"/>
                  </a:cubicBezTo>
                  <a:cubicBezTo>
                    <a:pt x="2577" y="963"/>
                    <a:pt x="2599" y="952"/>
                    <a:pt x="2612" y="929"/>
                  </a:cubicBezTo>
                  <a:cubicBezTo>
                    <a:pt x="2628" y="902"/>
                    <a:pt x="2634" y="878"/>
                    <a:pt x="2634" y="845"/>
                  </a:cubicBezTo>
                  <a:cubicBezTo>
                    <a:pt x="2634" y="805"/>
                    <a:pt x="2602" y="745"/>
                    <a:pt x="2565" y="726"/>
                  </a:cubicBezTo>
                  <a:cubicBezTo>
                    <a:pt x="2531" y="708"/>
                    <a:pt x="2504" y="729"/>
                    <a:pt x="2495" y="760"/>
                  </a:cubicBezTo>
                  <a:cubicBezTo>
                    <a:pt x="2485" y="793"/>
                    <a:pt x="2496" y="845"/>
                    <a:pt x="2500" y="878"/>
                  </a:cubicBezTo>
                  <a:cubicBezTo>
                    <a:pt x="2503" y="900"/>
                    <a:pt x="2505" y="915"/>
                    <a:pt x="2521" y="933"/>
                  </a:cubicBezTo>
                  <a:cubicBezTo>
                    <a:pt x="2535" y="949"/>
                    <a:pt x="2564" y="974"/>
                    <a:pt x="2586" y="980"/>
                  </a:cubicBezTo>
                  <a:cubicBezTo>
                    <a:pt x="2616" y="988"/>
                    <a:pt x="2647" y="984"/>
                    <a:pt x="2677" y="980"/>
                  </a:cubicBezTo>
                  <a:cubicBezTo>
                    <a:pt x="2729" y="974"/>
                    <a:pt x="2790" y="947"/>
                    <a:pt x="2833" y="916"/>
                  </a:cubicBezTo>
                  <a:cubicBezTo>
                    <a:pt x="2992" y="804"/>
                    <a:pt x="3065" y="625"/>
                    <a:pt x="3093" y="439"/>
                  </a:cubicBezTo>
                  <a:cubicBezTo>
                    <a:pt x="3108" y="340"/>
                    <a:pt x="3108" y="250"/>
                    <a:pt x="3093" y="152"/>
                  </a:cubicBezTo>
                  <a:cubicBezTo>
                    <a:pt x="3085" y="95"/>
                    <a:pt x="3083" y="54"/>
                    <a:pt x="3041" y="17"/>
                  </a:cubicBezTo>
                  <a:cubicBezTo>
                    <a:pt x="3008" y="41"/>
                    <a:pt x="2990" y="54"/>
                    <a:pt x="2976" y="102"/>
                  </a:cubicBezTo>
                  <a:cubicBezTo>
                    <a:pt x="2951" y="185"/>
                    <a:pt x="2936" y="264"/>
                    <a:pt x="2933" y="351"/>
                  </a:cubicBezTo>
                  <a:cubicBezTo>
                    <a:pt x="2928" y="509"/>
                    <a:pt x="2946" y="673"/>
                    <a:pt x="3050" y="798"/>
                  </a:cubicBezTo>
                  <a:cubicBezTo>
                    <a:pt x="3063" y="812"/>
                    <a:pt x="3076" y="826"/>
                    <a:pt x="3089" y="84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8" name="Freeform 8">
              <a:extLst>
                <a:ext uri="{FF2B5EF4-FFF2-40B4-BE49-F238E27FC236}">
                  <a16:creationId xmlns:a16="http://schemas.microsoft.com/office/drawing/2014/main" id="{2EC53053-C9B7-6F0D-0771-F90F098AE5B9}"/>
                </a:ext>
              </a:extLst>
            </p:cNvPr>
            <p:cNvSpPr>
              <a:spLocks noRot="1" noChangeAspect="1" noEditPoints="1" noChangeArrowheads="1" noChangeShapeType="1" noTextEdit="1"/>
            </p:cNvSpPr>
            <p:nvPr/>
          </p:nvSpPr>
          <p:spPr bwMode="auto">
            <a:xfrm>
              <a:off x="1481" y="2013"/>
              <a:ext cx="1222" cy="369"/>
            </a:xfrm>
            <a:custGeom>
              <a:avLst/>
              <a:gdLst>
                <a:gd name="T0" fmla="*/ 56 w 5391"/>
                <a:gd name="T1" fmla="*/ 465 h 1626"/>
                <a:gd name="T2" fmla="*/ 65 w 5391"/>
                <a:gd name="T3" fmla="*/ 1047 h 1626"/>
                <a:gd name="T4" fmla="*/ 82 w 5391"/>
                <a:gd name="T5" fmla="*/ 1309 h 1626"/>
                <a:gd name="T6" fmla="*/ 177 w 5391"/>
                <a:gd name="T7" fmla="*/ 1199 h 1626"/>
                <a:gd name="T8" fmla="*/ 377 w 5391"/>
                <a:gd name="T9" fmla="*/ 1292 h 1626"/>
                <a:gd name="T10" fmla="*/ 463 w 5391"/>
                <a:gd name="T11" fmla="*/ 1283 h 1626"/>
                <a:gd name="T12" fmla="*/ 21 w 5391"/>
                <a:gd name="T13" fmla="*/ 224 h 1626"/>
                <a:gd name="T14" fmla="*/ 355 w 5391"/>
                <a:gd name="T15" fmla="*/ 68 h 1626"/>
                <a:gd name="T16" fmla="*/ 268 w 5391"/>
                <a:gd name="T17" fmla="*/ 743 h 1626"/>
                <a:gd name="T18" fmla="*/ 654 w 5391"/>
                <a:gd name="T19" fmla="*/ 692 h 1626"/>
                <a:gd name="T20" fmla="*/ 1031 w 5391"/>
                <a:gd name="T21" fmla="*/ 963 h 1626"/>
                <a:gd name="T22" fmla="*/ 1204 w 5391"/>
                <a:gd name="T23" fmla="*/ 1224 h 1626"/>
                <a:gd name="T24" fmla="*/ 1191 w 5391"/>
                <a:gd name="T25" fmla="*/ 790 h 1626"/>
                <a:gd name="T26" fmla="*/ 1048 w 5391"/>
                <a:gd name="T27" fmla="*/ 1334 h 1626"/>
                <a:gd name="T28" fmla="*/ 1538 w 5391"/>
                <a:gd name="T29" fmla="*/ 971 h 1626"/>
                <a:gd name="T30" fmla="*/ 1581 w 5391"/>
                <a:gd name="T31" fmla="*/ 1537 h 1626"/>
                <a:gd name="T32" fmla="*/ 1464 w 5391"/>
                <a:gd name="T33" fmla="*/ 967 h 1626"/>
                <a:gd name="T34" fmla="*/ 1612 w 5391"/>
                <a:gd name="T35" fmla="*/ 764 h 1626"/>
                <a:gd name="T36" fmla="*/ 1759 w 5391"/>
                <a:gd name="T37" fmla="*/ 832 h 1626"/>
                <a:gd name="T38" fmla="*/ 1668 w 5391"/>
                <a:gd name="T39" fmla="*/ 1098 h 1626"/>
                <a:gd name="T40" fmla="*/ 1971 w 5391"/>
                <a:gd name="T41" fmla="*/ 954 h 1626"/>
                <a:gd name="T42" fmla="*/ 2110 w 5391"/>
                <a:gd name="T43" fmla="*/ 1013 h 1626"/>
                <a:gd name="T44" fmla="*/ 2197 w 5391"/>
                <a:gd name="T45" fmla="*/ 857 h 1626"/>
                <a:gd name="T46" fmla="*/ 2067 w 5391"/>
                <a:gd name="T47" fmla="*/ 718 h 1626"/>
                <a:gd name="T48" fmla="*/ 1976 w 5391"/>
                <a:gd name="T49" fmla="*/ 992 h 1626"/>
                <a:gd name="T50" fmla="*/ 2049 w 5391"/>
                <a:gd name="T51" fmla="*/ 1207 h 1626"/>
                <a:gd name="T52" fmla="*/ 2370 w 5391"/>
                <a:gd name="T53" fmla="*/ 933 h 1626"/>
                <a:gd name="T54" fmla="*/ 2491 w 5391"/>
                <a:gd name="T55" fmla="*/ 1106 h 1626"/>
                <a:gd name="T56" fmla="*/ 2504 w 5391"/>
                <a:gd name="T57" fmla="*/ 1013 h 1626"/>
                <a:gd name="T58" fmla="*/ 2574 w 5391"/>
                <a:gd name="T59" fmla="*/ 764 h 1626"/>
                <a:gd name="T60" fmla="*/ 2846 w 5391"/>
                <a:gd name="T61" fmla="*/ 798 h 1626"/>
                <a:gd name="T62" fmla="*/ 2898 w 5391"/>
                <a:gd name="T63" fmla="*/ 1051 h 1626"/>
                <a:gd name="T64" fmla="*/ 2764 w 5391"/>
                <a:gd name="T65" fmla="*/ 372 h 1626"/>
                <a:gd name="T66" fmla="*/ 3141 w 5391"/>
                <a:gd name="T67" fmla="*/ 857 h 1626"/>
                <a:gd name="T68" fmla="*/ 3232 w 5391"/>
                <a:gd name="T69" fmla="*/ 861 h 1626"/>
                <a:gd name="T70" fmla="*/ 3275 w 5391"/>
                <a:gd name="T71" fmla="*/ 1161 h 1626"/>
                <a:gd name="T72" fmla="*/ 3392 w 5391"/>
                <a:gd name="T73" fmla="*/ 946 h 1626"/>
                <a:gd name="T74" fmla="*/ 3561 w 5391"/>
                <a:gd name="T75" fmla="*/ 874 h 1626"/>
                <a:gd name="T76" fmla="*/ 3605 w 5391"/>
                <a:gd name="T77" fmla="*/ 1089 h 1626"/>
                <a:gd name="T78" fmla="*/ 3635 w 5391"/>
                <a:gd name="T79" fmla="*/ 1098 h 1626"/>
                <a:gd name="T80" fmla="*/ 3774 w 5391"/>
                <a:gd name="T81" fmla="*/ 857 h 1626"/>
                <a:gd name="T82" fmla="*/ 3869 w 5391"/>
                <a:gd name="T83" fmla="*/ 899 h 1626"/>
                <a:gd name="T84" fmla="*/ 3882 w 5391"/>
                <a:gd name="T85" fmla="*/ 1148 h 1626"/>
                <a:gd name="T86" fmla="*/ 4112 w 5391"/>
                <a:gd name="T87" fmla="*/ 1001 h 1626"/>
                <a:gd name="T88" fmla="*/ 4237 w 5391"/>
                <a:gd name="T89" fmla="*/ 929 h 1626"/>
                <a:gd name="T90" fmla="*/ 4307 w 5391"/>
                <a:gd name="T91" fmla="*/ 743 h 1626"/>
                <a:gd name="T92" fmla="*/ 4203 w 5391"/>
                <a:gd name="T93" fmla="*/ 722 h 1626"/>
                <a:gd name="T94" fmla="*/ 4138 w 5391"/>
                <a:gd name="T95" fmla="*/ 950 h 1626"/>
                <a:gd name="T96" fmla="*/ 4194 w 5391"/>
                <a:gd name="T97" fmla="*/ 1161 h 1626"/>
                <a:gd name="T98" fmla="*/ 4545 w 5391"/>
                <a:gd name="T99" fmla="*/ 861 h 1626"/>
                <a:gd name="T100" fmla="*/ 4614 w 5391"/>
                <a:gd name="T101" fmla="*/ 975 h 1626"/>
                <a:gd name="T102" fmla="*/ 4623 w 5391"/>
                <a:gd name="T103" fmla="*/ 1102 h 1626"/>
                <a:gd name="T104" fmla="*/ 4666 w 5391"/>
                <a:gd name="T105" fmla="*/ 946 h 1626"/>
                <a:gd name="T106" fmla="*/ 4770 w 5391"/>
                <a:gd name="T107" fmla="*/ 844 h 1626"/>
                <a:gd name="T108" fmla="*/ 4918 w 5391"/>
                <a:gd name="T109" fmla="*/ 1039 h 1626"/>
                <a:gd name="T110" fmla="*/ 4961 w 5391"/>
                <a:gd name="T111" fmla="*/ 1140 h 1626"/>
                <a:gd name="T112" fmla="*/ 5169 w 5391"/>
                <a:gd name="T113" fmla="*/ 85 h 1626"/>
                <a:gd name="T114" fmla="*/ 5199 w 5391"/>
                <a:gd name="T115" fmla="*/ 604 h 1626"/>
                <a:gd name="T116" fmla="*/ 5286 w 5391"/>
                <a:gd name="T117" fmla="*/ 1039 h 1626"/>
                <a:gd name="T118" fmla="*/ 5061 w 5391"/>
                <a:gd name="T119" fmla="*/ 528 h 1626"/>
                <a:gd name="T120" fmla="*/ 5225 w 5391"/>
                <a:gd name="T121" fmla="*/ 431 h 16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91"/>
                <a:gd name="T184" fmla="*/ 0 h 1626"/>
                <a:gd name="T185" fmla="*/ 5391 w 5391"/>
                <a:gd name="T186" fmla="*/ 1626 h 162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91" h="1626" extrusionOk="0">
                  <a:moveTo>
                    <a:pt x="60" y="490"/>
                  </a:moveTo>
                  <a:cubicBezTo>
                    <a:pt x="59" y="482"/>
                    <a:pt x="57" y="473"/>
                    <a:pt x="56" y="465"/>
                  </a:cubicBezTo>
                  <a:cubicBezTo>
                    <a:pt x="56" y="548"/>
                    <a:pt x="60" y="631"/>
                    <a:pt x="60" y="714"/>
                  </a:cubicBezTo>
                  <a:cubicBezTo>
                    <a:pt x="61" y="825"/>
                    <a:pt x="63" y="936"/>
                    <a:pt x="65" y="1047"/>
                  </a:cubicBezTo>
                  <a:cubicBezTo>
                    <a:pt x="67" y="1120"/>
                    <a:pt x="64" y="1194"/>
                    <a:pt x="69" y="1266"/>
                  </a:cubicBezTo>
                  <a:cubicBezTo>
                    <a:pt x="73" y="1290"/>
                    <a:pt x="73" y="1296"/>
                    <a:pt x="82" y="1309"/>
                  </a:cubicBezTo>
                  <a:cubicBezTo>
                    <a:pt x="96" y="1297"/>
                    <a:pt x="103" y="1285"/>
                    <a:pt x="117" y="1266"/>
                  </a:cubicBezTo>
                  <a:cubicBezTo>
                    <a:pt x="129" y="1249"/>
                    <a:pt x="155" y="1204"/>
                    <a:pt x="177" y="1199"/>
                  </a:cubicBezTo>
                  <a:cubicBezTo>
                    <a:pt x="211" y="1192"/>
                    <a:pt x="240" y="1207"/>
                    <a:pt x="268" y="1224"/>
                  </a:cubicBezTo>
                  <a:cubicBezTo>
                    <a:pt x="306" y="1246"/>
                    <a:pt x="338" y="1273"/>
                    <a:pt x="377" y="1292"/>
                  </a:cubicBezTo>
                  <a:cubicBezTo>
                    <a:pt x="394" y="1300"/>
                    <a:pt x="423" y="1312"/>
                    <a:pt x="442" y="1304"/>
                  </a:cubicBezTo>
                  <a:cubicBezTo>
                    <a:pt x="455" y="1296"/>
                    <a:pt x="459" y="1293"/>
                    <a:pt x="463" y="1283"/>
                  </a:cubicBezTo>
                </a:path>
                <a:path w="5391" h="1626" extrusionOk="0">
                  <a:moveTo>
                    <a:pt x="8" y="254"/>
                  </a:moveTo>
                  <a:cubicBezTo>
                    <a:pt x="1" y="244"/>
                    <a:pt x="1" y="245"/>
                    <a:pt x="21" y="224"/>
                  </a:cubicBezTo>
                  <a:cubicBezTo>
                    <a:pt x="61" y="182"/>
                    <a:pt x="116" y="146"/>
                    <a:pt x="169" y="123"/>
                  </a:cubicBezTo>
                  <a:cubicBezTo>
                    <a:pt x="229" y="97"/>
                    <a:pt x="292" y="83"/>
                    <a:pt x="355" y="68"/>
                  </a:cubicBezTo>
                </a:path>
                <a:path w="5391" h="1626" extrusionOk="0">
                  <a:moveTo>
                    <a:pt x="177" y="747"/>
                  </a:moveTo>
                  <a:cubicBezTo>
                    <a:pt x="208" y="746"/>
                    <a:pt x="237" y="743"/>
                    <a:pt x="268" y="743"/>
                  </a:cubicBezTo>
                  <a:cubicBezTo>
                    <a:pt x="334" y="742"/>
                    <a:pt x="403" y="750"/>
                    <a:pt x="468" y="735"/>
                  </a:cubicBezTo>
                  <a:cubicBezTo>
                    <a:pt x="530" y="721"/>
                    <a:pt x="589" y="698"/>
                    <a:pt x="654" y="692"/>
                  </a:cubicBezTo>
                  <a:cubicBezTo>
                    <a:pt x="717" y="687"/>
                    <a:pt x="774" y="702"/>
                    <a:pt x="827" y="735"/>
                  </a:cubicBezTo>
                  <a:cubicBezTo>
                    <a:pt x="917" y="791"/>
                    <a:pt x="976" y="876"/>
                    <a:pt x="1031" y="963"/>
                  </a:cubicBezTo>
                  <a:cubicBezTo>
                    <a:pt x="1066" y="1019"/>
                    <a:pt x="1100" y="1076"/>
                    <a:pt x="1135" y="1131"/>
                  </a:cubicBezTo>
                  <a:cubicBezTo>
                    <a:pt x="1156" y="1163"/>
                    <a:pt x="1181" y="1194"/>
                    <a:pt x="1204" y="1224"/>
                  </a:cubicBezTo>
                </a:path>
                <a:path w="5391" h="1626" extrusionOk="0">
                  <a:moveTo>
                    <a:pt x="1235" y="705"/>
                  </a:moveTo>
                  <a:cubicBezTo>
                    <a:pt x="1215" y="731"/>
                    <a:pt x="1204" y="754"/>
                    <a:pt x="1191" y="790"/>
                  </a:cubicBezTo>
                  <a:cubicBezTo>
                    <a:pt x="1160" y="875"/>
                    <a:pt x="1121" y="952"/>
                    <a:pt x="1096" y="1039"/>
                  </a:cubicBezTo>
                  <a:cubicBezTo>
                    <a:pt x="1067" y="1138"/>
                    <a:pt x="1052" y="1231"/>
                    <a:pt x="1048" y="1334"/>
                  </a:cubicBezTo>
                </a:path>
                <a:path w="5391" h="1626" extrusionOk="0">
                  <a:moveTo>
                    <a:pt x="1529" y="887"/>
                  </a:moveTo>
                  <a:cubicBezTo>
                    <a:pt x="1530" y="916"/>
                    <a:pt x="1535" y="942"/>
                    <a:pt x="1538" y="971"/>
                  </a:cubicBezTo>
                  <a:cubicBezTo>
                    <a:pt x="1547" y="1049"/>
                    <a:pt x="1557" y="1128"/>
                    <a:pt x="1564" y="1207"/>
                  </a:cubicBezTo>
                  <a:cubicBezTo>
                    <a:pt x="1573" y="1316"/>
                    <a:pt x="1580" y="1427"/>
                    <a:pt x="1581" y="1537"/>
                  </a:cubicBezTo>
                  <a:cubicBezTo>
                    <a:pt x="1581" y="1567"/>
                    <a:pt x="1584" y="1595"/>
                    <a:pt x="1586" y="1625"/>
                  </a:cubicBezTo>
                </a:path>
                <a:path w="5391" h="1626" extrusionOk="0">
                  <a:moveTo>
                    <a:pt x="1464" y="967"/>
                  </a:moveTo>
                  <a:cubicBezTo>
                    <a:pt x="1480" y="942"/>
                    <a:pt x="1487" y="909"/>
                    <a:pt x="1503" y="882"/>
                  </a:cubicBezTo>
                  <a:cubicBezTo>
                    <a:pt x="1533" y="833"/>
                    <a:pt x="1568" y="799"/>
                    <a:pt x="1612" y="764"/>
                  </a:cubicBezTo>
                  <a:cubicBezTo>
                    <a:pt x="1639" y="742"/>
                    <a:pt x="1684" y="701"/>
                    <a:pt x="1724" y="718"/>
                  </a:cubicBezTo>
                  <a:cubicBezTo>
                    <a:pt x="1764" y="734"/>
                    <a:pt x="1763" y="798"/>
                    <a:pt x="1759" y="832"/>
                  </a:cubicBezTo>
                  <a:cubicBezTo>
                    <a:pt x="1752" y="889"/>
                    <a:pt x="1733" y="949"/>
                    <a:pt x="1711" y="1001"/>
                  </a:cubicBezTo>
                  <a:cubicBezTo>
                    <a:pt x="1697" y="1034"/>
                    <a:pt x="1681" y="1064"/>
                    <a:pt x="1668" y="1098"/>
                  </a:cubicBezTo>
                </a:path>
                <a:path w="5391" h="1626" extrusionOk="0">
                  <a:moveTo>
                    <a:pt x="1932" y="933"/>
                  </a:moveTo>
                  <a:cubicBezTo>
                    <a:pt x="1942" y="939"/>
                    <a:pt x="1961" y="946"/>
                    <a:pt x="1971" y="954"/>
                  </a:cubicBezTo>
                  <a:cubicBezTo>
                    <a:pt x="1993" y="971"/>
                    <a:pt x="2010" y="994"/>
                    <a:pt x="2036" y="1005"/>
                  </a:cubicBezTo>
                  <a:cubicBezTo>
                    <a:pt x="2055" y="1013"/>
                    <a:pt x="2089" y="1017"/>
                    <a:pt x="2110" y="1013"/>
                  </a:cubicBezTo>
                  <a:cubicBezTo>
                    <a:pt x="2143" y="1006"/>
                    <a:pt x="2161" y="985"/>
                    <a:pt x="2179" y="958"/>
                  </a:cubicBezTo>
                  <a:cubicBezTo>
                    <a:pt x="2199" y="928"/>
                    <a:pt x="2201" y="892"/>
                    <a:pt x="2197" y="857"/>
                  </a:cubicBezTo>
                  <a:cubicBezTo>
                    <a:pt x="2192" y="814"/>
                    <a:pt x="2175" y="777"/>
                    <a:pt x="2149" y="743"/>
                  </a:cubicBezTo>
                  <a:cubicBezTo>
                    <a:pt x="2129" y="717"/>
                    <a:pt x="2098" y="705"/>
                    <a:pt x="2067" y="718"/>
                  </a:cubicBezTo>
                  <a:cubicBezTo>
                    <a:pt x="2027" y="735"/>
                    <a:pt x="2016" y="788"/>
                    <a:pt x="2002" y="823"/>
                  </a:cubicBezTo>
                  <a:cubicBezTo>
                    <a:pt x="1978" y="882"/>
                    <a:pt x="1976" y="929"/>
                    <a:pt x="1976" y="992"/>
                  </a:cubicBezTo>
                  <a:cubicBezTo>
                    <a:pt x="1976" y="1046"/>
                    <a:pt x="1980" y="1094"/>
                    <a:pt x="2002" y="1144"/>
                  </a:cubicBezTo>
                  <a:cubicBezTo>
                    <a:pt x="2014" y="1171"/>
                    <a:pt x="2028" y="1188"/>
                    <a:pt x="2049" y="1207"/>
                  </a:cubicBezTo>
                </a:path>
                <a:path w="5391" h="1626" extrusionOk="0">
                  <a:moveTo>
                    <a:pt x="2335" y="929"/>
                  </a:moveTo>
                  <a:cubicBezTo>
                    <a:pt x="2346" y="929"/>
                    <a:pt x="2360" y="926"/>
                    <a:pt x="2370" y="933"/>
                  </a:cubicBezTo>
                  <a:cubicBezTo>
                    <a:pt x="2398" y="954"/>
                    <a:pt x="2411" y="986"/>
                    <a:pt x="2431" y="1013"/>
                  </a:cubicBezTo>
                  <a:cubicBezTo>
                    <a:pt x="2453" y="1042"/>
                    <a:pt x="2472" y="1074"/>
                    <a:pt x="2491" y="1106"/>
                  </a:cubicBezTo>
                  <a:cubicBezTo>
                    <a:pt x="2499" y="1119"/>
                    <a:pt x="2504" y="1136"/>
                    <a:pt x="2509" y="1148"/>
                  </a:cubicBezTo>
                  <a:cubicBezTo>
                    <a:pt x="2509" y="1103"/>
                    <a:pt x="2506" y="1058"/>
                    <a:pt x="2504" y="1013"/>
                  </a:cubicBezTo>
                  <a:cubicBezTo>
                    <a:pt x="2502" y="956"/>
                    <a:pt x="2514" y="891"/>
                    <a:pt x="2530" y="836"/>
                  </a:cubicBezTo>
                  <a:cubicBezTo>
                    <a:pt x="2539" y="806"/>
                    <a:pt x="2548" y="781"/>
                    <a:pt x="2574" y="764"/>
                  </a:cubicBezTo>
                </a:path>
                <a:path w="5391" h="1626" extrusionOk="0">
                  <a:moveTo>
                    <a:pt x="2816" y="777"/>
                  </a:moveTo>
                  <a:cubicBezTo>
                    <a:pt x="2825" y="782"/>
                    <a:pt x="2838" y="790"/>
                    <a:pt x="2846" y="798"/>
                  </a:cubicBezTo>
                  <a:cubicBezTo>
                    <a:pt x="2871" y="825"/>
                    <a:pt x="2887" y="869"/>
                    <a:pt x="2894" y="904"/>
                  </a:cubicBezTo>
                  <a:cubicBezTo>
                    <a:pt x="2903" y="951"/>
                    <a:pt x="2898" y="1003"/>
                    <a:pt x="2898" y="1051"/>
                  </a:cubicBezTo>
                  <a:cubicBezTo>
                    <a:pt x="2898" y="1078"/>
                    <a:pt x="2898" y="1085"/>
                    <a:pt x="2898" y="1102"/>
                  </a:cubicBezTo>
                </a:path>
                <a:path w="5391" h="1626" extrusionOk="0">
                  <a:moveTo>
                    <a:pt x="2764" y="372"/>
                  </a:moveTo>
                  <a:cubicBezTo>
                    <a:pt x="2764" y="365"/>
                    <a:pt x="2764" y="358"/>
                    <a:pt x="2764" y="351"/>
                  </a:cubicBezTo>
                </a:path>
                <a:path w="5391" h="1626" extrusionOk="0">
                  <a:moveTo>
                    <a:pt x="3141" y="857"/>
                  </a:moveTo>
                  <a:cubicBezTo>
                    <a:pt x="3153" y="843"/>
                    <a:pt x="3154" y="831"/>
                    <a:pt x="3176" y="828"/>
                  </a:cubicBezTo>
                  <a:cubicBezTo>
                    <a:pt x="3201" y="824"/>
                    <a:pt x="3217" y="844"/>
                    <a:pt x="3232" y="861"/>
                  </a:cubicBezTo>
                  <a:cubicBezTo>
                    <a:pt x="3257" y="890"/>
                    <a:pt x="3271" y="933"/>
                    <a:pt x="3275" y="971"/>
                  </a:cubicBezTo>
                  <a:cubicBezTo>
                    <a:pt x="3281" y="1033"/>
                    <a:pt x="3275" y="1099"/>
                    <a:pt x="3275" y="1161"/>
                  </a:cubicBezTo>
                  <a:cubicBezTo>
                    <a:pt x="3297" y="1136"/>
                    <a:pt x="3310" y="1108"/>
                    <a:pt x="3323" y="1077"/>
                  </a:cubicBezTo>
                  <a:cubicBezTo>
                    <a:pt x="3341" y="1034"/>
                    <a:pt x="3361" y="981"/>
                    <a:pt x="3392" y="946"/>
                  </a:cubicBezTo>
                  <a:cubicBezTo>
                    <a:pt x="3419" y="916"/>
                    <a:pt x="3447" y="886"/>
                    <a:pt x="3483" y="866"/>
                  </a:cubicBezTo>
                  <a:cubicBezTo>
                    <a:pt x="3507" y="852"/>
                    <a:pt x="3539" y="856"/>
                    <a:pt x="3561" y="874"/>
                  </a:cubicBezTo>
                  <a:cubicBezTo>
                    <a:pt x="3585" y="894"/>
                    <a:pt x="3594" y="946"/>
                    <a:pt x="3600" y="975"/>
                  </a:cubicBezTo>
                  <a:cubicBezTo>
                    <a:pt x="3608" y="1013"/>
                    <a:pt x="3605" y="1051"/>
                    <a:pt x="3605" y="1089"/>
                  </a:cubicBezTo>
                  <a:cubicBezTo>
                    <a:pt x="3605" y="1106"/>
                    <a:pt x="3607" y="1121"/>
                    <a:pt x="3609" y="1136"/>
                  </a:cubicBezTo>
                  <a:cubicBezTo>
                    <a:pt x="3618" y="1125"/>
                    <a:pt x="3626" y="1114"/>
                    <a:pt x="3635" y="1098"/>
                  </a:cubicBezTo>
                  <a:cubicBezTo>
                    <a:pt x="3657" y="1059"/>
                    <a:pt x="3679" y="1019"/>
                    <a:pt x="3700" y="979"/>
                  </a:cubicBezTo>
                  <a:cubicBezTo>
                    <a:pt x="3723" y="935"/>
                    <a:pt x="3740" y="893"/>
                    <a:pt x="3774" y="857"/>
                  </a:cubicBezTo>
                  <a:cubicBezTo>
                    <a:pt x="3797" y="833"/>
                    <a:pt x="3806" y="823"/>
                    <a:pt x="3834" y="815"/>
                  </a:cubicBezTo>
                  <a:cubicBezTo>
                    <a:pt x="3857" y="841"/>
                    <a:pt x="3865" y="864"/>
                    <a:pt x="3869" y="899"/>
                  </a:cubicBezTo>
                  <a:cubicBezTo>
                    <a:pt x="3876" y="952"/>
                    <a:pt x="3873" y="1006"/>
                    <a:pt x="3873" y="1060"/>
                  </a:cubicBezTo>
                  <a:cubicBezTo>
                    <a:pt x="3873" y="1092"/>
                    <a:pt x="3877" y="1117"/>
                    <a:pt x="3882" y="1148"/>
                  </a:cubicBezTo>
                </a:path>
                <a:path w="5391" h="1626" extrusionOk="0">
                  <a:moveTo>
                    <a:pt x="4099" y="967"/>
                  </a:moveTo>
                  <a:cubicBezTo>
                    <a:pt x="4102" y="978"/>
                    <a:pt x="4099" y="994"/>
                    <a:pt x="4112" y="1001"/>
                  </a:cubicBezTo>
                  <a:cubicBezTo>
                    <a:pt x="4129" y="1011"/>
                    <a:pt x="4144" y="1004"/>
                    <a:pt x="4159" y="996"/>
                  </a:cubicBezTo>
                  <a:cubicBezTo>
                    <a:pt x="4188" y="980"/>
                    <a:pt x="4216" y="955"/>
                    <a:pt x="4237" y="929"/>
                  </a:cubicBezTo>
                  <a:cubicBezTo>
                    <a:pt x="4264" y="897"/>
                    <a:pt x="4280" y="867"/>
                    <a:pt x="4294" y="828"/>
                  </a:cubicBezTo>
                  <a:cubicBezTo>
                    <a:pt x="4303" y="804"/>
                    <a:pt x="4315" y="769"/>
                    <a:pt x="4307" y="743"/>
                  </a:cubicBezTo>
                  <a:cubicBezTo>
                    <a:pt x="4300" y="721"/>
                    <a:pt x="4283" y="710"/>
                    <a:pt x="4263" y="709"/>
                  </a:cubicBezTo>
                  <a:cubicBezTo>
                    <a:pt x="4242" y="708"/>
                    <a:pt x="4221" y="709"/>
                    <a:pt x="4203" y="722"/>
                  </a:cubicBezTo>
                  <a:cubicBezTo>
                    <a:pt x="4180" y="739"/>
                    <a:pt x="4165" y="771"/>
                    <a:pt x="4159" y="798"/>
                  </a:cubicBezTo>
                  <a:cubicBezTo>
                    <a:pt x="4147" y="848"/>
                    <a:pt x="4144" y="899"/>
                    <a:pt x="4138" y="950"/>
                  </a:cubicBezTo>
                  <a:cubicBezTo>
                    <a:pt x="4133" y="998"/>
                    <a:pt x="4127" y="1050"/>
                    <a:pt x="4138" y="1098"/>
                  </a:cubicBezTo>
                  <a:cubicBezTo>
                    <a:pt x="4145" y="1127"/>
                    <a:pt x="4167" y="1156"/>
                    <a:pt x="4194" y="1161"/>
                  </a:cubicBezTo>
                  <a:cubicBezTo>
                    <a:pt x="4211" y="1161"/>
                    <a:pt x="4218" y="1161"/>
                    <a:pt x="4229" y="1157"/>
                  </a:cubicBezTo>
                </a:path>
                <a:path w="5391" h="1626" extrusionOk="0">
                  <a:moveTo>
                    <a:pt x="4545" y="861"/>
                  </a:moveTo>
                  <a:cubicBezTo>
                    <a:pt x="4555" y="869"/>
                    <a:pt x="4561" y="880"/>
                    <a:pt x="4571" y="891"/>
                  </a:cubicBezTo>
                  <a:cubicBezTo>
                    <a:pt x="4593" y="915"/>
                    <a:pt x="4605" y="943"/>
                    <a:pt x="4614" y="975"/>
                  </a:cubicBezTo>
                  <a:cubicBezTo>
                    <a:pt x="4621" y="1002"/>
                    <a:pt x="4622" y="1033"/>
                    <a:pt x="4623" y="1060"/>
                  </a:cubicBezTo>
                  <a:cubicBezTo>
                    <a:pt x="4623" y="1074"/>
                    <a:pt x="4623" y="1088"/>
                    <a:pt x="4623" y="1102"/>
                  </a:cubicBezTo>
                  <a:cubicBezTo>
                    <a:pt x="4623" y="1083"/>
                    <a:pt x="4621" y="1065"/>
                    <a:pt x="4627" y="1047"/>
                  </a:cubicBezTo>
                  <a:cubicBezTo>
                    <a:pt x="4638" y="1014"/>
                    <a:pt x="4652" y="978"/>
                    <a:pt x="4666" y="946"/>
                  </a:cubicBezTo>
                  <a:cubicBezTo>
                    <a:pt x="4681" y="912"/>
                    <a:pt x="4701" y="891"/>
                    <a:pt x="4727" y="866"/>
                  </a:cubicBezTo>
                  <a:cubicBezTo>
                    <a:pt x="4743" y="851"/>
                    <a:pt x="4747" y="842"/>
                    <a:pt x="4770" y="844"/>
                  </a:cubicBezTo>
                  <a:cubicBezTo>
                    <a:pt x="4789" y="846"/>
                    <a:pt x="4823" y="879"/>
                    <a:pt x="4835" y="891"/>
                  </a:cubicBezTo>
                  <a:cubicBezTo>
                    <a:pt x="4877" y="933"/>
                    <a:pt x="4902" y="983"/>
                    <a:pt x="4918" y="1039"/>
                  </a:cubicBezTo>
                  <a:cubicBezTo>
                    <a:pt x="4923" y="1058"/>
                    <a:pt x="4930" y="1116"/>
                    <a:pt x="4944" y="1131"/>
                  </a:cubicBezTo>
                  <a:cubicBezTo>
                    <a:pt x="4948" y="1141"/>
                    <a:pt x="4951" y="1144"/>
                    <a:pt x="4961" y="1140"/>
                  </a:cubicBezTo>
                </a:path>
                <a:path w="5391" h="1626" extrusionOk="0">
                  <a:moveTo>
                    <a:pt x="5165" y="0"/>
                  </a:moveTo>
                  <a:cubicBezTo>
                    <a:pt x="5166" y="28"/>
                    <a:pt x="5169" y="56"/>
                    <a:pt x="5169" y="85"/>
                  </a:cubicBezTo>
                  <a:cubicBezTo>
                    <a:pt x="5170" y="165"/>
                    <a:pt x="5176" y="242"/>
                    <a:pt x="5182" y="321"/>
                  </a:cubicBezTo>
                  <a:cubicBezTo>
                    <a:pt x="5189" y="415"/>
                    <a:pt x="5191" y="510"/>
                    <a:pt x="5199" y="604"/>
                  </a:cubicBezTo>
                  <a:cubicBezTo>
                    <a:pt x="5207" y="693"/>
                    <a:pt x="5215" y="792"/>
                    <a:pt x="5238" y="878"/>
                  </a:cubicBezTo>
                  <a:cubicBezTo>
                    <a:pt x="5252" y="929"/>
                    <a:pt x="5263" y="990"/>
                    <a:pt x="5286" y="1039"/>
                  </a:cubicBezTo>
                  <a:cubicBezTo>
                    <a:pt x="5293" y="1054"/>
                    <a:pt x="5304" y="1067"/>
                    <a:pt x="5312" y="1081"/>
                  </a:cubicBezTo>
                </a:path>
                <a:path w="5391" h="1626" extrusionOk="0">
                  <a:moveTo>
                    <a:pt x="5061" y="528"/>
                  </a:moveTo>
                  <a:cubicBezTo>
                    <a:pt x="5069" y="508"/>
                    <a:pt x="5076" y="502"/>
                    <a:pt x="5095" y="486"/>
                  </a:cubicBezTo>
                  <a:cubicBezTo>
                    <a:pt x="5132" y="456"/>
                    <a:pt x="5180" y="443"/>
                    <a:pt x="5225" y="431"/>
                  </a:cubicBezTo>
                  <a:cubicBezTo>
                    <a:pt x="5280" y="417"/>
                    <a:pt x="5334" y="406"/>
                    <a:pt x="5390" y="39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59" name="Freeform 9">
              <a:extLst>
                <a:ext uri="{FF2B5EF4-FFF2-40B4-BE49-F238E27FC236}">
                  <a16:creationId xmlns:a16="http://schemas.microsoft.com/office/drawing/2014/main" id="{F33663E8-E631-0CD8-E18E-EEAD3421EDEB}"/>
                </a:ext>
              </a:extLst>
            </p:cNvPr>
            <p:cNvSpPr>
              <a:spLocks noRot="1" noChangeAspect="1" noEditPoints="1" noChangeArrowheads="1" noChangeShapeType="1" noTextEdit="1"/>
            </p:cNvSpPr>
            <p:nvPr/>
          </p:nvSpPr>
          <p:spPr bwMode="auto">
            <a:xfrm>
              <a:off x="3117" y="2017"/>
              <a:ext cx="246" cy="200"/>
            </a:xfrm>
            <a:custGeom>
              <a:avLst/>
              <a:gdLst>
                <a:gd name="T0" fmla="*/ 17 w 1089"/>
                <a:gd name="T1" fmla="*/ 654 h 883"/>
                <a:gd name="T2" fmla="*/ 0 w 1089"/>
                <a:gd name="T3" fmla="*/ 654 h 883"/>
                <a:gd name="T4" fmla="*/ 9 w 1089"/>
                <a:gd name="T5" fmla="*/ 621 h 883"/>
                <a:gd name="T6" fmla="*/ 48 w 1089"/>
                <a:gd name="T7" fmla="*/ 583 h 883"/>
                <a:gd name="T8" fmla="*/ 121 w 1089"/>
                <a:gd name="T9" fmla="*/ 562 h 883"/>
                <a:gd name="T10" fmla="*/ 290 w 1089"/>
                <a:gd name="T11" fmla="*/ 570 h 883"/>
                <a:gd name="T12" fmla="*/ 394 w 1089"/>
                <a:gd name="T13" fmla="*/ 600 h 883"/>
                <a:gd name="T14" fmla="*/ 451 w 1089"/>
                <a:gd name="T15" fmla="*/ 608 h 883"/>
                <a:gd name="T16" fmla="*/ 472 w 1089"/>
                <a:gd name="T17" fmla="*/ 595 h 883"/>
                <a:gd name="T18" fmla="*/ 520 w 1089"/>
                <a:gd name="T19" fmla="*/ 519 h 883"/>
                <a:gd name="T20" fmla="*/ 797 w 1089"/>
                <a:gd name="T21" fmla="*/ 80 h 883"/>
                <a:gd name="T22" fmla="*/ 815 w 1089"/>
                <a:gd name="T23" fmla="*/ 55 h 883"/>
                <a:gd name="T24" fmla="*/ 888 w 1089"/>
                <a:gd name="T25" fmla="*/ 4 h 883"/>
                <a:gd name="T26" fmla="*/ 958 w 1089"/>
                <a:gd name="T27" fmla="*/ 17 h 883"/>
                <a:gd name="T28" fmla="*/ 1001 w 1089"/>
                <a:gd name="T29" fmla="*/ 203 h 883"/>
                <a:gd name="T30" fmla="*/ 979 w 1089"/>
                <a:gd name="T31" fmla="*/ 367 h 883"/>
                <a:gd name="T32" fmla="*/ 953 w 1089"/>
                <a:gd name="T33" fmla="*/ 448 h 883"/>
                <a:gd name="T34" fmla="*/ 949 w 1089"/>
                <a:gd name="T35" fmla="*/ 464 h 883"/>
                <a:gd name="T36" fmla="*/ 975 w 1089"/>
                <a:gd name="T37" fmla="*/ 460 h 883"/>
                <a:gd name="T38" fmla="*/ 1018 w 1089"/>
                <a:gd name="T39" fmla="*/ 464 h 883"/>
                <a:gd name="T40" fmla="*/ 1083 w 1089"/>
                <a:gd name="T41" fmla="*/ 570 h 883"/>
                <a:gd name="T42" fmla="*/ 1083 w 1089"/>
                <a:gd name="T43" fmla="*/ 726 h 883"/>
                <a:gd name="T44" fmla="*/ 1018 w 1089"/>
                <a:gd name="T45" fmla="*/ 840 h 883"/>
                <a:gd name="T46" fmla="*/ 914 w 1089"/>
                <a:gd name="T47" fmla="*/ 882 h 883"/>
                <a:gd name="T48" fmla="*/ 797 w 1089"/>
                <a:gd name="T49" fmla="*/ 853 h 883"/>
                <a:gd name="T50" fmla="*/ 763 w 1089"/>
                <a:gd name="T51" fmla="*/ 827 h 8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89"/>
                <a:gd name="T79" fmla="*/ 0 h 883"/>
                <a:gd name="T80" fmla="*/ 1089 w 1089"/>
                <a:gd name="T81" fmla="*/ 883 h 8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89" h="883" extrusionOk="0">
                  <a:moveTo>
                    <a:pt x="17" y="654"/>
                  </a:moveTo>
                  <a:cubicBezTo>
                    <a:pt x="11" y="654"/>
                    <a:pt x="6" y="654"/>
                    <a:pt x="0" y="654"/>
                  </a:cubicBezTo>
                  <a:cubicBezTo>
                    <a:pt x="3" y="637"/>
                    <a:pt x="0" y="637"/>
                    <a:pt x="9" y="621"/>
                  </a:cubicBezTo>
                  <a:cubicBezTo>
                    <a:pt x="18" y="605"/>
                    <a:pt x="32" y="591"/>
                    <a:pt x="48" y="583"/>
                  </a:cubicBezTo>
                  <a:cubicBezTo>
                    <a:pt x="70" y="572"/>
                    <a:pt x="96" y="564"/>
                    <a:pt x="121" y="562"/>
                  </a:cubicBezTo>
                  <a:cubicBezTo>
                    <a:pt x="175" y="558"/>
                    <a:pt x="238" y="557"/>
                    <a:pt x="290" y="570"/>
                  </a:cubicBezTo>
                  <a:cubicBezTo>
                    <a:pt x="325" y="579"/>
                    <a:pt x="359" y="591"/>
                    <a:pt x="394" y="600"/>
                  </a:cubicBezTo>
                  <a:cubicBezTo>
                    <a:pt x="412" y="605"/>
                    <a:pt x="432" y="606"/>
                    <a:pt x="451" y="608"/>
                  </a:cubicBezTo>
                  <a:cubicBezTo>
                    <a:pt x="465" y="609"/>
                    <a:pt x="465" y="607"/>
                    <a:pt x="472" y="595"/>
                  </a:cubicBezTo>
                  <a:cubicBezTo>
                    <a:pt x="487" y="568"/>
                    <a:pt x="501" y="544"/>
                    <a:pt x="520" y="519"/>
                  </a:cubicBezTo>
                </a:path>
                <a:path w="1089" h="883" extrusionOk="0">
                  <a:moveTo>
                    <a:pt x="797" y="80"/>
                  </a:moveTo>
                  <a:cubicBezTo>
                    <a:pt x="802" y="72"/>
                    <a:pt x="807" y="64"/>
                    <a:pt x="815" y="55"/>
                  </a:cubicBezTo>
                  <a:cubicBezTo>
                    <a:pt x="832" y="34"/>
                    <a:pt x="862" y="14"/>
                    <a:pt x="888" y="4"/>
                  </a:cubicBezTo>
                  <a:cubicBezTo>
                    <a:pt x="914" y="-6"/>
                    <a:pt x="939" y="-2"/>
                    <a:pt x="958" y="17"/>
                  </a:cubicBezTo>
                  <a:cubicBezTo>
                    <a:pt x="1008" y="69"/>
                    <a:pt x="1001" y="137"/>
                    <a:pt x="1001" y="203"/>
                  </a:cubicBezTo>
                  <a:cubicBezTo>
                    <a:pt x="1001" y="260"/>
                    <a:pt x="989" y="312"/>
                    <a:pt x="979" y="367"/>
                  </a:cubicBezTo>
                  <a:cubicBezTo>
                    <a:pt x="974" y="396"/>
                    <a:pt x="962" y="420"/>
                    <a:pt x="953" y="448"/>
                  </a:cubicBezTo>
                  <a:cubicBezTo>
                    <a:pt x="950" y="457"/>
                    <a:pt x="949" y="458"/>
                    <a:pt x="949" y="464"/>
                  </a:cubicBezTo>
                  <a:cubicBezTo>
                    <a:pt x="958" y="463"/>
                    <a:pt x="966" y="462"/>
                    <a:pt x="975" y="460"/>
                  </a:cubicBezTo>
                  <a:cubicBezTo>
                    <a:pt x="993" y="457"/>
                    <a:pt x="1000" y="457"/>
                    <a:pt x="1018" y="464"/>
                  </a:cubicBezTo>
                  <a:cubicBezTo>
                    <a:pt x="1061" y="480"/>
                    <a:pt x="1075" y="529"/>
                    <a:pt x="1083" y="570"/>
                  </a:cubicBezTo>
                  <a:cubicBezTo>
                    <a:pt x="1092" y="618"/>
                    <a:pt x="1095" y="679"/>
                    <a:pt x="1083" y="726"/>
                  </a:cubicBezTo>
                  <a:cubicBezTo>
                    <a:pt x="1071" y="774"/>
                    <a:pt x="1054" y="808"/>
                    <a:pt x="1018" y="840"/>
                  </a:cubicBezTo>
                  <a:cubicBezTo>
                    <a:pt x="986" y="868"/>
                    <a:pt x="955" y="880"/>
                    <a:pt x="914" y="882"/>
                  </a:cubicBezTo>
                  <a:cubicBezTo>
                    <a:pt x="874" y="884"/>
                    <a:pt x="833" y="870"/>
                    <a:pt x="797" y="853"/>
                  </a:cubicBezTo>
                  <a:cubicBezTo>
                    <a:pt x="778" y="841"/>
                    <a:pt x="772" y="838"/>
                    <a:pt x="763" y="82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0" name="Freeform 10">
              <a:extLst>
                <a:ext uri="{FF2B5EF4-FFF2-40B4-BE49-F238E27FC236}">
                  <a16:creationId xmlns:a16="http://schemas.microsoft.com/office/drawing/2014/main" id="{A1EF60AA-249C-339F-E88A-D16743F36922}"/>
                </a:ext>
              </a:extLst>
            </p:cNvPr>
            <p:cNvSpPr>
              <a:spLocks noRot="1" noChangeAspect="1" noEditPoints="1" noChangeArrowheads="1" noChangeShapeType="1" noTextEdit="1"/>
            </p:cNvSpPr>
            <p:nvPr/>
          </p:nvSpPr>
          <p:spPr bwMode="auto">
            <a:xfrm>
              <a:off x="3474" y="2124"/>
              <a:ext cx="291" cy="116"/>
            </a:xfrm>
            <a:custGeom>
              <a:avLst/>
              <a:gdLst>
                <a:gd name="T0" fmla="*/ 135 w 1284"/>
                <a:gd name="T1" fmla="*/ 0 h 512"/>
                <a:gd name="T2" fmla="*/ 70 w 1284"/>
                <a:gd name="T3" fmla="*/ 29 h 512"/>
                <a:gd name="T4" fmla="*/ 0 w 1284"/>
                <a:gd name="T5" fmla="*/ 181 h 512"/>
                <a:gd name="T6" fmla="*/ 13 w 1284"/>
                <a:gd name="T7" fmla="*/ 350 h 512"/>
                <a:gd name="T8" fmla="*/ 83 w 1284"/>
                <a:gd name="T9" fmla="*/ 494 h 512"/>
                <a:gd name="T10" fmla="*/ 178 w 1284"/>
                <a:gd name="T11" fmla="*/ 498 h 512"/>
                <a:gd name="T12" fmla="*/ 291 w 1284"/>
                <a:gd name="T13" fmla="*/ 346 h 512"/>
                <a:gd name="T14" fmla="*/ 373 w 1284"/>
                <a:gd name="T15" fmla="*/ 165 h 512"/>
                <a:gd name="T16" fmla="*/ 408 w 1284"/>
                <a:gd name="T17" fmla="*/ 143 h 512"/>
                <a:gd name="T18" fmla="*/ 455 w 1284"/>
                <a:gd name="T19" fmla="*/ 211 h 512"/>
                <a:gd name="T20" fmla="*/ 481 w 1284"/>
                <a:gd name="T21" fmla="*/ 329 h 512"/>
                <a:gd name="T22" fmla="*/ 490 w 1284"/>
                <a:gd name="T23" fmla="*/ 405 h 512"/>
                <a:gd name="T24" fmla="*/ 490 w 1284"/>
                <a:gd name="T25" fmla="*/ 418 h 512"/>
                <a:gd name="T26" fmla="*/ 516 w 1284"/>
                <a:gd name="T27" fmla="*/ 376 h 512"/>
                <a:gd name="T28" fmla="*/ 637 w 1284"/>
                <a:gd name="T29" fmla="*/ 181 h 512"/>
                <a:gd name="T30" fmla="*/ 698 w 1284"/>
                <a:gd name="T31" fmla="*/ 148 h 512"/>
                <a:gd name="T32" fmla="*/ 750 w 1284"/>
                <a:gd name="T33" fmla="*/ 194 h 512"/>
                <a:gd name="T34" fmla="*/ 767 w 1284"/>
                <a:gd name="T35" fmla="*/ 283 h 512"/>
                <a:gd name="T36" fmla="*/ 772 w 1284"/>
                <a:gd name="T37" fmla="*/ 380 h 512"/>
                <a:gd name="T38" fmla="*/ 802 w 1284"/>
                <a:gd name="T39" fmla="*/ 363 h 512"/>
                <a:gd name="T40" fmla="*/ 923 w 1284"/>
                <a:gd name="T41" fmla="*/ 194 h 512"/>
                <a:gd name="T42" fmla="*/ 1049 w 1284"/>
                <a:gd name="T43" fmla="*/ 127 h 512"/>
                <a:gd name="T44" fmla="*/ 1110 w 1284"/>
                <a:gd name="T45" fmla="*/ 181 h 512"/>
                <a:gd name="T46" fmla="*/ 1179 w 1284"/>
                <a:gd name="T47" fmla="*/ 287 h 512"/>
                <a:gd name="T48" fmla="*/ 1261 w 1284"/>
                <a:gd name="T49" fmla="*/ 376 h 512"/>
                <a:gd name="T50" fmla="*/ 1283 w 1284"/>
                <a:gd name="T51" fmla="*/ 388 h 5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4"/>
                <a:gd name="T79" fmla="*/ 0 h 512"/>
                <a:gd name="T80" fmla="*/ 1284 w 1284"/>
                <a:gd name="T81" fmla="*/ 512 h 5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4" h="512" extrusionOk="0">
                  <a:moveTo>
                    <a:pt x="135" y="0"/>
                  </a:moveTo>
                  <a:cubicBezTo>
                    <a:pt x="109" y="8"/>
                    <a:pt x="94" y="7"/>
                    <a:pt x="70" y="29"/>
                  </a:cubicBezTo>
                  <a:cubicBezTo>
                    <a:pt x="33" y="64"/>
                    <a:pt x="6" y="131"/>
                    <a:pt x="0" y="181"/>
                  </a:cubicBezTo>
                  <a:cubicBezTo>
                    <a:pt x="-6" y="237"/>
                    <a:pt x="3" y="295"/>
                    <a:pt x="13" y="350"/>
                  </a:cubicBezTo>
                  <a:cubicBezTo>
                    <a:pt x="23" y="400"/>
                    <a:pt x="40" y="461"/>
                    <a:pt x="83" y="494"/>
                  </a:cubicBezTo>
                  <a:cubicBezTo>
                    <a:pt x="112" y="517"/>
                    <a:pt x="147" y="512"/>
                    <a:pt x="178" y="498"/>
                  </a:cubicBezTo>
                  <a:cubicBezTo>
                    <a:pt x="231" y="474"/>
                    <a:pt x="268" y="394"/>
                    <a:pt x="291" y="346"/>
                  </a:cubicBezTo>
                  <a:cubicBezTo>
                    <a:pt x="320" y="285"/>
                    <a:pt x="335" y="222"/>
                    <a:pt x="373" y="165"/>
                  </a:cubicBezTo>
                  <a:cubicBezTo>
                    <a:pt x="382" y="151"/>
                    <a:pt x="389" y="138"/>
                    <a:pt x="408" y="143"/>
                  </a:cubicBezTo>
                  <a:cubicBezTo>
                    <a:pt x="431" y="149"/>
                    <a:pt x="448" y="194"/>
                    <a:pt x="455" y="211"/>
                  </a:cubicBezTo>
                  <a:cubicBezTo>
                    <a:pt x="473" y="253"/>
                    <a:pt x="474" y="285"/>
                    <a:pt x="481" y="329"/>
                  </a:cubicBezTo>
                  <a:cubicBezTo>
                    <a:pt x="485" y="355"/>
                    <a:pt x="489" y="378"/>
                    <a:pt x="490" y="405"/>
                  </a:cubicBezTo>
                  <a:cubicBezTo>
                    <a:pt x="490" y="412"/>
                    <a:pt x="490" y="414"/>
                    <a:pt x="490" y="418"/>
                  </a:cubicBezTo>
                  <a:cubicBezTo>
                    <a:pt x="495" y="410"/>
                    <a:pt x="508" y="392"/>
                    <a:pt x="516" y="376"/>
                  </a:cubicBezTo>
                  <a:cubicBezTo>
                    <a:pt x="551" y="307"/>
                    <a:pt x="579" y="235"/>
                    <a:pt x="637" y="181"/>
                  </a:cubicBezTo>
                  <a:cubicBezTo>
                    <a:pt x="653" y="165"/>
                    <a:pt x="673" y="144"/>
                    <a:pt x="698" y="148"/>
                  </a:cubicBezTo>
                  <a:cubicBezTo>
                    <a:pt x="718" y="151"/>
                    <a:pt x="742" y="178"/>
                    <a:pt x="750" y="194"/>
                  </a:cubicBezTo>
                  <a:cubicBezTo>
                    <a:pt x="765" y="222"/>
                    <a:pt x="763" y="253"/>
                    <a:pt x="767" y="283"/>
                  </a:cubicBezTo>
                  <a:cubicBezTo>
                    <a:pt x="771" y="315"/>
                    <a:pt x="772" y="347"/>
                    <a:pt x="772" y="380"/>
                  </a:cubicBezTo>
                  <a:cubicBezTo>
                    <a:pt x="784" y="371"/>
                    <a:pt x="788" y="378"/>
                    <a:pt x="802" y="363"/>
                  </a:cubicBezTo>
                  <a:cubicBezTo>
                    <a:pt x="849" y="314"/>
                    <a:pt x="882" y="248"/>
                    <a:pt x="923" y="194"/>
                  </a:cubicBezTo>
                  <a:cubicBezTo>
                    <a:pt x="950" y="157"/>
                    <a:pt x="1002" y="126"/>
                    <a:pt x="1049" y="127"/>
                  </a:cubicBezTo>
                  <a:cubicBezTo>
                    <a:pt x="1085" y="128"/>
                    <a:pt x="1090" y="156"/>
                    <a:pt x="1110" y="181"/>
                  </a:cubicBezTo>
                  <a:cubicBezTo>
                    <a:pt x="1137" y="214"/>
                    <a:pt x="1154" y="253"/>
                    <a:pt x="1179" y="287"/>
                  </a:cubicBezTo>
                  <a:cubicBezTo>
                    <a:pt x="1205" y="322"/>
                    <a:pt x="1223" y="352"/>
                    <a:pt x="1261" y="376"/>
                  </a:cubicBezTo>
                  <a:cubicBezTo>
                    <a:pt x="1268" y="380"/>
                    <a:pt x="1276" y="384"/>
                    <a:pt x="1283" y="38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1" name="Freeform 11">
              <a:extLst>
                <a:ext uri="{FF2B5EF4-FFF2-40B4-BE49-F238E27FC236}">
                  <a16:creationId xmlns:a16="http://schemas.microsoft.com/office/drawing/2014/main" id="{1B6BAC3B-81C5-AFD4-AA4F-ED8B3D222684}"/>
                </a:ext>
              </a:extLst>
            </p:cNvPr>
            <p:cNvSpPr>
              <a:spLocks noRot="1" noChangeAspect="1" noEditPoints="1" noChangeArrowheads="1" noChangeShapeType="1" noTextEdit="1"/>
            </p:cNvSpPr>
            <p:nvPr/>
          </p:nvSpPr>
          <p:spPr bwMode="auto">
            <a:xfrm>
              <a:off x="3913" y="2059"/>
              <a:ext cx="264" cy="168"/>
            </a:xfrm>
            <a:custGeom>
              <a:avLst/>
              <a:gdLst>
                <a:gd name="T0" fmla="*/ 0 w 1162"/>
                <a:gd name="T1" fmla="*/ 418 h 739"/>
                <a:gd name="T2" fmla="*/ 221 w 1162"/>
                <a:gd name="T3" fmla="*/ 405 h 739"/>
                <a:gd name="T4" fmla="*/ 512 w 1162"/>
                <a:gd name="T5" fmla="*/ 354 h 739"/>
                <a:gd name="T6" fmla="*/ 789 w 1162"/>
                <a:gd name="T7" fmla="*/ 316 h 739"/>
                <a:gd name="T8" fmla="*/ 876 w 1162"/>
                <a:gd name="T9" fmla="*/ 321 h 739"/>
                <a:gd name="T10" fmla="*/ 897 w 1162"/>
                <a:gd name="T11" fmla="*/ 325 h 739"/>
                <a:gd name="T12" fmla="*/ 122 w 1162"/>
                <a:gd name="T13" fmla="*/ 637 h 739"/>
                <a:gd name="T14" fmla="*/ 148 w 1162"/>
                <a:gd name="T15" fmla="*/ 620 h 739"/>
                <a:gd name="T16" fmla="*/ 256 w 1162"/>
                <a:gd name="T17" fmla="*/ 603 h 739"/>
                <a:gd name="T18" fmla="*/ 460 w 1162"/>
                <a:gd name="T19" fmla="*/ 582 h 739"/>
                <a:gd name="T20" fmla="*/ 702 w 1162"/>
                <a:gd name="T21" fmla="*/ 527 h 739"/>
                <a:gd name="T22" fmla="*/ 893 w 1162"/>
                <a:gd name="T23" fmla="*/ 468 h 739"/>
                <a:gd name="T24" fmla="*/ 928 w 1162"/>
                <a:gd name="T25" fmla="*/ 456 h 739"/>
                <a:gd name="T26" fmla="*/ 655 w 1162"/>
                <a:gd name="T27" fmla="*/ 13 h 739"/>
                <a:gd name="T28" fmla="*/ 676 w 1162"/>
                <a:gd name="T29" fmla="*/ 0 h 739"/>
                <a:gd name="T30" fmla="*/ 741 w 1162"/>
                <a:gd name="T31" fmla="*/ 21 h 739"/>
                <a:gd name="T32" fmla="*/ 858 w 1162"/>
                <a:gd name="T33" fmla="*/ 110 h 739"/>
                <a:gd name="T34" fmla="*/ 1027 w 1162"/>
                <a:gd name="T35" fmla="*/ 236 h 739"/>
                <a:gd name="T36" fmla="*/ 1144 w 1162"/>
                <a:gd name="T37" fmla="*/ 376 h 739"/>
                <a:gd name="T38" fmla="*/ 1127 w 1162"/>
                <a:gd name="T39" fmla="*/ 553 h 739"/>
                <a:gd name="T40" fmla="*/ 1005 w 1162"/>
                <a:gd name="T41" fmla="*/ 679 h 739"/>
                <a:gd name="T42" fmla="*/ 902 w 1162"/>
                <a:gd name="T43" fmla="*/ 738 h 7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2"/>
                <a:gd name="T67" fmla="*/ 0 h 739"/>
                <a:gd name="T68" fmla="*/ 1162 w 1162"/>
                <a:gd name="T69" fmla="*/ 739 h 7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2" h="739" extrusionOk="0">
                  <a:moveTo>
                    <a:pt x="0" y="418"/>
                  </a:moveTo>
                  <a:cubicBezTo>
                    <a:pt x="74" y="418"/>
                    <a:pt x="148" y="416"/>
                    <a:pt x="221" y="405"/>
                  </a:cubicBezTo>
                  <a:cubicBezTo>
                    <a:pt x="318" y="390"/>
                    <a:pt x="415" y="371"/>
                    <a:pt x="512" y="354"/>
                  </a:cubicBezTo>
                  <a:cubicBezTo>
                    <a:pt x="605" y="338"/>
                    <a:pt x="695" y="317"/>
                    <a:pt x="789" y="316"/>
                  </a:cubicBezTo>
                  <a:cubicBezTo>
                    <a:pt x="819" y="316"/>
                    <a:pt x="847" y="317"/>
                    <a:pt x="876" y="321"/>
                  </a:cubicBezTo>
                  <a:cubicBezTo>
                    <a:pt x="886" y="321"/>
                    <a:pt x="890" y="322"/>
                    <a:pt x="897" y="325"/>
                  </a:cubicBezTo>
                </a:path>
                <a:path w="1162" h="739" extrusionOk="0">
                  <a:moveTo>
                    <a:pt x="122" y="637"/>
                  </a:moveTo>
                  <a:cubicBezTo>
                    <a:pt x="127" y="634"/>
                    <a:pt x="134" y="623"/>
                    <a:pt x="148" y="620"/>
                  </a:cubicBezTo>
                  <a:cubicBezTo>
                    <a:pt x="182" y="612"/>
                    <a:pt x="220" y="607"/>
                    <a:pt x="256" y="603"/>
                  </a:cubicBezTo>
                  <a:cubicBezTo>
                    <a:pt x="324" y="595"/>
                    <a:pt x="392" y="593"/>
                    <a:pt x="460" y="582"/>
                  </a:cubicBezTo>
                  <a:cubicBezTo>
                    <a:pt x="542" y="569"/>
                    <a:pt x="622" y="547"/>
                    <a:pt x="702" y="527"/>
                  </a:cubicBezTo>
                  <a:cubicBezTo>
                    <a:pt x="767" y="511"/>
                    <a:pt x="829" y="489"/>
                    <a:pt x="893" y="468"/>
                  </a:cubicBezTo>
                  <a:cubicBezTo>
                    <a:pt x="905" y="464"/>
                    <a:pt x="916" y="460"/>
                    <a:pt x="928" y="456"/>
                  </a:cubicBezTo>
                </a:path>
                <a:path w="1162" h="739" extrusionOk="0">
                  <a:moveTo>
                    <a:pt x="655" y="13"/>
                  </a:moveTo>
                  <a:cubicBezTo>
                    <a:pt x="662" y="8"/>
                    <a:pt x="662" y="2"/>
                    <a:pt x="676" y="0"/>
                  </a:cubicBezTo>
                  <a:cubicBezTo>
                    <a:pt x="699" y="-3"/>
                    <a:pt x="722" y="10"/>
                    <a:pt x="741" y="21"/>
                  </a:cubicBezTo>
                  <a:cubicBezTo>
                    <a:pt x="780" y="43"/>
                    <a:pt x="822" y="82"/>
                    <a:pt x="858" y="110"/>
                  </a:cubicBezTo>
                  <a:cubicBezTo>
                    <a:pt x="914" y="153"/>
                    <a:pt x="970" y="195"/>
                    <a:pt x="1027" y="236"/>
                  </a:cubicBezTo>
                  <a:cubicBezTo>
                    <a:pt x="1079" y="274"/>
                    <a:pt x="1118" y="316"/>
                    <a:pt x="1144" y="376"/>
                  </a:cubicBezTo>
                  <a:cubicBezTo>
                    <a:pt x="1171" y="439"/>
                    <a:pt x="1161" y="496"/>
                    <a:pt x="1127" y="553"/>
                  </a:cubicBezTo>
                  <a:cubicBezTo>
                    <a:pt x="1097" y="603"/>
                    <a:pt x="1051" y="644"/>
                    <a:pt x="1005" y="679"/>
                  </a:cubicBezTo>
                  <a:cubicBezTo>
                    <a:pt x="971" y="705"/>
                    <a:pt x="941" y="722"/>
                    <a:pt x="902" y="73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2" name="Freeform 12">
              <a:extLst>
                <a:ext uri="{FF2B5EF4-FFF2-40B4-BE49-F238E27FC236}">
                  <a16:creationId xmlns:a16="http://schemas.microsoft.com/office/drawing/2014/main" id="{322F47A3-697C-7106-46DF-23F18A471299}"/>
                </a:ext>
              </a:extLst>
            </p:cNvPr>
            <p:cNvSpPr>
              <a:spLocks noRot="1" noChangeAspect="1" noEditPoints="1" noChangeArrowheads="1" noChangeShapeType="1" noTextEdit="1"/>
            </p:cNvSpPr>
            <p:nvPr/>
          </p:nvSpPr>
          <p:spPr bwMode="auto">
            <a:xfrm>
              <a:off x="4417" y="1916"/>
              <a:ext cx="404" cy="273"/>
            </a:xfrm>
            <a:custGeom>
              <a:avLst/>
              <a:gdLst>
                <a:gd name="T0" fmla="*/ 0 w 1782"/>
                <a:gd name="T1" fmla="*/ 582 h 1208"/>
                <a:gd name="T2" fmla="*/ 4 w 1782"/>
                <a:gd name="T3" fmla="*/ 603 h 1208"/>
                <a:gd name="T4" fmla="*/ 17 w 1782"/>
                <a:gd name="T5" fmla="*/ 730 h 1208"/>
                <a:gd name="T6" fmla="*/ 17 w 1782"/>
                <a:gd name="T7" fmla="*/ 1207 h 1208"/>
                <a:gd name="T8" fmla="*/ 286 w 1782"/>
                <a:gd name="T9" fmla="*/ 911 h 1208"/>
                <a:gd name="T10" fmla="*/ 290 w 1782"/>
                <a:gd name="T11" fmla="*/ 1042 h 1208"/>
                <a:gd name="T12" fmla="*/ 338 w 1782"/>
                <a:gd name="T13" fmla="*/ 1160 h 1208"/>
                <a:gd name="T14" fmla="*/ 420 w 1782"/>
                <a:gd name="T15" fmla="*/ 1194 h 1208"/>
                <a:gd name="T16" fmla="*/ 524 w 1782"/>
                <a:gd name="T17" fmla="*/ 1101 h 1208"/>
                <a:gd name="T18" fmla="*/ 554 w 1782"/>
                <a:gd name="T19" fmla="*/ 962 h 1208"/>
                <a:gd name="T20" fmla="*/ 450 w 1782"/>
                <a:gd name="T21" fmla="*/ 857 h 1208"/>
                <a:gd name="T22" fmla="*/ 316 w 1782"/>
                <a:gd name="T23" fmla="*/ 848 h 1208"/>
                <a:gd name="T24" fmla="*/ 667 w 1782"/>
                <a:gd name="T25" fmla="*/ 342 h 1208"/>
                <a:gd name="T26" fmla="*/ 736 w 1782"/>
                <a:gd name="T27" fmla="*/ 329 h 1208"/>
                <a:gd name="T28" fmla="*/ 875 w 1782"/>
                <a:gd name="T29" fmla="*/ 312 h 1208"/>
                <a:gd name="T30" fmla="*/ 1014 w 1782"/>
                <a:gd name="T31" fmla="*/ 283 h 1208"/>
                <a:gd name="T32" fmla="*/ 1048 w 1782"/>
                <a:gd name="T33" fmla="*/ 270 h 1208"/>
                <a:gd name="T34" fmla="*/ 1191 w 1782"/>
                <a:gd name="T35" fmla="*/ 17 h 1208"/>
                <a:gd name="T36" fmla="*/ 1222 w 1782"/>
                <a:gd name="T37" fmla="*/ 46 h 1208"/>
                <a:gd name="T38" fmla="*/ 1230 w 1782"/>
                <a:gd name="T39" fmla="*/ 143 h 1208"/>
                <a:gd name="T40" fmla="*/ 1217 w 1782"/>
                <a:gd name="T41" fmla="*/ 278 h 1208"/>
                <a:gd name="T42" fmla="*/ 1512 w 1782"/>
                <a:gd name="T43" fmla="*/ 38 h 1208"/>
                <a:gd name="T44" fmla="*/ 1490 w 1782"/>
                <a:gd name="T45" fmla="*/ 84 h 1208"/>
                <a:gd name="T46" fmla="*/ 1482 w 1782"/>
                <a:gd name="T47" fmla="*/ 181 h 1208"/>
                <a:gd name="T48" fmla="*/ 1525 w 1782"/>
                <a:gd name="T49" fmla="*/ 262 h 1208"/>
                <a:gd name="T50" fmla="*/ 1625 w 1782"/>
                <a:gd name="T51" fmla="*/ 287 h 1208"/>
                <a:gd name="T52" fmla="*/ 1733 w 1782"/>
                <a:gd name="T53" fmla="*/ 202 h 1208"/>
                <a:gd name="T54" fmla="*/ 1781 w 1782"/>
                <a:gd name="T55" fmla="*/ 76 h 1208"/>
                <a:gd name="T56" fmla="*/ 1707 w 1782"/>
                <a:gd name="T57" fmla="*/ 0 h 1208"/>
                <a:gd name="T58" fmla="*/ 1677 w 1782"/>
                <a:gd name="T59" fmla="*/ 4 h 12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2"/>
                <a:gd name="T91" fmla="*/ 0 h 1208"/>
                <a:gd name="T92" fmla="*/ 1782 w 1782"/>
                <a:gd name="T93" fmla="*/ 1208 h 12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2" h="1208" extrusionOk="0">
                  <a:moveTo>
                    <a:pt x="0" y="582"/>
                  </a:moveTo>
                  <a:cubicBezTo>
                    <a:pt x="2" y="590"/>
                    <a:pt x="1" y="595"/>
                    <a:pt x="4" y="603"/>
                  </a:cubicBezTo>
                  <a:cubicBezTo>
                    <a:pt x="21" y="641"/>
                    <a:pt x="17" y="689"/>
                    <a:pt x="17" y="730"/>
                  </a:cubicBezTo>
                  <a:cubicBezTo>
                    <a:pt x="18" y="889"/>
                    <a:pt x="17" y="1048"/>
                    <a:pt x="17" y="1207"/>
                  </a:cubicBezTo>
                </a:path>
                <a:path w="1782" h="1208" extrusionOk="0">
                  <a:moveTo>
                    <a:pt x="286" y="911"/>
                  </a:moveTo>
                  <a:cubicBezTo>
                    <a:pt x="286" y="954"/>
                    <a:pt x="282" y="999"/>
                    <a:pt x="290" y="1042"/>
                  </a:cubicBezTo>
                  <a:cubicBezTo>
                    <a:pt x="298" y="1083"/>
                    <a:pt x="314" y="1125"/>
                    <a:pt x="338" y="1160"/>
                  </a:cubicBezTo>
                  <a:cubicBezTo>
                    <a:pt x="358" y="1189"/>
                    <a:pt x="384" y="1200"/>
                    <a:pt x="420" y="1194"/>
                  </a:cubicBezTo>
                  <a:cubicBezTo>
                    <a:pt x="466" y="1186"/>
                    <a:pt x="502" y="1137"/>
                    <a:pt x="524" y="1101"/>
                  </a:cubicBezTo>
                  <a:cubicBezTo>
                    <a:pt x="553" y="1054"/>
                    <a:pt x="569" y="1014"/>
                    <a:pt x="554" y="962"/>
                  </a:cubicBezTo>
                  <a:cubicBezTo>
                    <a:pt x="539" y="910"/>
                    <a:pt x="501" y="875"/>
                    <a:pt x="450" y="857"/>
                  </a:cubicBezTo>
                  <a:cubicBezTo>
                    <a:pt x="408" y="842"/>
                    <a:pt x="360" y="848"/>
                    <a:pt x="316" y="848"/>
                  </a:cubicBezTo>
                </a:path>
                <a:path w="1782" h="1208" extrusionOk="0">
                  <a:moveTo>
                    <a:pt x="667" y="342"/>
                  </a:moveTo>
                  <a:cubicBezTo>
                    <a:pt x="690" y="339"/>
                    <a:pt x="712" y="330"/>
                    <a:pt x="736" y="329"/>
                  </a:cubicBezTo>
                  <a:cubicBezTo>
                    <a:pt x="783" y="326"/>
                    <a:pt x="829" y="324"/>
                    <a:pt x="875" y="312"/>
                  </a:cubicBezTo>
                  <a:cubicBezTo>
                    <a:pt x="920" y="300"/>
                    <a:pt x="970" y="297"/>
                    <a:pt x="1014" y="283"/>
                  </a:cubicBezTo>
                  <a:cubicBezTo>
                    <a:pt x="1030" y="274"/>
                    <a:pt x="1036" y="271"/>
                    <a:pt x="1048" y="270"/>
                  </a:cubicBezTo>
                </a:path>
                <a:path w="1782" h="1208" extrusionOk="0">
                  <a:moveTo>
                    <a:pt x="1191" y="17"/>
                  </a:moveTo>
                  <a:cubicBezTo>
                    <a:pt x="1207" y="20"/>
                    <a:pt x="1216" y="30"/>
                    <a:pt x="1222" y="46"/>
                  </a:cubicBezTo>
                  <a:cubicBezTo>
                    <a:pt x="1234" y="76"/>
                    <a:pt x="1230" y="111"/>
                    <a:pt x="1230" y="143"/>
                  </a:cubicBezTo>
                  <a:cubicBezTo>
                    <a:pt x="1230" y="189"/>
                    <a:pt x="1224" y="233"/>
                    <a:pt x="1217" y="278"/>
                  </a:cubicBezTo>
                </a:path>
                <a:path w="1782" h="1208" extrusionOk="0">
                  <a:moveTo>
                    <a:pt x="1512" y="38"/>
                  </a:moveTo>
                  <a:cubicBezTo>
                    <a:pt x="1501" y="53"/>
                    <a:pt x="1497" y="65"/>
                    <a:pt x="1490" y="84"/>
                  </a:cubicBezTo>
                  <a:cubicBezTo>
                    <a:pt x="1480" y="112"/>
                    <a:pt x="1476" y="151"/>
                    <a:pt x="1482" y="181"/>
                  </a:cubicBezTo>
                  <a:cubicBezTo>
                    <a:pt x="1488" y="212"/>
                    <a:pt x="1503" y="240"/>
                    <a:pt x="1525" y="262"/>
                  </a:cubicBezTo>
                  <a:cubicBezTo>
                    <a:pt x="1553" y="291"/>
                    <a:pt x="1586" y="297"/>
                    <a:pt x="1625" y="287"/>
                  </a:cubicBezTo>
                  <a:cubicBezTo>
                    <a:pt x="1667" y="277"/>
                    <a:pt x="1707" y="235"/>
                    <a:pt x="1733" y="202"/>
                  </a:cubicBezTo>
                  <a:cubicBezTo>
                    <a:pt x="1763" y="164"/>
                    <a:pt x="1784" y="125"/>
                    <a:pt x="1781" y="76"/>
                  </a:cubicBezTo>
                  <a:cubicBezTo>
                    <a:pt x="1779" y="40"/>
                    <a:pt x="1743" y="5"/>
                    <a:pt x="1707" y="0"/>
                  </a:cubicBezTo>
                  <a:cubicBezTo>
                    <a:pt x="1697" y="1"/>
                    <a:pt x="1687" y="3"/>
                    <a:pt x="1677" y="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3" name="Freeform 13">
              <a:extLst>
                <a:ext uri="{FF2B5EF4-FFF2-40B4-BE49-F238E27FC236}">
                  <a16:creationId xmlns:a16="http://schemas.microsoft.com/office/drawing/2014/main" id="{6504CA98-4626-9697-FC71-BE215C9E8DA6}"/>
                </a:ext>
              </a:extLst>
            </p:cNvPr>
            <p:cNvSpPr>
              <a:spLocks noRot="1" noChangeAspect="1" noEditPoints="1" noChangeArrowheads="1" noChangeShapeType="1" noTextEdit="1"/>
            </p:cNvSpPr>
            <p:nvPr/>
          </p:nvSpPr>
          <p:spPr bwMode="auto">
            <a:xfrm>
              <a:off x="5010" y="2038"/>
              <a:ext cx="317" cy="143"/>
            </a:xfrm>
            <a:custGeom>
              <a:avLst/>
              <a:gdLst>
                <a:gd name="T0" fmla="*/ 91 w 1396"/>
                <a:gd name="T1" fmla="*/ 144 h 630"/>
                <a:gd name="T2" fmla="*/ 52 w 1396"/>
                <a:gd name="T3" fmla="*/ 177 h 630"/>
                <a:gd name="T4" fmla="*/ 17 w 1396"/>
                <a:gd name="T5" fmla="*/ 283 h 630"/>
                <a:gd name="T6" fmla="*/ 26 w 1396"/>
                <a:gd name="T7" fmla="*/ 355 h 630"/>
                <a:gd name="T8" fmla="*/ 74 w 1396"/>
                <a:gd name="T9" fmla="*/ 409 h 630"/>
                <a:gd name="T10" fmla="*/ 143 w 1396"/>
                <a:gd name="T11" fmla="*/ 464 h 630"/>
                <a:gd name="T12" fmla="*/ 165 w 1396"/>
                <a:gd name="T13" fmla="*/ 511 h 630"/>
                <a:gd name="T14" fmla="*/ 108 w 1396"/>
                <a:gd name="T15" fmla="*/ 578 h 630"/>
                <a:gd name="T16" fmla="*/ 17 w 1396"/>
                <a:gd name="T17" fmla="*/ 625 h 630"/>
                <a:gd name="T18" fmla="*/ 0 w 1396"/>
                <a:gd name="T19" fmla="*/ 629 h 630"/>
                <a:gd name="T20" fmla="*/ 377 w 1396"/>
                <a:gd name="T21" fmla="*/ 236 h 630"/>
                <a:gd name="T22" fmla="*/ 381 w 1396"/>
                <a:gd name="T23" fmla="*/ 270 h 630"/>
                <a:gd name="T24" fmla="*/ 442 w 1396"/>
                <a:gd name="T25" fmla="*/ 287 h 630"/>
                <a:gd name="T26" fmla="*/ 533 w 1396"/>
                <a:gd name="T27" fmla="*/ 274 h 630"/>
                <a:gd name="T28" fmla="*/ 641 w 1396"/>
                <a:gd name="T29" fmla="*/ 203 h 630"/>
                <a:gd name="T30" fmla="*/ 702 w 1396"/>
                <a:gd name="T31" fmla="*/ 122 h 630"/>
                <a:gd name="T32" fmla="*/ 702 w 1396"/>
                <a:gd name="T33" fmla="*/ 63 h 630"/>
                <a:gd name="T34" fmla="*/ 633 w 1396"/>
                <a:gd name="T35" fmla="*/ 80 h 630"/>
                <a:gd name="T36" fmla="*/ 537 w 1396"/>
                <a:gd name="T37" fmla="*/ 169 h 630"/>
                <a:gd name="T38" fmla="*/ 481 w 1396"/>
                <a:gd name="T39" fmla="*/ 300 h 630"/>
                <a:gd name="T40" fmla="*/ 477 w 1396"/>
                <a:gd name="T41" fmla="*/ 414 h 630"/>
                <a:gd name="T42" fmla="*/ 568 w 1396"/>
                <a:gd name="T43" fmla="*/ 477 h 630"/>
                <a:gd name="T44" fmla="*/ 602 w 1396"/>
                <a:gd name="T45" fmla="*/ 485 h 630"/>
                <a:gd name="T46" fmla="*/ 1209 w 1396"/>
                <a:gd name="T47" fmla="*/ 0 h 630"/>
                <a:gd name="T48" fmla="*/ 1165 w 1396"/>
                <a:gd name="T49" fmla="*/ 55 h 630"/>
                <a:gd name="T50" fmla="*/ 1118 w 1396"/>
                <a:gd name="T51" fmla="*/ 169 h 630"/>
                <a:gd name="T52" fmla="*/ 1096 w 1396"/>
                <a:gd name="T53" fmla="*/ 312 h 630"/>
                <a:gd name="T54" fmla="*/ 1096 w 1396"/>
                <a:gd name="T55" fmla="*/ 435 h 630"/>
                <a:gd name="T56" fmla="*/ 1178 w 1396"/>
                <a:gd name="T57" fmla="*/ 473 h 630"/>
                <a:gd name="T58" fmla="*/ 1330 w 1396"/>
                <a:gd name="T59" fmla="*/ 435 h 630"/>
                <a:gd name="T60" fmla="*/ 1395 w 1396"/>
                <a:gd name="T61" fmla="*/ 393 h 6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96"/>
                <a:gd name="T94" fmla="*/ 0 h 630"/>
                <a:gd name="T95" fmla="*/ 1396 w 1396"/>
                <a:gd name="T96" fmla="*/ 630 h 6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96" h="630" extrusionOk="0">
                  <a:moveTo>
                    <a:pt x="91" y="144"/>
                  </a:moveTo>
                  <a:cubicBezTo>
                    <a:pt x="80" y="154"/>
                    <a:pt x="63" y="165"/>
                    <a:pt x="52" y="177"/>
                  </a:cubicBezTo>
                  <a:cubicBezTo>
                    <a:pt x="23" y="210"/>
                    <a:pt x="17" y="241"/>
                    <a:pt x="17" y="283"/>
                  </a:cubicBezTo>
                  <a:cubicBezTo>
                    <a:pt x="17" y="310"/>
                    <a:pt x="15" y="330"/>
                    <a:pt x="26" y="355"/>
                  </a:cubicBezTo>
                  <a:cubicBezTo>
                    <a:pt x="36" y="377"/>
                    <a:pt x="57" y="392"/>
                    <a:pt x="74" y="409"/>
                  </a:cubicBezTo>
                  <a:cubicBezTo>
                    <a:pt x="95" y="429"/>
                    <a:pt x="120" y="446"/>
                    <a:pt x="143" y="464"/>
                  </a:cubicBezTo>
                  <a:cubicBezTo>
                    <a:pt x="160" y="478"/>
                    <a:pt x="170" y="486"/>
                    <a:pt x="165" y="511"/>
                  </a:cubicBezTo>
                  <a:cubicBezTo>
                    <a:pt x="160" y="534"/>
                    <a:pt x="127" y="566"/>
                    <a:pt x="108" y="578"/>
                  </a:cubicBezTo>
                  <a:cubicBezTo>
                    <a:pt x="81" y="596"/>
                    <a:pt x="48" y="615"/>
                    <a:pt x="17" y="625"/>
                  </a:cubicBezTo>
                  <a:cubicBezTo>
                    <a:pt x="11" y="626"/>
                    <a:pt x="6" y="628"/>
                    <a:pt x="0" y="629"/>
                  </a:cubicBezTo>
                </a:path>
                <a:path w="1396" h="630" extrusionOk="0">
                  <a:moveTo>
                    <a:pt x="377" y="236"/>
                  </a:moveTo>
                  <a:cubicBezTo>
                    <a:pt x="378" y="244"/>
                    <a:pt x="373" y="265"/>
                    <a:pt x="381" y="270"/>
                  </a:cubicBezTo>
                  <a:cubicBezTo>
                    <a:pt x="392" y="277"/>
                    <a:pt x="428" y="284"/>
                    <a:pt x="442" y="287"/>
                  </a:cubicBezTo>
                  <a:cubicBezTo>
                    <a:pt x="477" y="296"/>
                    <a:pt x="501" y="288"/>
                    <a:pt x="533" y="274"/>
                  </a:cubicBezTo>
                  <a:cubicBezTo>
                    <a:pt x="575" y="256"/>
                    <a:pt x="606" y="231"/>
                    <a:pt x="641" y="203"/>
                  </a:cubicBezTo>
                  <a:cubicBezTo>
                    <a:pt x="671" y="179"/>
                    <a:pt x="689" y="159"/>
                    <a:pt x="702" y="122"/>
                  </a:cubicBezTo>
                  <a:cubicBezTo>
                    <a:pt x="707" y="109"/>
                    <a:pt x="712" y="75"/>
                    <a:pt x="702" y="63"/>
                  </a:cubicBezTo>
                  <a:cubicBezTo>
                    <a:pt x="681" y="38"/>
                    <a:pt x="650" y="69"/>
                    <a:pt x="633" y="80"/>
                  </a:cubicBezTo>
                  <a:cubicBezTo>
                    <a:pt x="594" y="106"/>
                    <a:pt x="564" y="128"/>
                    <a:pt x="537" y="169"/>
                  </a:cubicBezTo>
                  <a:cubicBezTo>
                    <a:pt x="511" y="209"/>
                    <a:pt x="495" y="255"/>
                    <a:pt x="481" y="300"/>
                  </a:cubicBezTo>
                  <a:cubicBezTo>
                    <a:pt x="470" y="337"/>
                    <a:pt x="458" y="378"/>
                    <a:pt x="477" y="414"/>
                  </a:cubicBezTo>
                  <a:cubicBezTo>
                    <a:pt x="496" y="451"/>
                    <a:pt x="530" y="466"/>
                    <a:pt x="568" y="477"/>
                  </a:cubicBezTo>
                  <a:cubicBezTo>
                    <a:pt x="579" y="480"/>
                    <a:pt x="591" y="482"/>
                    <a:pt x="602" y="485"/>
                  </a:cubicBezTo>
                </a:path>
                <a:path w="1396" h="630" extrusionOk="0">
                  <a:moveTo>
                    <a:pt x="1209" y="0"/>
                  </a:moveTo>
                  <a:cubicBezTo>
                    <a:pt x="1189" y="18"/>
                    <a:pt x="1180" y="32"/>
                    <a:pt x="1165" y="55"/>
                  </a:cubicBezTo>
                  <a:cubicBezTo>
                    <a:pt x="1142" y="91"/>
                    <a:pt x="1129" y="128"/>
                    <a:pt x="1118" y="169"/>
                  </a:cubicBezTo>
                  <a:cubicBezTo>
                    <a:pt x="1105" y="216"/>
                    <a:pt x="1106" y="265"/>
                    <a:pt x="1096" y="312"/>
                  </a:cubicBezTo>
                  <a:cubicBezTo>
                    <a:pt x="1087" y="355"/>
                    <a:pt x="1082" y="392"/>
                    <a:pt x="1096" y="435"/>
                  </a:cubicBezTo>
                  <a:cubicBezTo>
                    <a:pt x="1109" y="473"/>
                    <a:pt x="1143" y="472"/>
                    <a:pt x="1178" y="473"/>
                  </a:cubicBezTo>
                  <a:cubicBezTo>
                    <a:pt x="1230" y="475"/>
                    <a:pt x="1284" y="458"/>
                    <a:pt x="1330" y="435"/>
                  </a:cubicBezTo>
                  <a:cubicBezTo>
                    <a:pt x="1364" y="415"/>
                    <a:pt x="1374" y="409"/>
                    <a:pt x="1395" y="39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4" name="Freeform 14">
              <a:extLst>
                <a:ext uri="{FF2B5EF4-FFF2-40B4-BE49-F238E27FC236}">
                  <a16:creationId xmlns:a16="http://schemas.microsoft.com/office/drawing/2014/main" id="{05C938A0-4BDE-9759-3BDC-781E4889DBF9}"/>
                </a:ext>
              </a:extLst>
            </p:cNvPr>
            <p:cNvSpPr>
              <a:spLocks noRot="1" noChangeAspect="1" noEditPoints="1" noChangeArrowheads="1" noChangeShapeType="1" noTextEdit="1"/>
            </p:cNvSpPr>
            <p:nvPr/>
          </p:nvSpPr>
          <p:spPr bwMode="auto">
            <a:xfrm>
              <a:off x="819" y="2706"/>
              <a:ext cx="348" cy="310"/>
            </a:xfrm>
            <a:custGeom>
              <a:avLst/>
              <a:gdLst>
                <a:gd name="T0" fmla="*/ 0 w 1534"/>
                <a:gd name="T1" fmla="*/ 489 h 1368"/>
                <a:gd name="T2" fmla="*/ 160 w 1534"/>
                <a:gd name="T3" fmla="*/ 481 h 1368"/>
                <a:gd name="T4" fmla="*/ 390 w 1534"/>
                <a:gd name="T5" fmla="*/ 447 h 1368"/>
                <a:gd name="T6" fmla="*/ 580 w 1534"/>
                <a:gd name="T7" fmla="*/ 401 h 1368"/>
                <a:gd name="T8" fmla="*/ 641 w 1534"/>
                <a:gd name="T9" fmla="*/ 384 h 1368"/>
                <a:gd name="T10" fmla="*/ 169 w 1534"/>
                <a:gd name="T11" fmla="*/ 933 h 1368"/>
                <a:gd name="T12" fmla="*/ 234 w 1534"/>
                <a:gd name="T13" fmla="*/ 962 h 1368"/>
                <a:gd name="T14" fmla="*/ 394 w 1534"/>
                <a:gd name="T15" fmla="*/ 949 h 1368"/>
                <a:gd name="T16" fmla="*/ 697 w 1534"/>
                <a:gd name="T17" fmla="*/ 882 h 1368"/>
                <a:gd name="T18" fmla="*/ 897 w 1534"/>
                <a:gd name="T19" fmla="*/ 861 h 1368"/>
                <a:gd name="T20" fmla="*/ 966 w 1534"/>
                <a:gd name="T21" fmla="*/ 848 h 1368"/>
                <a:gd name="T22" fmla="*/ 546 w 1534"/>
                <a:gd name="T23" fmla="*/ 0 h 1368"/>
                <a:gd name="T24" fmla="*/ 576 w 1534"/>
                <a:gd name="T25" fmla="*/ 63 h 1368"/>
                <a:gd name="T26" fmla="*/ 749 w 1534"/>
                <a:gd name="T27" fmla="*/ 211 h 1368"/>
                <a:gd name="T28" fmla="*/ 1039 w 1534"/>
                <a:gd name="T29" fmla="*/ 405 h 1368"/>
                <a:gd name="T30" fmla="*/ 1356 w 1534"/>
                <a:gd name="T31" fmla="*/ 650 h 1368"/>
                <a:gd name="T32" fmla="*/ 1520 w 1534"/>
                <a:gd name="T33" fmla="*/ 890 h 1368"/>
                <a:gd name="T34" fmla="*/ 1486 w 1534"/>
                <a:gd name="T35" fmla="*/ 1076 h 1368"/>
                <a:gd name="T36" fmla="*/ 1286 w 1534"/>
                <a:gd name="T37" fmla="*/ 1220 h 1368"/>
                <a:gd name="T38" fmla="*/ 1044 w 1534"/>
                <a:gd name="T39" fmla="*/ 1346 h 1368"/>
                <a:gd name="T40" fmla="*/ 1001 w 1534"/>
                <a:gd name="T41" fmla="*/ 1367 h 13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4"/>
                <a:gd name="T64" fmla="*/ 0 h 1368"/>
                <a:gd name="T65" fmla="*/ 1534 w 1534"/>
                <a:gd name="T66" fmla="*/ 1368 h 13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4" h="1368" extrusionOk="0">
                  <a:moveTo>
                    <a:pt x="0" y="489"/>
                  </a:moveTo>
                  <a:cubicBezTo>
                    <a:pt x="53" y="489"/>
                    <a:pt x="107" y="486"/>
                    <a:pt x="160" y="481"/>
                  </a:cubicBezTo>
                  <a:cubicBezTo>
                    <a:pt x="236" y="473"/>
                    <a:pt x="315" y="463"/>
                    <a:pt x="390" y="447"/>
                  </a:cubicBezTo>
                  <a:cubicBezTo>
                    <a:pt x="454" y="433"/>
                    <a:pt x="518" y="420"/>
                    <a:pt x="580" y="401"/>
                  </a:cubicBezTo>
                  <a:cubicBezTo>
                    <a:pt x="612" y="389"/>
                    <a:pt x="620" y="386"/>
                    <a:pt x="641" y="384"/>
                  </a:cubicBezTo>
                </a:path>
                <a:path w="1534" h="1368" extrusionOk="0">
                  <a:moveTo>
                    <a:pt x="169" y="933"/>
                  </a:moveTo>
                  <a:cubicBezTo>
                    <a:pt x="190" y="948"/>
                    <a:pt x="206" y="960"/>
                    <a:pt x="234" y="962"/>
                  </a:cubicBezTo>
                  <a:cubicBezTo>
                    <a:pt x="288" y="966"/>
                    <a:pt x="342" y="960"/>
                    <a:pt x="394" y="949"/>
                  </a:cubicBezTo>
                  <a:cubicBezTo>
                    <a:pt x="496" y="927"/>
                    <a:pt x="593" y="897"/>
                    <a:pt x="697" y="882"/>
                  </a:cubicBezTo>
                  <a:cubicBezTo>
                    <a:pt x="764" y="872"/>
                    <a:pt x="830" y="869"/>
                    <a:pt x="897" y="861"/>
                  </a:cubicBezTo>
                  <a:cubicBezTo>
                    <a:pt x="933" y="857"/>
                    <a:pt x="944" y="857"/>
                    <a:pt x="966" y="848"/>
                  </a:cubicBezTo>
                </a:path>
                <a:path w="1534" h="1368" extrusionOk="0">
                  <a:moveTo>
                    <a:pt x="546" y="0"/>
                  </a:moveTo>
                  <a:cubicBezTo>
                    <a:pt x="556" y="18"/>
                    <a:pt x="563" y="45"/>
                    <a:pt x="576" y="63"/>
                  </a:cubicBezTo>
                  <a:cubicBezTo>
                    <a:pt x="618" y="118"/>
                    <a:pt x="695" y="168"/>
                    <a:pt x="749" y="211"/>
                  </a:cubicBezTo>
                  <a:cubicBezTo>
                    <a:pt x="840" y="282"/>
                    <a:pt x="942" y="342"/>
                    <a:pt x="1039" y="405"/>
                  </a:cubicBezTo>
                  <a:cubicBezTo>
                    <a:pt x="1148" y="476"/>
                    <a:pt x="1261" y="559"/>
                    <a:pt x="1356" y="650"/>
                  </a:cubicBezTo>
                  <a:cubicBezTo>
                    <a:pt x="1425" y="716"/>
                    <a:pt x="1488" y="799"/>
                    <a:pt x="1520" y="890"/>
                  </a:cubicBezTo>
                  <a:cubicBezTo>
                    <a:pt x="1545" y="961"/>
                    <a:pt x="1532" y="1018"/>
                    <a:pt x="1486" y="1076"/>
                  </a:cubicBezTo>
                  <a:cubicBezTo>
                    <a:pt x="1434" y="1141"/>
                    <a:pt x="1355" y="1178"/>
                    <a:pt x="1286" y="1220"/>
                  </a:cubicBezTo>
                  <a:cubicBezTo>
                    <a:pt x="1208" y="1268"/>
                    <a:pt x="1126" y="1305"/>
                    <a:pt x="1044" y="1346"/>
                  </a:cubicBezTo>
                  <a:cubicBezTo>
                    <a:pt x="1030" y="1353"/>
                    <a:pt x="1015" y="1360"/>
                    <a:pt x="1001" y="136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5" name="Freeform 15">
              <a:extLst>
                <a:ext uri="{FF2B5EF4-FFF2-40B4-BE49-F238E27FC236}">
                  <a16:creationId xmlns:a16="http://schemas.microsoft.com/office/drawing/2014/main" id="{1C228DDA-025B-FA6E-74F5-9D641B7C6430}"/>
                </a:ext>
              </a:extLst>
            </p:cNvPr>
            <p:cNvSpPr>
              <a:spLocks noRot="1" noChangeAspect="1" noEditPoints="1" noChangeArrowheads="1" noChangeShapeType="1" noTextEdit="1"/>
            </p:cNvSpPr>
            <p:nvPr/>
          </p:nvSpPr>
          <p:spPr bwMode="auto">
            <a:xfrm>
              <a:off x="1726" y="2804"/>
              <a:ext cx="60" cy="145"/>
            </a:xfrm>
            <a:custGeom>
              <a:avLst/>
              <a:gdLst>
                <a:gd name="T0" fmla="*/ 18 w 266"/>
                <a:gd name="T1" fmla="*/ 219 h 637"/>
                <a:gd name="T2" fmla="*/ 0 w 266"/>
                <a:gd name="T3" fmla="*/ 329 h 637"/>
                <a:gd name="T4" fmla="*/ 26 w 266"/>
                <a:gd name="T5" fmla="*/ 539 h 637"/>
                <a:gd name="T6" fmla="*/ 113 w 266"/>
                <a:gd name="T7" fmla="*/ 636 h 637"/>
                <a:gd name="T8" fmla="*/ 213 w 266"/>
                <a:gd name="T9" fmla="*/ 543 h 637"/>
                <a:gd name="T10" fmla="*/ 265 w 266"/>
                <a:gd name="T11" fmla="*/ 295 h 637"/>
                <a:gd name="T12" fmla="*/ 226 w 266"/>
                <a:gd name="T13" fmla="*/ 42 h 637"/>
                <a:gd name="T14" fmla="*/ 104 w 266"/>
                <a:gd name="T15" fmla="*/ 8 h 637"/>
                <a:gd name="T16" fmla="*/ 0 60000 65536"/>
                <a:gd name="T17" fmla="*/ 0 60000 65536"/>
                <a:gd name="T18" fmla="*/ 0 60000 65536"/>
                <a:gd name="T19" fmla="*/ 0 60000 65536"/>
                <a:gd name="T20" fmla="*/ 0 60000 65536"/>
                <a:gd name="T21" fmla="*/ 0 60000 65536"/>
                <a:gd name="T22" fmla="*/ 0 60000 65536"/>
                <a:gd name="T23" fmla="*/ 0 60000 65536"/>
                <a:gd name="T24" fmla="*/ 0 w 266"/>
                <a:gd name="T25" fmla="*/ 0 h 637"/>
                <a:gd name="T26" fmla="*/ 266 w 266"/>
                <a:gd name="T27" fmla="*/ 637 h 6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6" h="637" extrusionOk="0">
                  <a:moveTo>
                    <a:pt x="18" y="219"/>
                  </a:moveTo>
                  <a:cubicBezTo>
                    <a:pt x="5" y="258"/>
                    <a:pt x="-2" y="286"/>
                    <a:pt x="0" y="329"/>
                  </a:cubicBezTo>
                  <a:cubicBezTo>
                    <a:pt x="4" y="402"/>
                    <a:pt x="0" y="470"/>
                    <a:pt x="26" y="539"/>
                  </a:cubicBezTo>
                  <a:cubicBezTo>
                    <a:pt x="42" y="580"/>
                    <a:pt x="62" y="632"/>
                    <a:pt x="113" y="636"/>
                  </a:cubicBezTo>
                  <a:cubicBezTo>
                    <a:pt x="163" y="640"/>
                    <a:pt x="195" y="581"/>
                    <a:pt x="213" y="543"/>
                  </a:cubicBezTo>
                  <a:cubicBezTo>
                    <a:pt x="250" y="467"/>
                    <a:pt x="262" y="378"/>
                    <a:pt x="265" y="295"/>
                  </a:cubicBezTo>
                  <a:cubicBezTo>
                    <a:pt x="268" y="218"/>
                    <a:pt x="276" y="108"/>
                    <a:pt x="226" y="42"/>
                  </a:cubicBezTo>
                  <a:cubicBezTo>
                    <a:pt x="190" y="-5"/>
                    <a:pt x="153" y="5"/>
                    <a:pt x="104" y="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6" name="Freeform 16">
              <a:extLst>
                <a:ext uri="{FF2B5EF4-FFF2-40B4-BE49-F238E27FC236}">
                  <a16:creationId xmlns:a16="http://schemas.microsoft.com/office/drawing/2014/main" id="{FF113793-1A21-2FF4-B55A-8BE02129E406}"/>
                </a:ext>
              </a:extLst>
            </p:cNvPr>
            <p:cNvSpPr>
              <a:spLocks noRot="1" noChangeAspect="1" noEditPoints="1" noChangeArrowheads="1" noChangeShapeType="1" noTextEdit="1"/>
            </p:cNvSpPr>
            <p:nvPr/>
          </p:nvSpPr>
          <p:spPr bwMode="auto">
            <a:xfrm>
              <a:off x="1599" y="2809"/>
              <a:ext cx="14" cy="159"/>
            </a:xfrm>
            <a:custGeom>
              <a:avLst/>
              <a:gdLst>
                <a:gd name="T0" fmla="*/ 0 w 62"/>
                <a:gd name="T1" fmla="*/ 560 h 700"/>
                <a:gd name="T2" fmla="*/ 9 w 62"/>
                <a:gd name="T3" fmla="*/ 375 h 700"/>
                <a:gd name="T4" fmla="*/ 4 w 62"/>
                <a:gd name="T5" fmla="*/ 131 h 700"/>
                <a:gd name="T6" fmla="*/ 9 w 62"/>
                <a:gd name="T7" fmla="*/ 4 h 700"/>
                <a:gd name="T8" fmla="*/ 13 w 62"/>
                <a:gd name="T9" fmla="*/ 0 h 700"/>
                <a:gd name="T10" fmla="*/ 26 w 62"/>
                <a:gd name="T11" fmla="*/ 88 h 700"/>
                <a:gd name="T12" fmla="*/ 30 w 62"/>
                <a:gd name="T13" fmla="*/ 316 h 700"/>
                <a:gd name="T14" fmla="*/ 35 w 62"/>
                <a:gd name="T15" fmla="*/ 556 h 700"/>
                <a:gd name="T16" fmla="*/ 61 w 62"/>
                <a:gd name="T17" fmla="*/ 699 h 7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700"/>
                <a:gd name="T29" fmla="*/ 62 w 62"/>
                <a:gd name="T30" fmla="*/ 700 h 7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700" extrusionOk="0">
                  <a:moveTo>
                    <a:pt x="0" y="560"/>
                  </a:moveTo>
                  <a:cubicBezTo>
                    <a:pt x="0" y="497"/>
                    <a:pt x="11" y="438"/>
                    <a:pt x="9" y="375"/>
                  </a:cubicBezTo>
                  <a:cubicBezTo>
                    <a:pt x="7" y="294"/>
                    <a:pt x="4" y="213"/>
                    <a:pt x="4" y="131"/>
                  </a:cubicBezTo>
                  <a:cubicBezTo>
                    <a:pt x="4" y="91"/>
                    <a:pt x="-1" y="43"/>
                    <a:pt x="9" y="4"/>
                  </a:cubicBezTo>
                  <a:cubicBezTo>
                    <a:pt x="10" y="3"/>
                    <a:pt x="12" y="1"/>
                    <a:pt x="13" y="0"/>
                  </a:cubicBezTo>
                  <a:cubicBezTo>
                    <a:pt x="21" y="23"/>
                    <a:pt x="23" y="58"/>
                    <a:pt x="26" y="88"/>
                  </a:cubicBezTo>
                  <a:cubicBezTo>
                    <a:pt x="33" y="164"/>
                    <a:pt x="30" y="240"/>
                    <a:pt x="30" y="316"/>
                  </a:cubicBezTo>
                  <a:cubicBezTo>
                    <a:pt x="30" y="396"/>
                    <a:pt x="32" y="476"/>
                    <a:pt x="35" y="556"/>
                  </a:cubicBezTo>
                  <a:cubicBezTo>
                    <a:pt x="37" y="610"/>
                    <a:pt x="37" y="650"/>
                    <a:pt x="61" y="69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7" name="Freeform 17">
              <a:extLst>
                <a:ext uri="{FF2B5EF4-FFF2-40B4-BE49-F238E27FC236}">
                  <a16:creationId xmlns:a16="http://schemas.microsoft.com/office/drawing/2014/main" id="{A894991C-728E-FED5-4C50-5043B3CFF116}"/>
                </a:ext>
              </a:extLst>
            </p:cNvPr>
            <p:cNvSpPr>
              <a:spLocks noRot="1" noChangeAspect="1" noEditPoints="1" noChangeArrowheads="1" noChangeShapeType="1" noTextEdit="1"/>
            </p:cNvSpPr>
            <p:nvPr/>
          </p:nvSpPr>
          <p:spPr bwMode="auto">
            <a:xfrm>
              <a:off x="1922" y="2580"/>
              <a:ext cx="6" cy="136"/>
            </a:xfrm>
            <a:custGeom>
              <a:avLst/>
              <a:gdLst>
                <a:gd name="T0" fmla="*/ 0 w 27"/>
                <a:gd name="T1" fmla="*/ 17 h 601"/>
                <a:gd name="T2" fmla="*/ 0 w 27"/>
                <a:gd name="T3" fmla="*/ 9 h 601"/>
                <a:gd name="T4" fmla="*/ 0 w 27"/>
                <a:gd name="T5" fmla="*/ 26 h 601"/>
                <a:gd name="T6" fmla="*/ 22 w 27"/>
                <a:gd name="T7" fmla="*/ 211 h 601"/>
                <a:gd name="T8" fmla="*/ 26 w 27"/>
                <a:gd name="T9" fmla="*/ 600 h 601"/>
                <a:gd name="T10" fmla="*/ 0 60000 65536"/>
                <a:gd name="T11" fmla="*/ 0 60000 65536"/>
                <a:gd name="T12" fmla="*/ 0 60000 65536"/>
                <a:gd name="T13" fmla="*/ 0 60000 65536"/>
                <a:gd name="T14" fmla="*/ 0 60000 65536"/>
                <a:gd name="T15" fmla="*/ 0 w 27"/>
                <a:gd name="T16" fmla="*/ 0 h 601"/>
                <a:gd name="T17" fmla="*/ 27 w 27"/>
                <a:gd name="T18" fmla="*/ 601 h 601"/>
              </a:gdLst>
              <a:ahLst/>
              <a:cxnLst>
                <a:cxn ang="T10">
                  <a:pos x="T0" y="T1"/>
                </a:cxn>
                <a:cxn ang="T11">
                  <a:pos x="T2" y="T3"/>
                </a:cxn>
                <a:cxn ang="T12">
                  <a:pos x="T4" y="T5"/>
                </a:cxn>
                <a:cxn ang="T13">
                  <a:pos x="T6" y="T7"/>
                </a:cxn>
                <a:cxn ang="T14">
                  <a:pos x="T8" y="T9"/>
                </a:cxn>
              </a:cxnLst>
              <a:rect l="T15" t="T16" r="T17" b="T18"/>
              <a:pathLst>
                <a:path w="27" h="601" extrusionOk="0">
                  <a:moveTo>
                    <a:pt x="0" y="17"/>
                  </a:moveTo>
                  <a:cubicBezTo>
                    <a:pt x="0" y="14"/>
                    <a:pt x="0" y="12"/>
                    <a:pt x="0" y="9"/>
                  </a:cubicBezTo>
                  <a:cubicBezTo>
                    <a:pt x="0" y="21"/>
                    <a:pt x="-3" y="15"/>
                    <a:pt x="0" y="26"/>
                  </a:cubicBezTo>
                  <a:cubicBezTo>
                    <a:pt x="14" y="87"/>
                    <a:pt x="21" y="148"/>
                    <a:pt x="22" y="211"/>
                  </a:cubicBezTo>
                  <a:cubicBezTo>
                    <a:pt x="24" y="340"/>
                    <a:pt x="13" y="472"/>
                    <a:pt x="26" y="60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8" name="Freeform 18">
              <a:extLst>
                <a:ext uri="{FF2B5EF4-FFF2-40B4-BE49-F238E27FC236}">
                  <a16:creationId xmlns:a16="http://schemas.microsoft.com/office/drawing/2014/main" id="{A35C1447-07EB-BEB5-7CC5-610EDB546234}"/>
                </a:ext>
              </a:extLst>
            </p:cNvPr>
            <p:cNvSpPr>
              <a:spLocks noRot="1" noChangeAspect="1" noEditPoints="1" noChangeArrowheads="1" noChangeShapeType="1" noTextEdit="1"/>
            </p:cNvSpPr>
            <p:nvPr/>
          </p:nvSpPr>
          <p:spPr bwMode="auto">
            <a:xfrm>
              <a:off x="2465" y="2589"/>
              <a:ext cx="609" cy="316"/>
            </a:xfrm>
            <a:custGeom>
              <a:avLst/>
              <a:gdLst>
                <a:gd name="T0" fmla="*/ 338 w 2684"/>
                <a:gd name="T1" fmla="*/ 97 h 1394"/>
                <a:gd name="T2" fmla="*/ 338 w 2684"/>
                <a:gd name="T3" fmla="*/ 0 h 1394"/>
                <a:gd name="T4" fmla="*/ 325 w 2684"/>
                <a:gd name="T5" fmla="*/ 165 h 1394"/>
                <a:gd name="T6" fmla="*/ 330 w 2684"/>
                <a:gd name="T7" fmla="*/ 739 h 1394"/>
                <a:gd name="T8" fmla="*/ 343 w 2684"/>
                <a:gd name="T9" fmla="*/ 1051 h 1394"/>
                <a:gd name="T10" fmla="*/ 356 w 2684"/>
                <a:gd name="T11" fmla="*/ 1207 h 1394"/>
                <a:gd name="T12" fmla="*/ 351 w 2684"/>
                <a:gd name="T13" fmla="*/ 1232 h 1394"/>
                <a:gd name="T14" fmla="*/ 265 w 2684"/>
                <a:gd name="T15" fmla="*/ 1207 h 1394"/>
                <a:gd name="T16" fmla="*/ 109 w 2684"/>
                <a:gd name="T17" fmla="*/ 1135 h 1394"/>
                <a:gd name="T18" fmla="*/ 5 w 2684"/>
                <a:gd name="T19" fmla="*/ 1080 h 1394"/>
                <a:gd name="T20" fmla="*/ 5 w 2684"/>
                <a:gd name="T21" fmla="*/ 1059 h 1394"/>
                <a:gd name="T22" fmla="*/ 31 w 2684"/>
                <a:gd name="T23" fmla="*/ 1064 h 1394"/>
                <a:gd name="T24" fmla="*/ 48 w 2684"/>
                <a:gd name="T25" fmla="*/ 1004 h 1394"/>
                <a:gd name="T26" fmla="*/ 57 w 2684"/>
                <a:gd name="T27" fmla="*/ 971 h 1394"/>
                <a:gd name="T28" fmla="*/ 169 w 2684"/>
                <a:gd name="T29" fmla="*/ 878 h 1394"/>
                <a:gd name="T30" fmla="*/ 278 w 2684"/>
                <a:gd name="T31" fmla="*/ 844 h 1394"/>
                <a:gd name="T32" fmla="*/ 806 w 2684"/>
                <a:gd name="T33" fmla="*/ 869 h 1394"/>
                <a:gd name="T34" fmla="*/ 819 w 2684"/>
                <a:gd name="T35" fmla="*/ 1009 h 1394"/>
                <a:gd name="T36" fmla="*/ 824 w 2684"/>
                <a:gd name="T37" fmla="*/ 1313 h 1394"/>
                <a:gd name="T38" fmla="*/ 828 w 2684"/>
                <a:gd name="T39" fmla="*/ 1334 h 1394"/>
                <a:gd name="T40" fmla="*/ 876 w 2684"/>
                <a:gd name="T41" fmla="*/ 1249 h 1394"/>
                <a:gd name="T42" fmla="*/ 932 w 2684"/>
                <a:gd name="T43" fmla="*/ 1085 h 1394"/>
                <a:gd name="T44" fmla="*/ 980 w 2684"/>
                <a:gd name="T45" fmla="*/ 992 h 1394"/>
                <a:gd name="T46" fmla="*/ 1036 w 2684"/>
                <a:gd name="T47" fmla="*/ 1000 h 1394"/>
                <a:gd name="T48" fmla="*/ 1079 w 2684"/>
                <a:gd name="T49" fmla="*/ 1140 h 1394"/>
                <a:gd name="T50" fmla="*/ 1079 w 2684"/>
                <a:gd name="T51" fmla="*/ 1359 h 1394"/>
                <a:gd name="T52" fmla="*/ 1101 w 2684"/>
                <a:gd name="T53" fmla="*/ 1287 h 1394"/>
                <a:gd name="T54" fmla="*/ 1162 w 2684"/>
                <a:gd name="T55" fmla="*/ 1135 h 1394"/>
                <a:gd name="T56" fmla="*/ 1231 w 2684"/>
                <a:gd name="T57" fmla="*/ 1017 h 1394"/>
                <a:gd name="T58" fmla="*/ 1300 w 2684"/>
                <a:gd name="T59" fmla="*/ 1009 h 1394"/>
                <a:gd name="T60" fmla="*/ 1361 w 2684"/>
                <a:gd name="T61" fmla="*/ 1165 h 1394"/>
                <a:gd name="T62" fmla="*/ 1339 w 2684"/>
                <a:gd name="T63" fmla="*/ 1380 h 1394"/>
                <a:gd name="T64" fmla="*/ 1331 w 2684"/>
                <a:gd name="T65" fmla="*/ 1393 h 1394"/>
                <a:gd name="T66" fmla="*/ 1361 w 2684"/>
                <a:gd name="T67" fmla="*/ 1241 h 1394"/>
                <a:gd name="T68" fmla="*/ 1448 w 2684"/>
                <a:gd name="T69" fmla="*/ 1076 h 1394"/>
                <a:gd name="T70" fmla="*/ 1534 w 2684"/>
                <a:gd name="T71" fmla="*/ 992 h 1394"/>
                <a:gd name="T72" fmla="*/ 1604 w 2684"/>
                <a:gd name="T73" fmla="*/ 1026 h 1394"/>
                <a:gd name="T74" fmla="*/ 1682 w 2684"/>
                <a:gd name="T75" fmla="*/ 1152 h 1394"/>
                <a:gd name="T76" fmla="*/ 1786 w 2684"/>
                <a:gd name="T77" fmla="*/ 1270 h 1394"/>
                <a:gd name="T78" fmla="*/ 2020 w 2684"/>
                <a:gd name="T79" fmla="*/ 1253 h 1394"/>
                <a:gd name="T80" fmla="*/ 2132 w 2684"/>
                <a:gd name="T81" fmla="*/ 1106 h 1394"/>
                <a:gd name="T82" fmla="*/ 2176 w 2684"/>
                <a:gd name="T83" fmla="*/ 793 h 1394"/>
                <a:gd name="T84" fmla="*/ 2163 w 2684"/>
                <a:gd name="T85" fmla="*/ 793 h 1394"/>
                <a:gd name="T86" fmla="*/ 2124 w 2684"/>
                <a:gd name="T87" fmla="*/ 950 h 1394"/>
                <a:gd name="T88" fmla="*/ 2141 w 2684"/>
                <a:gd name="T89" fmla="*/ 1064 h 1394"/>
                <a:gd name="T90" fmla="*/ 2150 w 2684"/>
                <a:gd name="T91" fmla="*/ 1072 h 1394"/>
                <a:gd name="T92" fmla="*/ 2297 w 2684"/>
                <a:gd name="T93" fmla="*/ 992 h 1394"/>
                <a:gd name="T94" fmla="*/ 2605 w 2684"/>
                <a:gd name="T95" fmla="*/ 937 h 1394"/>
                <a:gd name="T96" fmla="*/ 2683 w 2684"/>
                <a:gd name="T97" fmla="*/ 1034 h 1394"/>
                <a:gd name="T98" fmla="*/ 2631 w 2684"/>
                <a:gd name="T99" fmla="*/ 1161 h 1394"/>
                <a:gd name="T100" fmla="*/ 975 w 2684"/>
                <a:gd name="T101" fmla="*/ 355 h 1394"/>
                <a:gd name="T102" fmla="*/ 984 w 2684"/>
                <a:gd name="T103" fmla="*/ 338 h 13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84"/>
                <a:gd name="T157" fmla="*/ 0 h 1394"/>
                <a:gd name="T158" fmla="*/ 2684 w 2684"/>
                <a:gd name="T159" fmla="*/ 1394 h 13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84" h="1394" extrusionOk="0">
                  <a:moveTo>
                    <a:pt x="338" y="97"/>
                  </a:moveTo>
                  <a:cubicBezTo>
                    <a:pt x="338" y="65"/>
                    <a:pt x="338" y="32"/>
                    <a:pt x="338" y="0"/>
                  </a:cubicBezTo>
                  <a:cubicBezTo>
                    <a:pt x="328" y="56"/>
                    <a:pt x="325" y="108"/>
                    <a:pt x="325" y="165"/>
                  </a:cubicBezTo>
                  <a:cubicBezTo>
                    <a:pt x="324" y="356"/>
                    <a:pt x="327" y="548"/>
                    <a:pt x="330" y="739"/>
                  </a:cubicBezTo>
                  <a:cubicBezTo>
                    <a:pt x="332" y="844"/>
                    <a:pt x="331" y="947"/>
                    <a:pt x="343" y="1051"/>
                  </a:cubicBezTo>
                  <a:cubicBezTo>
                    <a:pt x="349" y="1102"/>
                    <a:pt x="361" y="1155"/>
                    <a:pt x="356" y="1207"/>
                  </a:cubicBezTo>
                  <a:cubicBezTo>
                    <a:pt x="356" y="1220"/>
                    <a:pt x="356" y="1224"/>
                    <a:pt x="351" y="1232"/>
                  </a:cubicBezTo>
                  <a:cubicBezTo>
                    <a:pt x="319" y="1228"/>
                    <a:pt x="296" y="1221"/>
                    <a:pt x="265" y="1207"/>
                  </a:cubicBezTo>
                  <a:cubicBezTo>
                    <a:pt x="213" y="1183"/>
                    <a:pt x="163" y="1156"/>
                    <a:pt x="109" y="1135"/>
                  </a:cubicBezTo>
                  <a:cubicBezTo>
                    <a:pt x="78" y="1123"/>
                    <a:pt x="26" y="1109"/>
                    <a:pt x="5" y="1080"/>
                  </a:cubicBezTo>
                  <a:cubicBezTo>
                    <a:pt x="-3" y="1070"/>
                    <a:pt x="-2" y="1064"/>
                    <a:pt x="5" y="1059"/>
                  </a:cubicBezTo>
                  <a:cubicBezTo>
                    <a:pt x="13" y="1053"/>
                    <a:pt x="27" y="1064"/>
                    <a:pt x="31" y="1064"/>
                  </a:cubicBezTo>
                </a:path>
                <a:path w="2684" h="1394" extrusionOk="0">
                  <a:moveTo>
                    <a:pt x="48" y="1004"/>
                  </a:moveTo>
                  <a:cubicBezTo>
                    <a:pt x="48" y="988"/>
                    <a:pt x="47" y="984"/>
                    <a:pt x="57" y="971"/>
                  </a:cubicBezTo>
                  <a:cubicBezTo>
                    <a:pt x="83" y="936"/>
                    <a:pt x="129" y="896"/>
                    <a:pt x="169" y="878"/>
                  </a:cubicBezTo>
                  <a:cubicBezTo>
                    <a:pt x="224" y="861"/>
                    <a:pt x="242" y="856"/>
                    <a:pt x="278" y="844"/>
                  </a:cubicBezTo>
                </a:path>
                <a:path w="2684" h="1394" extrusionOk="0">
                  <a:moveTo>
                    <a:pt x="806" y="869"/>
                  </a:moveTo>
                  <a:cubicBezTo>
                    <a:pt x="808" y="916"/>
                    <a:pt x="817" y="962"/>
                    <a:pt x="819" y="1009"/>
                  </a:cubicBezTo>
                  <a:cubicBezTo>
                    <a:pt x="824" y="1110"/>
                    <a:pt x="813" y="1213"/>
                    <a:pt x="824" y="1313"/>
                  </a:cubicBezTo>
                  <a:cubicBezTo>
                    <a:pt x="824" y="1326"/>
                    <a:pt x="822" y="1329"/>
                    <a:pt x="828" y="1334"/>
                  </a:cubicBezTo>
                  <a:cubicBezTo>
                    <a:pt x="844" y="1306"/>
                    <a:pt x="862" y="1282"/>
                    <a:pt x="876" y="1249"/>
                  </a:cubicBezTo>
                  <a:cubicBezTo>
                    <a:pt x="898" y="1196"/>
                    <a:pt x="910" y="1138"/>
                    <a:pt x="932" y="1085"/>
                  </a:cubicBezTo>
                  <a:cubicBezTo>
                    <a:pt x="940" y="1065"/>
                    <a:pt x="958" y="1004"/>
                    <a:pt x="980" y="992"/>
                  </a:cubicBezTo>
                  <a:cubicBezTo>
                    <a:pt x="997" y="982"/>
                    <a:pt x="1021" y="989"/>
                    <a:pt x="1036" y="1000"/>
                  </a:cubicBezTo>
                  <a:cubicBezTo>
                    <a:pt x="1070" y="1024"/>
                    <a:pt x="1076" y="1104"/>
                    <a:pt x="1079" y="1140"/>
                  </a:cubicBezTo>
                  <a:cubicBezTo>
                    <a:pt x="1085" y="1212"/>
                    <a:pt x="1079" y="1287"/>
                    <a:pt x="1079" y="1359"/>
                  </a:cubicBezTo>
                  <a:cubicBezTo>
                    <a:pt x="1086" y="1336"/>
                    <a:pt x="1093" y="1311"/>
                    <a:pt x="1101" y="1287"/>
                  </a:cubicBezTo>
                  <a:cubicBezTo>
                    <a:pt x="1117" y="1235"/>
                    <a:pt x="1141" y="1185"/>
                    <a:pt x="1162" y="1135"/>
                  </a:cubicBezTo>
                  <a:cubicBezTo>
                    <a:pt x="1177" y="1098"/>
                    <a:pt x="1196" y="1041"/>
                    <a:pt x="1231" y="1017"/>
                  </a:cubicBezTo>
                  <a:cubicBezTo>
                    <a:pt x="1252" y="1003"/>
                    <a:pt x="1277" y="1000"/>
                    <a:pt x="1300" y="1009"/>
                  </a:cubicBezTo>
                  <a:cubicBezTo>
                    <a:pt x="1362" y="1033"/>
                    <a:pt x="1359" y="1112"/>
                    <a:pt x="1361" y="1165"/>
                  </a:cubicBezTo>
                  <a:cubicBezTo>
                    <a:pt x="1363" y="1232"/>
                    <a:pt x="1356" y="1314"/>
                    <a:pt x="1339" y="1380"/>
                  </a:cubicBezTo>
                  <a:cubicBezTo>
                    <a:pt x="1336" y="1388"/>
                    <a:pt x="1335" y="1390"/>
                    <a:pt x="1331" y="1393"/>
                  </a:cubicBezTo>
                  <a:cubicBezTo>
                    <a:pt x="1335" y="1338"/>
                    <a:pt x="1337" y="1294"/>
                    <a:pt x="1361" y="1241"/>
                  </a:cubicBezTo>
                  <a:cubicBezTo>
                    <a:pt x="1387" y="1184"/>
                    <a:pt x="1415" y="1129"/>
                    <a:pt x="1448" y="1076"/>
                  </a:cubicBezTo>
                  <a:cubicBezTo>
                    <a:pt x="1468" y="1044"/>
                    <a:pt x="1492" y="997"/>
                    <a:pt x="1534" y="992"/>
                  </a:cubicBezTo>
                  <a:cubicBezTo>
                    <a:pt x="1563" y="989"/>
                    <a:pt x="1586" y="1004"/>
                    <a:pt x="1604" y="1026"/>
                  </a:cubicBezTo>
                  <a:cubicBezTo>
                    <a:pt x="1633" y="1061"/>
                    <a:pt x="1657" y="1113"/>
                    <a:pt x="1682" y="1152"/>
                  </a:cubicBezTo>
                  <a:cubicBezTo>
                    <a:pt x="1714" y="1203"/>
                    <a:pt x="1732" y="1239"/>
                    <a:pt x="1786" y="1270"/>
                  </a:cubicBezTo>
                  <a:cubicBezTo>
                    <a:pt x="1869" y="1318"/>
                    <a:pt x="1944" y="1312"/>
                    <a:pt x="2020" y="1253"/>
                  </a:cubicBezTo>
                  <a:cubicBezTo>
                    <a:pt x="2064" y="1219"/>
                    <a:pt x="2105" y="1154"/>
                    <a:pt x="2132" y="1106"/>
                  </a:cubicBezTo>
                  <a:cubicBezTo>
                    <a:pt x="2179" y="1021"/>
                    <a:pt x="2223" y="884"/>
                    <a:pt x="2176" y="793"/>
                  </a:cubicBezTo>
                  <a:cubicBezTo>
                    <a:pt x="2172" y="793"/>
                    <a:pt x="2167" y="793"/>
                    <a:pt x="2163" y="793"/>
                  </a:cubicBezTo>
                  <a:cubicBezTo>
                    <a:pt x="2142" y="848"/>
                    <a:pt x="2127" y="889"/>
                    <a:pt x="2124" y="950"/>
                  </a:cubicBezTo>
                  <a:cubicBezTo>
                    <a:pt x="2122" y="994"/>
                    <a:pt x="2127" y="1026"/>
                    <a:pt x="2141" y="1064"/>
                  </a:cubicBezTo>
                  <a:cubicBezTo>
                    <a:pt x="2144" y="1067"/>
                    <a:pt x="2147" y="1069"/>
                    <a:pt x="2150" y="1072"/>
                  </a:cubicBezTo>
                  <a:cubicBezTo>
                    <a:pt x="2203" y="1050"/>
                    <a:pt x="2246" y="1023"/>
                    <a:pt x="2297" y="992"/>
                  </a:cubicBezTo>
                  <a:cubicBezTo>
                    <a:pt x="2382" y="941"/>
                    <a:pt x="2509" y="900"/>
                    <a:pt x="2605" y="937"/>
                  </a:cubicBezTo>
                  <a:cubicBezTo>
                    <a:pt x="2648" y="954"/>
                    <a:pt x="2678" y="988"/>
                    <a:pt x="2683" y="1034"/>
                  </a:cubicBezTo>
                  <a:cubicBezTo>
                    <a:pt x="2689" y="1083"/>
                    <a:pt x="2654" y="1123"/>
                    <a:pt x="2631" y="1161"/>
                  </a:cubicBezTo>
                </a:path>
                <a:path w="2684" h="1394" extrusionOk="0">
                  <a:moveTo>
                    <a:pt x="975" y="355"/>
                  </a:moveTo>
                  <a:cubicBezTo>
                    <a:pt x="970" y="340"/>
                    <a:pt x="967" y="332"/>
                    <a:pt x="984" y="33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69" name="Freeform 19">
              <a:extLst>
                <a:ext uri="{FF2B5EF4-FFF2-40B4-BE49-F238E27FC236}">
                  <a16:creationId xmlns:a16="http://schemas.microsoft.com/office/drawing/2014/main" id="{BB4A034F-CDAE-CCB6-C3D0-6EF8DE3D859E}"/>
                </a:ext>
              </a:extLst>
            </p:cNvPr>
            <p:cNvSpPr>
              <a:spLocks noRot="1" noChangeAspect="1" noEditPoints="1" noChangeArrowheads="1" noChangeShapeType="1" noTextEdit="1"/>
            </p:cNvSpPr>
            <p:nvPr/>
          </p:nvSpPr>
          <p:spPr bwMode="auto">
            <a:xfrm>
              <a:off x="344" y="3363"/>
              <a:ext cx="1019" cy="346"/>
            </a:xfrm>
            <a:custGeom>
              <a:avLst/>
              <a:gdLst>
                <a:gd name="T0" fmla="*/ 139 w 4495"/>
                <a:gd name="T1" fmla="*/ 523 h 1529"/>
                <a:gd name="T2" fmla="*/ 152 w 4495"/>
                <a:gd name="T3" fmla="*/ 891 h 1529"/>
                <a:gd name="T4" fmla="*/ 165 w 4495"/>
                <a:gd name="T5" fmla="*/ 1519 h 1529"/>
                <a:gd name="T6" fmla="*/ 13 w 4495"/>
                <a:gd name="T7" fmla="*/ 511 h 1529"/>
                <a:gd name="T8" fmla="*/ 44 w 4495"/>
                <a:gd name="T9" fmla="*/ 211 h 1529"/>
                <a:gd name="T10" fmla="*/ 356 w 4495"/>
                <a:gd name="T11" fmla="*/ 165 h 1529"/>
                <a:gd name="T12" fmla="*/ 364 w 4495"/>
                <a:gd name="T13" fmla="*/ 574 h 1529"/>
                <a:gd name="T14" fmla="*/ 187 w 4495"/>
                <a:gd name="T15" fmla="*/ 806 h 1529"/>
                <a:gd name="T16" fmla="*/ 689 w 4495"/>
                <a:gd name="T17" fmla="*/ 1123 h 1529"/>
                <a:gd name="T18" fmla="*/ 776 w 4495"/>
                <a:gd name="T19" fmla="*/ 1178 h 1529"/>
                <a:gd name="T20" fmla="*/ 928 w 4495"/>
                <a:gd name="T21" fmla="*/ 1000 h 1529"/>
                <a:gd name="T22" fmla="*/ 754 w 4495"/>
                <a:gd name="T23" fmla="*/ 945 h 1529"/>
                <a:gd name="T24" fmla="*/ 676 w 4495"/>
                <a:gd name="T25" fmla="*/ 1317 h 1529"/>
                <a:gd name="T26" fmla="*/ 923 w 4495"/>
                <a:gd name="T27" fmla="*/ 1384 h 1529"/>
                <a:gd name="T28" fmla="*/ 1075 w 4495"/>
                <a:gd name="T29" fmla="*/ 1173 h 1529"/>
                <a:gd name="T30" fmla="*/ 1231 w 4495"/>
                <a:gd name="T31" fmla="*/ 1152 h 1529"/>
                <a:gd name="T32" fmla="*/ 1266 w 4495"/>
                <a:gd name="T33" fmla="*/ 1397 h 1529"/>
                <a:gd name="T34" fmla="*/ 1227 w 4495"/>
                <a:gd name="T35" fmla="*/ 1393 h 1529"/>
                <a:gd name="T36" fmla="*/ 1331 w 4495"/>
                <a:gd name="T37" fmla="*/ 1165 h 1529"/>
                <a:gd name="T38" fmla="*/ 1500 w 4495"/>
                <a:gd name="T39" fmla="*/ 1237 h 1529"/>
                <a:gd name="T40" fmla="*/ 1513 w 4495"/>
                <a:gd name="T41" fmla="*/ 1452 h 1529"/>
                <a:gd name="T42" fmla="*/ 2158 w 4495"/>
                <a:gd name="T43" fmla="*/ 25 h 1529"/>
                <a:gd name="T44" fmla="*/ 2128 w 4495"/>
                <a:gd name="T45" fmla="*/ 751 h 1529"/>
                <a:gd name="T46" fmla="*/ 2137 w 4495"/>
                <a:gd name="T47" fmla="*/ 1186 h 1529"/>
                <a:gd name="T48" fmla="*/ 1799 w 4495"/>
                <a:gd name="T49" fmla="*/ 945 h 1529"/>
                <a:gd name="T50" fmla="*/ 1894 w 4495"/>
                <a:gd name="T51" fmla="*/ 954 h 1529"/>
                <a:gd name="T52" fmla="*/ 2314 w 4495"/>
                <a:gd name="T53" fmla="*/ 891 h 1529"/>
                <a:gd name="T54" fmla="*/ 2522 w 4495"/>
                <a:gd name="T55" fmla="*/ 1072 h 1529"/>
                <a:gd name="T56" fmla="*/ 2553 w 4495"/>
                <a:gd name="T57" fmla="*/ 1308 h 1529"/>
                <a:gd name="T58" fmla="*/ 2505 w 4495"/>
                <a:gd name="T59" fmla="*/ 574 h 1529"/>
                <a:gd name="T60" fmla="*/ 2817 w 4495"/>
                <a:gd name="T61" fmla="*/ 937 h 1529"/>
                <a:gd name="T62" fmla="*/ 2843 w 4495"/>
                <a:gd name="T63" fmla="*/ 924 h 1529"/>
                <a:gd name="T64" fmla="*/ 2873 w 4495"/>
                <a:gd name="T65" fmla="*/ 1169 h 1529"/>
                <a:gd name="T66" fmla="*/ 2995 w 4495"/>
                <a:gd name="T67" fmla="*/ 1338 h 1529"/>
                <a:gd name="T68" fmla="*/ 3146 w 4495"/>
                <a:gd name="T69" fmla="*/ 1135 h 1529"/>
                <a:gd name="T70" fmla="*/ 3220 w 4495"/>
                <a:gd name="T71" fmla="*/ 971 h 1529"/>
                <a:gd name="T72" fmla="*/ 3315 w 4495"/>
                <a:gd name="T73" fmla="*/ 1055 h 1529"/>
                <a:gd name="T74" fmla="*/ 3389 w 4495"/>
                <a:gd name="T75" fmla="*/ 1270 h 1529"/>
                <a:gd name="T76" fmla="*/ 3423 w 4495"/>
                <a:gd name="T77" fmla="*/ 1224 h 1529"/>
                <a:gd name="T78" fmla="*/ 3649 w 4495"/>
                <a:gd name="T79" fmla="*/ 1000 h 1529"/>
                <a:gd name="T80" fmla="*/ 3774 w 4495"/>
                <a:gd name="T81" fmla="*/ 1093 h 1529"/>
                <a:gd name="T82" fmla="*/ 3766 w 4495"/>
                <a:gd name="T83" fmla="*/ 1254 h 1529"/>
                <a:gd name="T84" fmla="*/ 3861 w 4495"/>
                <a:gd name="T85" fmla="*/ 1030 h 1529"/>
                <a:gd name="T86" fmla="*/ 3991 w 4495"/>
                <a:gd name="T87" fmla="*/ 983 h 1529"/>
                <a:gd name="T88" fmla="*/ 4017 w 4495"/>
                <a:gd name="T89" fmla="*/ 1186 h 1529"/>
                <a:gd name="T90" fmla="*/ 4039 w 4495"/>
                <a:gd name="T91" fmla="*/ 1127 h 1529"/>
                <a:gd name="T92" fmla="*/ 4242 w 4495"/>
                <a:gd name="T93" fmla="*/ 958 h 1529"/>
                <a:gd name="T94" fmla="*/ 4494 w 4495"/>
                <a:gd name="T95" fmla="*/ 1169 h 15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495"/>
                <a:gd name="T145" fmla="*/ 0 h 1529"/>
                <a:gd name="T146" fmla="*/ 4495 w 4495"/>
                <a:gd name="T147" fmla="*/ 1529 h 15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495" h="1529" extrusionOk="0">
                  <a:moveTo>
                    <a:pt x="139" y="785"/>
                  </a:moveTo>
                  <a:cubicBezTo>
                    <a:pt x="139" y="698"/>
                    <a:pt x="139" y="610"/>
                    <a:pt x="139" y="523"/>
                  </a:cubicBezTo>
                  <a:cubicBezTo>
                    <a:pt x="139" y="455"/>
                    <a:pt x="139" y="557"/>
                    <a:pt x="139" y="557"/>
                  </a:cubicBezTo>
                  <a:cubicBezTo>
                    <a:pt x="143" y="669"/>
                    <a:pt x="151" y="779"/>
                    <a:pt x="152" y="891"/>
                  </a:cubicBezTo>
                  <a:cubicBezTo>
                    <a:pt x="153" y="1023"/>
                    <a:pt x="161" y="1154"/>
                    <a:pt x="161" y="1287"/>
                  </a:cubicBezTo>
                  <a:cubicBezTo>
                    <a:pt x="161" y="1352"/>
                    <a:pt x="143" y="1456"/>
                    <a:pt x="165" y="1519"/>
                  </a:cubicBezTo>
                  <a:cubicBezTo>
                    <a:pt x="169" y="1522"/>
                    <a:pt x="174" y="1525"/>
                    <a:pt x="178" y="1528"/>
                  </a:cubicBezTo>
                </a:path>
                <a:path w="4495" h="1529" extrusionOk="0">
                  <a:moveTo>
                    <a:pt x="13" y="511"/>
                  </a:moveTo>
                  <a:cubicBezTo>
                    <a:pt x="7" y="476"/>
                    <a:pt x="8" y="445"/>
                    <a:pt x="5" y="409"/>
                  </a:cubicBezTo>
                  <a:cubicBezTo>
                    <a:pt x="0" y="343"/>
                    <a:pt x="18" y="273"/>
                    <a:pt x="44" y="211"/>
                  </a:cubicBezTo>
                  <a:cubicBezTo>
                    <a:pt x="67" y="155"/>
                    <a:pt x="109" y="82"/>
                    <a:pt x="174" y="68"/>
                  </a:cubicBezTo>
                  <a:cubicBezTo>
                    <a:pt x="259" y="49"/>
                    <a:pt x="303" y="112"/>
                    <a:pt x="356" y="165"/>
                  </a:cubicBezTo>
                  <a:cubicBezTo>
                    <a:pt x="417" y="226"/>
                    <a:pt x="442" y="270"/>
                    <a:pt x="442" y="359"/>
                  </a:cubicBezTo>
                  <a:cubicBezTo>
                    <a:pt x="442" y="434"/>
                    <a:pt x="404" y="513"/>
                    <a:pt x="364" y="574"/>
                  </a:cubicBezTo>
                  <a:cubicBezTo>
                    <a:pt x="323" y="636"/>
                    <a:pt x="275" y="692"/>
                    <a:pt x="230" y="751"/>
                  </a:cubicBezTo>
                  <a:cubicBezTo>
                    <a:pt x="207" y="781"/>
                    <a:pt x="202" y="788"/>
                    <a:pt x="187" y="806"/>
                  </a:cubicBezTo>
                </a:path>
                <a:path w="4495" h="1529" extrusionOk="0">
                  <a:moveTo>
                    <a:pt x="720" y="1085"/>
                  </a:moveTo>
                  <a:cubicBezTo>
                    <a:pt x="704" y="1098"/>
                    <a:pt x="692" y="1099"/>
                    <a:pt x="689" y="1123"/>
                  </a:cubicBezTo>
                  <a:cubicBezTo>
                    <a:pt x="688" y="1135"/>
                    <a:pt x="699" y="1162"/>
                    <a:pt x="707" y="1169"/>
                  </a:cubicBezTo>
                  <a:cubicBezTo>
                    <a:pt x="723" y="1183"/>
                    <a:pt x="753" y="1183"/>
                    <a:pt x="776" y="1178"/>
                  </a:cubicBezTo>
                  <a:cubicBezTo>
                    <a:pt x="807" y="1170"/>
                    <a:pt x="850" y="1128"/>
                    <a:pt x="871" y="1106"/>
                  </a:cubicBezTo>
                  <a:cubicBezTo>
                    <a:pt x="894" y="1082"/>
                    <a:pt x="933" y="1038"/>
                    <a:pt x="928" y="1000"/>
                  </a:cubicBezTo>
                  <a:cubicBezTo>
                    <a:pt x="924" y="971"/>
                    <a:pt x="898" y="947"/>
                    <a:pt x="871" y="937"/>
                  </a:cubicBezTo>
                  <a:cubicBezTo>
                    <a:pt x="833" y="923"/>
                    <a:pt x="790" y="929"/>
                    <a:pt x="754" y="945"/>
                  </a:cubicBezTo>
                  <a:cubicBezTo>
                    <a:pt x="683" y="976"/>
                    <a:pt x="639" y="1044"/>
                    <a:pt x="637" y="1118"/>
                  </a:cubicBezTo>
                  <a:cubicBezTo>
                    <a:pt x="634" y="1196"/>
                    <a:pt x="639" y="1249"/>
                    <a:pt x="676" y="1317"/>
                  </a:cubicBezTo>
                  <a:cubicBezTo>
                    <a:pt x="706" y="1372"/>
                    <a:pt x="722" y="1398"/>
                    <a:pt x="789" y="1405"/>
                  </a:cubicBezTo>
                  <a:cubicBezTo>
                    <a:pt x="826" y="1409"/>
                    <a:pt x="892" y="1408"/>
                    <a:pt x="923" y="1384"/>
                  </a:cubicBezTo>
                  <a:cubicBezTo>
                    <a:pt x="958" y="1357"/>
                    <a:pt x="982" y="1315"/>
                    <a:pt x="1006" y="1279"/>
                  </a:cubicBezTo>
                  <a:cubicBezTo>
                    <a:pt x="1030" y="1243"/>
                    <a:pt x="1051" y="1208"/>
                    <a:pt x="1075" y="1173"/>
                  </a:cubicBezTo>
                  <a:cubicBezTo>
                    <a:pt x="1098" y="1139"/>
                    <a:pt x="1115" y="1123"/>
                    <a:pt x="1153" y="1114"/>
                  </a:cubicBezTo>
                  <a:cubicBezTo>
                    <a:pt x="1194" y="1105"/>
                    <a:pt x="1211" y="1121"/>
                    <a:pt x="1231" y="1152"/>
                  </a:cubicBezTo>
                  <a:cubicBezTo>
                    <a:pt x="1257" y="1192"/>
                    <a:pt x="1265" y="1230"/>
                    <a:pt x="1270" y="1275"/>
                  </a:cubicBezTo>
                  <a:cubicBezTo>
                    <a:pt x="1275" y="1318"/>
                    <a:pt x="1277" y="1356"/>
                    <a:pt x="1266" y="1397"/>
                  </a:cubicBezTo>
                  <a:cubicBezTo>
                    <a:pt x="1261" y="1416"/>
                    <a:pt x="1261" y="1421"/>
                    <a:pt x="1253" y="1431"/>
                  </a:cubicBezTo>
                  <a:cubicBezTo>
                    <a:pt x="1246" y="1418"/>
                    <a:pt x="1231" y="1409"/>
                    <a:pt x="1227" y="1393"/>
                  </a:cubicBezTo>
                  <a:cubicBezTo>
                    <a:pt x="1217" y="1355"/>
                    <a:pt x="1245" y="1312"/>
                    <a:pt x="1257" y="1279"/>
                  </a:cubicBezTo>
                  <a:cubicBezTo>
                    <a:pt x="1275" y="1228"/>
                    <a:pt x="1294" y="1204"/>
                    <a:pt x="1331" y="1165"/>
                  </a:cubicBezTo>
                  <a:cubicBezTo>
                    <a:pt x="1355" y="1139"/>
                    <a:pt x="1411" y="1095"/>
                    <a:pt x="1452" y="1118"/>
                  </a:cubicBezTo>
                  <a:cubicBezTo>
                    <a:pt x="1497" y="1144"/>
                    <a:pt x="1494" y="1189"/>
                    <a:pt x="1500" y="1237"/>
                  </a:cubicBezTo>
                  <a:cubicBezTo>
                    <a:pt x="1507" y="1293"/>
                    <a:pt x="1510" y="1353"/>
                    <a:pt x="1513" y="1410"/>
                  </a:cubicBezTo>
                  <a:cubicBezTo>
                    <a:pt x="1513" y="1424"/>
                    <a:pt x="1513" y="1438"/>
                    <a:pt x="1513" y="1452"/>
                  </a:cubicBezTo>
                </a:path>
                <a:path w="4495" h="1529" extrusionOk="0">
                  <a:moveTo>
                    <a:pt x="2171" y="4"/>
                  </a:moveTo>
                  <a:cubicBezTo>
                    <a:pt x="2164" y="21"/>
                    <a:pt x="2168" y="-34"/>
                    <a:pt x="2158" y="25"/>
                  </a:cubicBezTo>
                  <a:cubicBezTo>
                    <a:pt x="2143" y="112"/>
                    <a:pt x="2154" y="200"/>
                    <a:pt x="2150" y="287"/>
                  </a:cubicBezTo>
                  <a:cubicBezTo>
                    <a:pt x="2143" y="441"/>
                    <a:pt x="2140" y="598"/>
                    <a:pt x="2128" y="751"/>
                  </a:cubicBezTo>
                  <a:cubicBezTo>
                    <a:pt x="2118" y="885"/>
                    <a:pt x="2102" y="1035"/>
                    <a:pt x="2128" y="1169"/>
                  </a:cubicBezTo>
                  <a:cubicBezTo>
                    <a:pt x="2131" y="1175"/>
                    <a:pt x="2134" y="1180"/>
                    <a:pt x="2137" y="1186"/>
                  </a:cubicBezTo>
                </a:path>
                <a:path w="4495" h="1529" extrusionOk="0">
                  <a:moveTo>
                    <a:pt x="1859" y="958"/>
                  </a:moveTo>
                  <a:cubicBezTo>
                    <a:pt x="1837" y="955"/>
                    <a:pt x="1819" y="952"/>
                    <a:pt x="1799" y="945"/>
                  </a:cubicBezTo>
                  <a:cubicBezTo>
                    <a:pt x="1792" y="943"/>
                    <a:pt x="1796" y="944"/>
                    <a:pt x="1790" y="941"/>
                  </a:cubicBezTo>
                  <a:cubicBezTo>
                    <a:pt x="1822" y="958"/>
                    <a:pt x="1855" y="956"/>
                    <a:pt x="1894" y="954"/>
                  </a:cubicBezTo>
                  <a:cubicBezTo>
                    <a:pt x="1961" y="950"/>
                    <a:pt x="2027" y="941"/>
                    <a:pt x="2093" y="929"/>
                  </a:cubicBezTo>
                  <a:cubicBezTo>
                    <a:pt x="2161" y="917"/>
                    <a:pt x="2245" y="890"/>
                    <a:pt x="2314" y="891"/>
                  </a:cubicBezTo>
                  <a:cubicBezTo>
                    <a:pt x="2350" y="891"/>
                    <a:pt x="2422" y="898"/>
                    <a:pt x="2449" y="924"/>
                  </a:cubicBezTo>
                  <a:cubicBezTo>
                    <a:pt x="2494" y="967"/>
                    <a:pt x="2511" y="1013"/>
                    <a:pt x="2522" y="1072"/>
                  </a:cubicBezTo>
                  <a:cubicBezTo>
                    <a:pt x="2534" y="1135"/>
                    <a:pt x="2543" y="1194"/>
                    <a:pt x="2544" y="1258"/>
                  </a:cubicBezTo>
                  <a:cubicBezTo>
                    <a:pt x="2544" y="1285"/>
                    <a:pt x="2543" y="1293"/>
                    <a:pt x="2553" y="1308"/>
                  </a:cubicBezTo>
                </a:path>
                <a:path w="4495" h="1529" extrusionOk="0">
                  <a:moveTo>
                    <a:pt x="2522" y="646"/>
                  </a:moveTo>
                  <a:cubicBezTo>
                    <a:pt x="2513" y="622"/>
                    <a:pt x="2502" y="601"/>
                    <a:pt x="2505" y="574"/>
                  </a:cubicBezTo>
                  <a:cubicBezTo>
                    <a:pt x="2508" y="560"/>
                    <a:pt x="2508" y="556"/>
                    <a:pt x="2514" y="549"/>
                  </a:cubicBezTo>
                </a:path>
                <a:path w="4495" h="1529" extrusionOk="0">
                  <a:moveTo>
                    <a:pt x="2817" y="937"/>
                  </a:moveTo>
                  <a:cubicBezTo>
                    <a:pt x="2826" y="932"/>
                    <a:pt x="2829" y="928"/>
                    <a:pt x="2839" y="924"/>
                  </a:cubicBezTo>
                  <a:cubicBezTo>
                    <a:pt x="2840" y="924"/>
                    <a:pt x="2842" y="924"/>
                    <a:pt x="2843" y="924"/>
                  </a:cubicBezTo>
                  <a:cubicBezTo>
                    <a:pt x="2847" y="952"/>
                    <a:pt x="2852" y="979"/>
                    <a:pt x="2852" y="1009"/>
                  </a:cubicBezTo>
                  <a:cubicBezTo>
                    <a:pt x="2853" y="1064"/>
                    <a:pt x="2861" y="1116"/>
                    <a:pt x="2873" y="1169"/>
                  </a:cubicBezTo>
                  <a:cubicBezTo>
                    <a:pt x="2884" y="1218"/>
                    <a:pt x="2903" y="1250"/>
                    <a:pt x="2925" y="1292"/>
                  </a:cubicBezTo>
                  <a:cubicBezTo>
                    <a:pt x="2939" y="1320"/>
                    <a:pt x="2959" y="1343"/>
                    <a:pt x="2995" y="1338"/>
                  </a:cubicBezTo>
                  <a:cubicBezTo>
                    <a:pt x="3023" y="1334"/>
                    <a:pt x="3058" y="1294"/>
                    <a:pt x="3073" y="1275"/>
                  </a:cubicBezTo>
                  <a:cubicBezTo>
                    <a:pt x="3107" y="1234"/>
                    <a:pt x="3127" y="1183"/>
                    <a:pt x="3146" y="1135"/>
                  </a:cubicBezTo>
                  <a:cubicBezTo>
                    <a:pt x="3163" y="1090"/>
                    <a:pt x="3188" y="1048"/>
                    <a:pt x="3207" y="1005"/>
                  </a:cubicBezTo>
                  <a:cubicBezTo>
                    <a:pt x="3211" y="987"/>
                    <a:pt x="3213" y="981"/>
                    <a:pt x="3220" y="971"/>
                  </a:cubicBezTo>
                  <a:cubicBezTo>
                    <a:pt x="3237" y="977"/>
                    <a:pt x="3242" y="963"/>
                    <a:pt x="3263" y="979"/>
                  </a:cubicBezTo>
                  <a:cubicBezTo>
                    <a:pt x="3285" y="996"/>
                    <a:pt x="3302" y="1031"/>
                    <a:pt x="3315" y="1055"/>
                  </a:cubicBezTo>
                  <a:cubicBezTo>
                    <a:pt x="3336" y="1092"/>
                    <a:pt x="3351" y="1138"/>
                    <a:pt x="3363" y="1178"/>
                  </a:cubicBezTo>
                  <a:cubicBezTo>
                    <a:pt x="3372" y="1206"/>
                    <a:pt x="3385" y="1245"/>
                    <a:pt x="3389" y="1270"/>
                  </a:cubicBezTo>
                  <a:cubicBezTo>
                    <a:pt x="3389" y="1280"/>
                    <a:pt x="3389" y="1281"/>
                    <a:pt x="3389" y="1287"/>
                  </a:cubicBezTo>
                  <a:cubicBezTo>
                    <a:pt x="3400" y="1267"/>
                    <a:pt x="3411" y="1244"/>
                    <a:pt x="3423" y="1224"/>
                  </a:cubicBezTo>
                  <a:cubicBezTo>
                    <a:pt x="3452" y="1177"/>
                    <a:pt x="3486" y="1112"/>
                    <a:pt x="3527" y="1076"/>
                  </a:cubicBezTo>
                  <a:cubicBezTo>
                    <a:pt x="3559" y="1047"/>
                    <a:pt x="3606" y="1013"/>
                    <a:pt x="3649" y="1000"/>
                  </a:cubicBezTo>
                  <a:cubicBezTo>
                    <a:pt x="3679" y="991"/>
                    <a:pt x="3719" y="993"/>
                    <a:pt x="3744" y="1013"/>
                  </a:cubicBezTo>
                  <a:cubicBezTo>
                    <a:pt x="3771" y="1035"/>
                    <a:pt x="3771" y="1062"/>
                    <a:pt x="3774" y="1093"/>
                  </a:cubicBezTo>
                  <a:cubicBezTo>
                    <a:pt x="3779" y="1141"/>
                    <a:pt x="3776" y="1195"/>
                    <a:pt x="3770" y="1241"/>
                  </a:cubicBezTo>
                  <a:cubicBezTo>
                    <a:pt x="3770" y="1247"/>
                    <a:pt x="3769" y="1250"/>
                    <a:pt x="3766" y="1254"/>
                  </a:cubicBezTo>
                  <a:cubicBezTo>
                    <a:pt x="3770" y="1224"/>
                    <a:pt x="3772" y="1193"/>
                    <a:pt x="3783" y="1165"/>
                  </a:cubicBezTo>
                  <a:cubicBezTo>
                    <a:pt x="3802" y="1117"/>
                    <a:pt x="3827" y="1069"/>
                    <a:pt x="3861" y="1030"/>
                  </a:cubicBezTo>
                  <a:cubicBezTo>
                    <a:pt x="3880" y="1008"/>
                    <a:pt x="3904" y="983"/>
                    <a:pt x="3930" y="971"/>
                  </a:cubicBezTo>
                  <a:cubicBezTo>
                    <a:pt x="3950" y="962"/>
                    <a:pt x="3975" y="968"/>
                    <a:pt x="3991" y="983"/>
                  </a:cubicBezTo>
                  <a:cubicBezTo>
                    <a:pt x="4021" y="1011"/>
                    <a:pt x="4020" y="1039"/>
                    <a:pt x="4021" y="1076"/>
                  </a:cubicBezTo>
                  <a:cubicBezTo>
                    <a:pt x="4022" y="1113"/>
                    <a:pt x="4022" y="1150"/>
                    <a:pt x="4017" y="1186"/>
                  </a:cubicBezTo>
                  <a:cubicBezTo>
                    <a:pt x="4016" y="1192"/>
                    <a:pt x="4014" y="1197"/>
                    <a:pt x="4013" y="1203"/>
                  </a:cubicBezTo>
                  <a:cubicBezTo>
                    <a:pt x="4020" y="1177"/>
                    <a:pt x="4027" y="1153"/>
                    <a:pt x="4039" y="1127"/>
                  </a:cubicBezTo>
                  <a:cubicBezTo>
                    <a:pt x="4065" y="1071"/>
                    <a:pt x="4115" y="947"/>
                    <a:pt x="4186" y="933"/>
                  </a:cubicBezTo>
                  <a:cubicBezTo>
                    <a:pt x="4215" y="927"/>
                    <a:pt x="4224" y="939"/>
                    <a:pt x="4242" y="958"/>
                  </a:cubicBezTo>
                  <a:cubicBezTo>
                    <a:pt x="4268" y="986"/>
                    <a:pt x="4290" y="1016"/>
                    <a:pt x="4316" y="1047"/>
                  </a:cubicBezTo>
                  <a:cubicBezTo>
                    <a:pt x="4371" y="1114"/>
                    <a:pt x="4406" y="1153"/>
                    <a:pt x="4494" y="116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0" name="Freeform 20">
              <a:extLst>
                <a:ext uri="{FF2B5EF4-FFF2-40B4-BE49-F238E27FC236}">
                  <a16:creationId xmlns:a16="http://schemas.microsoft.com/office/drawing/2014/main" id="{0E62AC28-DF5F-D756-DAE3-7F261C1B64A6}"/>
                </a:ext>
              </a:extLst>
            </p:cNvPr>
            <p:cNvSpPr>
              <a:spLocks noRot="1" noChangeAspect="1" noEditPoints="1" noChangeArrowheads="1" noChangeShapeType="1" noTextEdit="1"/>
            </p:cNvSpPr>
            <p:nvPr/>
          </p:nvSpPr>
          <p:spPr bwMode="auto">
            <a:xfrm>
              <a:off x="1685" y="3241"/>
              <a:ext cx="270" cy="349"/>
            </a:xfrm>
            <a:custGeom>
              <a:avLst/>
              <a:gdLst>
                <a:gd name="T0" fmla="*/ 13 w 1193"/>
                <a:gd name="T1" fmla="*/ 768 h 1537"/>
                <a:gd name="T2" fmla="*/ 0 w 1193"/>
                <a:gd name="T3" fmla="*/ 756 h 1537"/>
                <a:gd name="T4" fmla="*/ 26 w 1193"/>
                <a:gd name="T5" fmla="*/ 920 h 1537"/>
                <a:gd name="T6" fmla="*/ 39 w 1193"/>
                <a:gd name="T7" fmla="*/ 1232 h 1537"/>
                <a:gd name="T8" fmla="*/ 43 w 1193"/>
                <a:gd name="T9" fmla="*/ 1477 h 1537"/>
                <a:gd name="T10" fmla="*/ 65 w 1193"/>
                <a:gd name="T11" fmla="*/ 1536 h 1537"/>
                <a:gd name="T12" fmla="*/ 485 w 1193"/>
                <a:gd name="T13" fmla="*/ 844 h 1537"/>
                <a:gd name="T14" fmla="*/ 468 w 1193"/>
                <a:gd name="T15" fmla="*/ 848 h 1537"/>
                <a:gd name="T16" fmla="*/ 446 w 1193"/>
                <a:gd name="T17" fmla="*/ 971 h 1537"/>
                <a:gd name="T18" fmla="*/ 451 w 1193"/>
                <a:gd name="T19" fmla="*/ 1279 h 1537"/>
                <a:gd name="T20" fmla="*/ 498 w 1193"/>
                <a:gd name="T21" fmla="*/ 1397 h 1537"/>
                <a:gd name="T22" fmla="*/ 585 w 1193"/>
                <a:gd name="T23" fmla="*/ 1410 h 1537"/>
                <a:gd name="T24" fmla="*/ 659 w 1193"/>
                <a:gd name="T25" fmla="*/ 1287 h 1537"/>
                <a:gd name="T26" fmla="*/ 689 w 1193"/>
                <a:gd name="T27" fmla="*/ 1047 h 1537"/>
                <a:gd name="T28" fmla="*/ 615 w 1193"/>
                <a:gd name="T29" fmla="*/ 823 h 1537"/>
                <a:gd name="T30" fmla="*/ 507 w 1193"/>
                <a:gd name="T31" fmla="*/ 806 h 1537"/>
                <a:gd name="T32" fmla="*/ 464 w 1193"/>
                <a:gd name="T33" fmla="*/ 865 h 1537"/>
                <a:gd name="T34" fmla="*/ 1192 w 1193"/>
                <a:gd name="T35" fmla="*/ 152 h 1537"/>
                <a:gd name="T36" fmla="*/ 1174 w 1193"/>
                <a:gd name="T37" fmla="*/ 101 h 1537"/>
                <a:gd name="T38" fmla="*/ 1092 w 1193"/>
                <a:gd name="T39" fmla="*/ 0 h 1537"/>
                <a:gd name="T40" fmla="*/ 958 w 1193"/>
                <a:gd name="T41" fmla="*/ 85 h 1537"/>
                <a:gd name="T42" fmla="*/ 871 w 1193"/>
                <a:gd name="T43" fmla="*/ 253 h 1537"/>
                <a:gd name="T44" fmla="*/ 884 w 1193"/>
                <a:gd name="T45" fmla="*/ 355 h 1537"/>
                <a:gd name="T46" fmla="*/ 975 w 1193"/>
                <a:gd name="T47" fmla="*/ 359 h 1537"/>
                <a:gd name="T48" fmla="*/ 1075 w 1193"/>
                <a:gd name="T49" fmla="*/ 283 h 1537"/>
                <a:gd name="T50" fmla="*/ 1135 w 1193"/>
                <a:gd name="T51" fmla="*/ 190 h 1537"/>
                <a:gd name="T52" fmla="*/ 1153 w 1193"/>
                <a:gd name="T53" fmla="*/ 139 h 1537"/>
                <a:gd name="T54" fmla="*/ 1140 w 1193"/>
                <a:gd name="T55" fmla="*/ 439 h 1537"/>
                <a:gd name="T56" fmla="*/ 1127 w 1193"/>
                <a:gd name="T57" fmla="*/ 680 h 1537"/>
                <a:gd name="T58" fmla="*/ 1135 w 1193"/>
                <a:gd name="T59" fmla="*/ 781 h 15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93"/>
                <a:gd name="T91" fmla="*/ 0 h 1537"/>
                <a:gd name="T92" fmla="*/ 1193 w 1193"/>
                <a:gd name="T93" fmla="*/ 1537 h 15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93" h="1537" extrusionOk="0">
                  <a:moveTo>
                    <a:pt x="13" y="768"/>
                  </a:moveTo>
                  <a:cubicBezTo>
                    <a:pt x="6" y="767"/>
                    <a:pt x="2" y="749"/>
                    <a:pt x="0" y="756"/>
                  </a:cubicBezTo>
                  <a:cubicBezTo>
                    <a:pt x="-10" y="795"/>
                    <a:pt x="21" y="881"/>
                    <a:pt x="26" y="920"/>
                  </a:cubicBezTo>
                  <a:cubicBezTo>
                    <a:pt x="39" y="1024"/>
                    <a:pt x="39" y="1127"/>
                    <a:pt x="39" y="1232"/>
                  </a:cubicBezTo>
                  <a:cubicBezTo>
                    <a:pt x="39" y="1313"/>
                    <a:pt x="33" y="1397"/>
                    <a:pt x="43" y="1477"/>
                  </a:cubicBezTo>
                  <a:cubicBezTo>
                    <a:pt x="47" y="1510"/>
                    <a:pt x="45" y="1517"/>
                    <a:pt x="65" y="1536"/>
                  </a:cubicBezTo>
                </a:path>
                <a:path w="1193" h="1537" extrusionOk="0">
                  <a:moveTo>
                    <a:pt x="485" y="844"/>
                  </a:moveTo>
                  <a:cubicBezTo>
                    <a:pt x="478" y="848"/>
                    <a:pt x="472" y="840"/>
                    <a:pt x="468" y="848"/>
                  </a:cubicBezTo>
                  <a:cubicBezTo>
                    <a:pt x="453" y="876"/>
                    <a:pt x="448" y="941"/>
                    <a:pt x="446" y="971"/>
                  </a:cubicBezTo>
                  <a:cubicBezTo>
                    <a:pt x="438" y="1069"/>
                    <a:pt x="437" y="1181"/>
                    <a:pt x="451" y="1279"/>
                  </a:cubicBezTo>
                  <a:cubicBezTo>
                    <a:pt x="456" y="1315"/>
                    <a:pt x="465" y="1373"/>
                    <a:pt x="498" y="1397"/>
                  </a:cubicBezTo>
                  <a:cubicBezTo>
                    <a:pt x="518" y="1412"/>
                    <a:pt x="561" y="1422"/>
                    <a:pt x="585" y="1410"/>
                  </a:cubicBezTo>
                  <a:cubicBezTo>
                    <a:pt x="623" y="1391"/>
                    <a:pt x="647" y="1324"/>
                    <a:pt x="659" y="1287"/>
                  </a:cubicBezTo>
                  <a:cubicBezTo>
                    <a:pt x="684" y="1211"/>
                    <a:pt x="698" y="1127"/>
                    <a:pt x="689" y="1047"/>
                  </a:cubicBezTo>
                  <a:cubicBezTo>
                    <a:pt x="681" y="977"/>
                    <a:pt x="664" y="877"/>
                    <a:pt x="615" y="823"/>
                  </a:cubicBezTo>
                  <a:cubicBezTo>
                    <a:pt x="581" y="786"/>
                    <a:pt x="543" y="772"/>
                    <a:pt x="507" y="806"/>
                  </a:cubicBezTo>
                  <a:cubicBezTo>
                    <a:pt x="484" y="833"/>
                    <a:pt x="476" y="843"/>
                    <a:pt x="464" y="865"/>
                  </a:cubicBezTo>
                </a:path>
                <a:path w="1193" h="1537" extrusionOk="0">
                  <a:moveTo>
                    <a:pt x="1192" y="152"/>
                  </a:moveTo>
                  <a:cubicBezTo>
                    <a:pt x="1187" y="136"/>
                    <a:pt x="1178" y="117"/>
                    <a:pt x="1174" y="101"/>
                  </a:cubicBezTo>
                  <a:cubicBezTo>
                    <a:pt x="1164" y="58"/>
                    <a:pt x="1142" y="11"/>
                    <a:pt x="1092" y="0"/>
                  </a:cubicBezTo>
                  <a:cubicBezTo>
                    <a:pt x="1045" y="-10"/>
                    <a:pt x="987" y="56"/>
                    <a:pt x="958" y="85"/>
                  </a:cubicBezTo>
                  <a:cubicBezTo>
                    <a:pt x="911" y="131"/>
                    <a:pt x="884" y="190"/>
                    <a:pt x="871" y="253"/>
                  </a:cubicBezTo>
                  <a:cubicBezTo>
                    <a:pt x="864" y="286"/>
                    <a:pt x="858" y="330"/>
                    <a:pt x="884" y="355"/>
                  </a:cubicBezTo>
                  <a:cubicBezTo>
                    <a:pt x="911" y="380"/>
                    <a:pt x="944" y="375"/>
                    <a:pt x="975" y="359"/>
                  </a:cubicBezTo>
                  <a:cubicBezTo>
                    <a:pt x="1011" y="340"/>
                    <a:pt x="1047" y="313"/>
                    <a:pt x="1075" y="283"/>
                  </a:cubicBezTo>
                  <a:cubicBezTo>
                    <a:pt x="1104" y="252"/>
                    <a:pt x="1119" y="227"/>
                    <a:pt x="1135" y="190"/>
                  </a:cubicBezTo>
                  <a:cubicBezTo>
                    <a:pt x="1143" y="172"/>
                    <a:pt x="1148" y="157"/>
                    <a:pt x="1153" y="139"/>
                  </a:cubicBezTo>
                  <a:cubicBezTo>
                    <a:pt x="1153" y="240"/>
                    <a:pt x="1150" y="338"/>
                    <a:pt x="1140" y="439"/>
                  </a:cubicBezTo>
                  <a:cubicBezTo>
                    <a:pt x="1132" y="519"/>
                    <a:pt x="1128" y="600"/>
                    <a:pt x="1127" y="680"/>
                  </a:cubicBezTo>
                  <a:cubicBezTo>
                    <a:pt x="1127" y="717"/>
                    <a:pt x="1127" y="746"/>
                    <a:pt x="1135" y="78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1" name="Freeform 21">
              <a:extLst>
                <a:ext uri="{FF2B5EF4-FFF2-40B4-BE49-F238E27FC236}">
                  <a16:creationId xmlns:a16="http://schemas.microsoft.com/office/drawing/2014/main" id="{D4AF3B17-CDB1-7A38-CD7A-38BC1A42D90D}"/>
                </a:ext>
              </a:extLst>
            </p:cNvPr>
            <p:cNvSpPr>
              <a:spLocks noRot="1" noChangeAspect="1" noEditPoints="1" noChangeArrowheads="1" noChangeShapeType="1" noTextEdit="1"/>
            </p:cNvSpPr>
            <p:nvPr/>
          </p:nvSpPr>
          <p:spPr bwMode="auto">
            <a:xfrm>
              <a:off x="2123" y="3308"/>
              <a:ext cx="277" cy="353"/>
            </a:xfrm>
            <a:custGeom>
              <a:avLst/>
              <a:gdLst>
                <a:gd name="T0" fmla="*/ 13 w 1223"/>
                <a:gd name="T1" fmla="*/ 287 h 1558"/>
                <a:gd name="T2" fmla="*/ 18 w 1223"/>
                <a:gd name="T3" fmla="*/ 227 h 1558"/>
                <a:gd name="T4" fmla="*/ 35 w 1223"/>
                <a:gd name="T5" fmla="*/ 346 h 1558"/>
                <a:gd name="T6" fmla="*/ 31 w 1223"/>
                <a:gd name="T7" fmla="*/ 666 h 1558"/>
                <a:gd name="T8" fmla="*/ 5 w 1223"/>
                <a:gd name="T9" fmla="*/ 962 h 1558"/>
                <a:gd name="T10" fmla="*/ 0 w 1223"/>
                <a:gd name="T11" fmla="*/ 1088 h 1558"/>
                <a:gd name="T12" fmla="*/ 317 w 1223"/>
                <a:gd name="T13" fmla="*/ 0 h 1558"/>
                <a:gd name="T14" fmla="*/ 325 w 1223"/>
                <a:gd name="T15" fmla="*/ 122 h 1558"/>
                <a:gd name="T16" fmla="*/ 321 w 1223"/>
                <a:gd name="T17" fmla="*/ 451 h 1558"/>
                <a:gd name="T18" fmla="*/ 325 w 1223"/>
                <a:gd name="T19" fmla="*/ 785 h 1558"/>
                <a:gd name="T20" fmla="*/ 312 w 1223"/>
                <a:gd name="T21" fmla="*/ 903 h 1558"/>
                <a:gd name="T22" fmla="*/ 104 w 1223"/>
                <a:gd name="T23" fmla="*/ 810 h 1558"/>
                <a:gd name="T24" fmla="*/ 135 w 1223"/>
                <a:gd name="T25" fmla="*/ 734 h 1558"/>
                <a:gd name="T26" fmla="*/ 299 w 1223"/>
                <a:gd name="T27" fmla="*/ 637 h 1558"/>
                <a:gd name="T28" fmla="*/ 499 w 1223"/>
                <a:gd name="T29" fmla="*/ 620 h 1558"/>
                <a:gd name="T30" fmla="*/ 512 w 1223"/>
                <a:gd name="T31" fmla="*/ 759 h 1558"/>
                <a:gd name="T32" fmla="*/ 434 w 1223"/>
                <a:gd name="T33" fmla="*/ 966 h 1558"/>
                <a:gd name="T34" fmla="*/ 412 w 1223"/>
                <a:gd name="T35" fmla="*/ 1084 h 1558"/>
                <a:gd name="T36" fmla="*/ 416 w 1223"/>
                <a:gd name="T37" fmla="*/ 1101 h 1558"/>
                <a:gd name="T38" fmla="*/ 659 w 1223"/>
                <a:gd name="T39" fmla="*/ 1101 h 1558"/>
                <a:gd name="T40" fmla="*/ 811 w 1223"/>
                <a:gd name="T41" fmla="*/ 1169 h 1558"/>
                <a:gd name="T42" fmla="*/ 845 w 1223"/>
                <a:gd name="T43" fmla="*/ 1308 h 1558"/>
                <a:gd name="T44" fmla="*/ 741 w 1223"/>
                <a:gd name="T45" fmla="*/ 1447 h 1558"/>
                <a:gd name="T46" fmla="*/ 585 w 1223"/>
                <a:gd name="T47" fmla="*/ 1548 h 1558"/>
                <a:gd name="T48" fmla="*/ 507 w 1223"/>
                <a:gd name="T49" fmla="*/ 1510 h 1558"/>
                <a:gd name="T50" fmla="*/ 559 w 1223"/>
                <a:gd name="T51" fmla="*/ 1375 h 1558"/>
                <a:gd name="T52" fmla="*/ 702 w 1223"/>
                <a:gd name="T53" fmla="*/ 1257 h 1558"/>
                <a:gd name="T54" fmla="*/ 1214 w 1223"/>
                <a:gd name="T55" fmla="*/ 1021 h 1558"/>
                <a:gd name="T56" fmla="*/ 1222 w 1223"/>
                <a:gd name="T57" fmla="*/ 1034 h 15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23"/>
                <a:gd name="T88" fmla="*/ 0 h 1558"/>
                <a:gd name="T89" fmla="*/ 1223 w 1223"/>
                <a:gd name="T90" fmla="*/ 1558 h 15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23" h="1558" extrusionOk="0">
                  <a:moveTo>
                    <a:pt x="13" y="287"/>
                  </a:moveTo>
                  <a:cubicBezTo>
                    <a:pt x="13" y="266"/>
                    <a:pt x="15" y="247"/>
                    <a:pt x="18" y="227"/>
                  </a:cubicBezTo>
                  <a:cubicBezTo>
                    <a:pt x="26" y="266"/>
                    <a:pt x="34" y="305"/>
                    <a:pt x="35" y="346"/>
                  </a:cubicBezTo>
                  <a:cubicBezTo>
                    <a:pt x="38" y="452"/>
                    <a:pt x="36" y="560"/>
                    <a:pt x="31" y="666"/>
                  </a:cubicBezTo>
                  <a:cubicBezTo>
                    <a:pt x="26" y="765"/>
                    <a:pt x="15" y="863"/>
                    <a:pt x="5" y="962"/>
                  </a:cubicBezTo>
                  <a:cubicBezTo>
                    <a:pt x="1" y="1005"/>
                    <a:pt x="0" y="1045"/>
                    <a:pt x="0" y="1088"/>
                  </a:cubicBezTo>
                </a:path>
                <a:path w="1223" h="1558" extrusionOk="0">
                  <a:moveTo>
                    <a:pt x="317" y="0"/>
                  </a:moveTo>
                  <a:cubicBezTo>
                    <a:pt x="324" y="41"/>
                    <a:pt x="325" y="79"/>
                    <a:pt x="325" y="122"/>
                  </a:cubicBezTo>
                  <a:cubicBezTo>
                    <a:pt x="325" y="232"/>
                    <a:pt x="323" y="341"/>
                    <a:pt x="321" y="451"/>
                  </a:cubicBezTo>
                  <a:cubicBezTo>
                    <a:pt x="319" y="562"/>
                    <a:pt x="323" y="674"/>
                    <a:pt x="325" y="785"/>
                  </a:cubicBezTo>
                  <a:cubicBezTo>
                    <a:pt x="325" y="849"/>
                    <a:pt x="327" y="865"/>
                    <a:pt x="312" y="903"/>
                  </a:cubicBezTo>
                </a:path>
                <a:path w="1223" h="1558" extrusionOk="0">
                  <a:moveTo>
                    <a:pt x="104" y="810"/>
                  </a:moveTo>
                  <a:cubicBezTo>
                    <a:pt x="113" y="777"/>
                    <a:pt x="106" y="763"/>
                    <a:pt x="135" y="734"/>
                  </a:cubicBezTo>
                  <a:cubicBezTo>
                    <a:pt x="181" y="688"/>
                    <a:pt x="239" y="660"/>
                    <a:pt x="299" y="637"/>
                  </a:cubicBezTo>
                  <a:cubicBezTo>
                    <a:pt x="355" y="616"/>
                    <a:pt x="442" y="580"/>
                    <a:pt x="499" y="620"/>
                  </a:cubicBezTo>
                  <a:cubicBezTo>
                    <a:pt x="545" y="652"/>
                    <a:pt x="521" y="718"/>
                    <a:pt x="512" y="759"/>
                  </a:cubicBezTo>
                  <a:cubicBezTo>
                    <a:pt x="495" y="835"/>
                    <a:pt x="461" y="895"/>
                    <a:pt x="434" y="966"/>
                  </a:cubicBezTo>
                  <a:cubicBezTo>
                    <a:pt x="419" y="1005"/>
                    <a:pt x="410" y="1042"/>
                    <a:pt x="412" y="1084"/>
                  </a:cubicBezTo>
                  <a:cubicBezTo>
                    <a:pt x="413" y="1090"/>
                    <a:pt x="415" y="1095"/>
                    <a:pt x="416" y="1101"/>
                  </a:cubicBezTo>
                  <a:cubicBezTo>
                    <a:pt x="497" y="1101"/>
                    <a:pt x="578" y="1094"/>
                    <a:pt x="659" y="1101"/>
                  </a:cubicBezTo>
                  <a:cubicBezTo>
                    <a:pt x="724" y="1106"/>
                    <a:pt x="765" y="1122"/>
                    <a:pt x="811" y="1169"/>
                  </a:cubicBezTo>
                  <a:cubicBezTo>
                    <a:pt x="845" y="1203"/>
                    <a:pt x="860" y="1261"/>
                    <a:pt x="845" y="1308"/>
                  </a:cubicBezTo>
                  <a:cubicBezTo>
                    <a:pt x="826" y="1368"/>
                    <a:pt x="784" y="1406"/>
                    <a:pt x="741" y="1447"/>
                  </a:cubicBezTo>
                  <a:cubicBezTo>
                    <a:pt x="696" y="1490"/>
                    <a:pt x="644" y="1525"/>
                    <a:pt x="585" y="1548"/>
                  </a:cubicBezTo>
                  <a:cubicBezTo>
                    <a:pt x="540" y="1566"/>
                    <a:pt x="518" y="1555"/>
                    <a:pt x="507" y="1510"/>
                  </a:cubicBezTo>
                  <a:cubicBezTo>
                    <a:pt x="496" y="1464"/>
                    <a:pt x="530" y="1407"/>
                    <a:pt x="559" y="1375"/>
                  </a:cubicBezTo>
                  <a:cubicBezTo>
                    <a:pt x="601" y="1329"/>
                    <a:pt x="653" y="1294"/>
                    <a:pt x="702" y="1257"/>
                  </a:cubicBezTo>
                </a:path>
                <a:path w="1223" h="1558" extrusionOk="0">
                  <a:moveTo>
                    <a:pt x="1214" y="1021"/>
                  </a:moveTo>
                  <a:cubicBezTo>
                    <a:pt x="1214" y="1031"/>
                    <a:pt x="1211" y="1034"/>
                    <a:pt x="1222" y="103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2" name="Freeform 22">
              <a:extLst>
                <a:ext uri="{FF2B5EF4-FFF2-40B4-BE49-F238E27FC236}">
                  <a16:creationId xmlns:a16="http://schemas.microsoft.com/office/drawing/2014/main" id="{2577B843-DB53-4345-25E8-990B2B668978}"/>
                </a:ext>
              </a:extLst>
            </p:cNvPr>
            <p:cNvSpPr>
              <a:spLocks noRot="1" noChangeAspect="1" noEditPoints="1" noChangeArrowheads="1" noChangeShapeType="1" noTextEdit="1"/>
            </p:cNvSpPr>
            <p:nvPr/>
          </p:nvSpPr>
          <p:spPr bwMode="auto">
            <a:xfrm>
              <a:off x="421" y="3918"/>
              <a:ext cx="570" cy="348"/>
            </a:xfrm>
            <a:custGeom>
              <a:avLst/>
              <a:gdLst>
                <a:gd name="T0" fmla="*/ 52 w 2510"/>
                <a:gd name="T1" fmla="*/ 211 h 1537"/>
                <a:gd name="T2" fmla="*/ 60 w 2510"/>
                <a:gd name="T3" fmla="*/ 240 h 1537"/>
                <a:gd name="T4" fmla="*/ 104 w 2510"/>
                <a:gd name="T5" fmla="*/ 570 h 1537"/>
                <a:gd name="T6" fmla="*/ 125 w 2510"/>
                <a:gd name="T7" fmla="*/ 1004 h 1537"/>
                <a:gd name="T8" fmla="*/ 164 w 2510"/>
                <a:gd name="T9" fmla="*/ 1249 h 1537"/>
                <a:gd name="T10" fmla="*/ 169 w 2510"/>
                <a:gd name="T11" fmla="*/ 1249 h 1537"/>
                <a:gd name="T12" fmla="*/ 0 w 2510"/>
                <a:gd name="T13" fmla="*/ 270 h 1537"/>
                <a:gd name="T14" fmla="*/ 26 w 2510"/>
                <a:gd name="T15" fmla="*/ 135 h 1537"/>
                <a:gd name="T16" fmla="*/ 112 w 2510"/>
                <a:gd name="T17" fmla="*/ 42 h 1537"/>
                <a:gd name="T18" fmla="*/ 286 w 2510"/>
                <a:gd name="T19" fmla="*/ 72 h 1537"/>
                <a:gd name="T20" fmla="*/ 416 w 2510"/>
                <a:gd name="T21" fmla="*/ 283 h 1537"/>
                <a:gd name="T22" fmla="*/ 346 w 2510"/>
                <a:gd name="T23" fmla="*/ 595 h 1537"/>
                <a:gd name="T24" fmla="*/ 264 w 2510"/>
                <a:gd name="T25" fmla="*/ 772 h 1537"/>
                <a:gd name="T26" fmla="*/ 693 w 2510"/>
                <a:gd name="T27" fmla="*/ 869 h 1537"/>
                <a:gd name="T28" fmla="*/ 710 w 2510"/>
                <a:gd name="T29" fmla="*/ 941 h 1537"/>
                <a:gd name="T30" fmla="*/ 754 w 2510"/>
                <a:gd name="T31" fmla="*/ 1009 h 1537"/>
                <a:gd name="T32" fmla="*/ 819 w 2510"/>
                <a:gd name="T33" fmla="*/ 958 h 1537"/>
                <a:gd name="T34" fmla="*/ 871 w 2510"/>
                <a:gd name="T35" fmla="*/ 865 h 1537"/>
                <a:gd name="T36" fmla="*/ 875 w 2510"/>
                <a:gd name="T37" fmla="*/ 730 h 1537"/>
                <a:gd name="T38" fmla="*/ 814 w 2510"/>
                <a:gd name="T39" fmla="*/ 663 h 1537"/>
                <a:gd name="T40" fmla="*/ 736 w 2510"/>
                <a:gd name="T41" fmla="*/ 688 h 1537"/>
                <a:gd name="T42" fmla="*/ 680 w 2510"/>
                <a:gd name="T43" fmla="*/ 869 h 1537"/>
                <a:gd name="T44" fmla="*/ 706 w 2510"/>
                <a:gd name="T45" fmla="*/ 1127 h 1537"/>
                <a:gd name="T46" fmla="*/ 793 w 2510"/>
                <a:gd name="T47" fmla="*/ 1300 h 1537"/>
                <a:gd name="T48" fmla="*/ 940 w 2510"/>
                <a:gd name="T49" fmla="*/ 1296 h 1537"/>
                <a:gd name="T50" fmla="*/ 988 w 2510"/>
                <a:gd name="T51" fmla="*/ 1270 h 1537"/>
                <a:gd name="T52" fmla="*/ 1308 w 2510"/>
                <a:gd name="T53" fmla="*/ 42 h 1537"/>
                <a:gd name="T54" fmla="*/ 1300 w 2510"/>
                <a:gd name="T55" fmla="*/ 0 h 1537"/>
                <a:gd name="T56" fmla="*/ 1291 w 2510"/>
                <a:gd name="T57" fmla="*/ 160 h 1537"/>
                <a:gd name="T58" fmla="*/ 1295 w 2510"/>
                <a:gd name="T59" fmla="*/ 574 h 1537"/>
                <a:gd name="T60" fmla="*/ 1334 w 2510"/>
                <a:gd name="T61" fmla="*/ 975 h 1537"/>
                <a:gd name="T62" fmla="*/ 1391 w 2510"/>
                <a:gd name="T63" fmla="*/ 1169 h 1537"/>
                <a:gd name="T64" fmla="*/ 1629 w 2510"/>
                <a:gd name="T65" fmla="*/ 933 h 1537"/>
                <a:gd name="T66" fmla="*/ 1633 w 2510"/>
                <a:gd name="T67" fmla="*/ 1013 h 1537"/>
                <a:gd name="T68" fmla="*/ 1659 w 2510"/>
                <a:gd name="T69" fmla="*/ 1076 h 1537"/>
                <a:gd name="T70" fmla="*/ 1755 w 2510"/>
                <a:gd name="T71" fmla="*/ 1131 h 1537"/>
                <a:gd name="T72" fmla="*/ 1867 w 2510"/>
                <a:gd name="T73" fmla="*/ 1101 h 1537"/>
                <a:gd name="T74" fmla="*/ 1954 w 2510"/>
                <a:gd name="T75" fmla="*/ 1004 h 1537"/>
                <a:gd name="T76" fmla="*/ 1954 w 2510"/>
                <a:gd name="T77" fmla="*/ 878 h 1537"/>
                <a:gd name="T78" fmla="*/ 1867 w 2510"/>
                <a:gd name="T79" fmla="*/ 793 h 1537"/>
                <a:gd name="T80" fmla="*/ 1776 w 2510"/>
                <a:gd name="T81" fmla="*/ 890 h 1537"/>
                <a:gd name="T82" fmla="*/ 1759 w 2510"/>
                <a:gd name="T83" fmla="*/ 1021 h 1537"/>
                <a:gd name="T84" fmla="*/ 1789 w 2510"/>
                <a:gd name="T85" fmla="*/ 1101 h 1537"/>
                <a:gd name="T86" fmla="*/ 1854 w 2510"/>
                <a:gd name="T87" fmla="*/ 1131 h 1537"/>
                <a:gd name="T88" fmla="*/ 1937 w 2510"/>
                <a:gd name="T89" fmla="*/ 1097 h 1537"/>
                <a:gd name="T90" fmla="*/ 1976 w 2510"/>
                <a:gd name="T91" fmla="*/ 1114 h 1537"/>
                <a:gd name="T92" fmla="*/ 1997 w 2510"/>
                <a:gd name="T93" fmla="*/ 1118 h 1537"/>
                <a:gd name="T94" fmla="*/ 2509 w 2510"/>
                <a:gd name="T95" fmla="*/ 1536 h 1537"/>
                <a:gd name="T96" fmla="*/ 2491 w 2510"/>
                <a:gd name="T97" fmla="*/ 1494 h 1537"/>
                <a:gd name="T98" fmla="*/ 2457 w 2510"/>
                <a:gd name="T99" fmla="*/ 1296 h 1537"/>
                <a:gd name="T100" fmla="*/ 2374 w 2510"/>
                <a:gd name="T101" fmla="*/ 764 h 1537"/>
                <a:gd name="T102" fmla="*/ 2327 w 2510"/>
                <a:gd name="T103" fmla="*/ 198 h 1537"/>
                <a:gd name="T104" fmla="*/ 2318 w 2510"/>
                <a:gd name="T105" fmla="*/ 59 h 1537"/>
                <a:gd name="T106" fmla="*/ 1066 w 2510"/>
                <a:gd name="T107" fmla="*/ 667 h 1537"/>
                <a:gd name="T108" fmla="*/ 1152 w 2510"/>
                <a:gd name="T109" fmla="*/ 557 h 1537"/>
                <a:gd name="T110" fmla="*/ 1490 w 2510"/>
                <a:gd name="T111" fmla="*/ 384 h 1537"/>
                <a:gd name="T112" fmla="*/ 2158 w 2510"/>
                <a:gd name="T113" fmla="*/ 924 h 1537"/>
                <a:gd name="T114" fmla="*/ 2179 w 2510"/>
                <a:gd name="T115" fmla="*/ 861 h 1537"/>
                <a:gd name="T116" fmla="*/ 2418 w 2510"/>
                <a:gd name="T117" fmla="*/ 671 h 1537"/>
                <a:gd name="T118" fmla="*/ 2491 w 2510"/>
                <a:gd name="T119" fmla="*/ 633 h 15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10"/>
                <a:gd name="T181" fmla="*/ 0 h 1537"/>
                <a:gd name="T182" fmla="*/ 2510 w 2510"/>
                <a:gd name="T183" fmla="*/ 1537 h 15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10" h="1537" extrusionOk="0">
                  <a:moveTo>
                    <a:pt x="52" y="211"/>
                  </a:moveTo>
                  <a:cubicBezTo>
                    <a:pt x="57" y="232"/>
                    <a:pt x="55" y="219"/>
                    <a:pt x="60" y="240"/>
                  </a:cubicBezTo>
                  <a:cubicBezTo>
                    <a:pt x="86" y="348"/>
                    <a:pt x="92" y="460"/>
                    <a:pt x="104" y="570"/>
                  </a:cubicBezTo>
                  <a:cubicBezTo>
                    <a:pt x="120" y="715"/>
                    <a:pt x="116" y="859"/>
                    <a:pt x="125" y="1004"/>
                  </a:cubicBezTo>
                  <a:cubicBezTo>
                    <a:pt x="130" y="1080"/>
                    <a:pt x="135" y="1180"/>
                    <a:pt x="164" y="1249"/>
                  </a:cubicBezTo>
                  <a:cubicBezTo>
                    <a:pt x="166" y="1249"/>
                    <a:pt x="167" y="1249"/>
                    <a:pt x="169" y="1249"/>
                  </a:cubicBezTo>
                </a:path>
                <a:path w="2510" h="1537" extrusionOk="0">
                  <a:moveTo>
                    <a:pt x="0" y="270"/>
                  </a:moveTo>
                  <a:cubicBezTo>
                    <a:pt x="1" y="219"/>
                    <a:pt x="7" y="182"/>
                    <a:pt x="26" y="135"/>
                  </a:cubicBezTo>
                  <a:cubicBezTo>
                    <a:pt x="42" y="95"/>
                    <a:pt x="68" y="56"/>
                    <a:pt x="112" y="42"/>
                  </a:cubicBezTo>
                  <a:cubicBezTo>
                    <a:pt x="174" y="22"/>
                    <a:pt x="231" y="40"/>
                    <a:pt x="286" y="72"/>
                  </a:cubicBezTo>
                  <a:cubicBezTo>
                    <a:pt x="363" y="117"/>
                    <a:pt x="405" y="196"/>
                    <a:pt x="416" y="283"/>
                  </a:cubicBezTo>
                  <a:cubicBezTo>
                    <a:pt x="429" y="387"/>
                    <a:pt x="384" y="500"/>
                    <a:pt x="346" y="595"/>
                  </a:cubicBezTo>
                  <a:cubicBezTo>
                    <a:pt x="321" y="657"/>
                    <a:pt x="287" y="709"/>
                    <a:pt x="264" y="772"/>
                  </a:cubicBezTo>
                </a:path>
                <a:path w="2510" h="1537" extrusionOk="0">
                  <a:moveTo>
                    <a:pt x="693" y="869"/>
                  </a:moveTo>
                  <a:cubicBezTo>
                    <a:pt x="697" y="898"/>
                    <a:pt x="701" y="914"/>
                    <a:pt x="710" y="941"/>
                  </a:cubicBezTo>
                  <a:cubicBezTo>
                    <a:pt x="719" y="968"/>
                    <a:pt x="736" y="986"/>
                    <a:pt x="754" y="1009"/>
                  </a:cubicBezTo>
                  <a:cubicBezTo>
                    <a:pt x="795" y="1000"/>
                    <a:pt x="789" y="988"/>
                    <a:pt x="819" y="958"/>
                  </a:cubicBezTo>
                  <a:cubicBezTo>
                    <a:pt x="841" y="935"/>
                    <a:pt x="861" y="897"/>
                    <a:pt x="871" y="865"/>
                  </a:cubicBezTo>
                  <a:cubicBezTo>
                    <a:pt x="884" y="824"/>
                    <a:pt x="895" y="770"/>
                    <a:pt x="875" y="730"/>
                  </a:cubicBezTo>
                  <a:cubicBezTo>
                    <a:pt x="861" y="701"/>
                    <a:pt x="839" y="680"/>
                    <a:pt x="814" y="663"/>
                  </a:cubicBezTo>
                  <a:cubicBezTo>
                    <a:pt x="777" y="637"/>
                    <a:pt x="762" y="655"/>
                    <a:pt x="736" y="688"/>
                  </a:cubicBezTo>
                  <a:cubicBezTo>
                    <a:pt x="704" y="730"/>
                    <a:pt x="686" y="816"/>
                    <a:pt x="680" y="869"/>
                  </a:cubicBezTo>
                  <a:cubicBezTo>
                    <a:pt x="669" y="962"/>
                    <a:pt x="683" y="1037"/>
                    <a:pt x="706" y="1127"/>
                  </a:cubicBezTo>
                  <a:cubicBezTo>
                    <a:pt x="720" y="1182"/>
                    <a:pt x="739" y="1266"/>
                    <a:pt x="793" y="1300"/>
                  </a:cubicBezTo>
                  <a:cubicBezTo>
                    <a:pt x="827" y="1321"/>
                    <a:pt x="906" y="1310"/>
                    <a:pt x="940" y="1296"/>
                  </a:cubicBezTo>
                  <a:cubicBezTo>
                    <a:pt x="956" y="1287"/>
                    <a:pt x="972" y="1279"/>
                    <a:pt x="988" y="1270"/>
                  </a:cubicBezTo>
                </a:path>
                <a:path w="2510" h="1537" extrusionOk="0">
                  <a:moveTo>
                    <a:pt x="1308" y="42"/>
                  </a:moveTo>
                  <a:cubicBezTo>
                    <a:pt x="1306" y="28"/>
                    <a:pt x="1303" y="14"/>
                    <a:pt x="1300" y="0"/>
                  </a:cubicBezTo>
                  <a:cubicBezTo>
                    <a:pt x="1286" y="51"/>
                    <a:pt x="1291" y="106"/>
                    <a:pt x="1291" y="160"/>
                  </a:cubicBezTo>
                  <a:cubicBezTo>
                    <a:pt x="1291" y="298"/>
                    <a:pt x="1288" y="437"/>
                    <a:pt x="1295" y="574"/>
                  </a:cubicBezTo>
                  <a:cubicBezTo>
                    <a:pt x="1302" y="709"/>
                    <a:pt x="1316" y="841"/>
                    <a:pt x="1334" y="975"/>
                  </a:cubicBezTo>
                  <a:cubicBezTo>
                    <a:pt x="1344" y="1049"/>
                    <a:pt x="1354" y="1105"/>
                    <a:pt x="1391" y="1169"/>
                  </a:cubicBezTo>
                </a:path>
                <a:path w="2510" h="1537" extrusionOk="0">
                  <a:moveTo>
                    <a:pt x="1629" y="933"/>
                  </a:moveTo>
                  <a:cubicBezTo>
                    <a:pt x="1630" y="960"/>
                    <a:pt x="1633" y="986"/>
                    <a:pt x="1633" y="1013"/>
                  </a:cubicBezTo>
                  <a:cubicBezTo>
                    <a:pt x="1633" y="1033"/>
                    <a:pt x="1644" y="1062"/>
                    <a:pt x="1659" y="1076"/>
                  </a:cubicBezTo>
                  <a:cubicBezTo>
                    <a:pt x="1682" y="1097"/>
                    <a:pt x="1722" y="1131"/>
                    <a:pt x="1755" y="1131"/>
                  </a:cubicBezTo>
                  <a:cubicBezTo>
                    <a:pt x="1812" y="1131"/>
                    <a:pt x="1825" y="1130"/>
                    <a:pt x="1867" y="1101"/>
                  </a:cubicBezTo>
                  <a:cubicBezTo>
                    <a:pt x="1908" y="1073"/>
                    <a:pt x="1935" y="1052"/>
                    <a:pt x="1954" y="1004"/>
                  </a:cubicBezTo>
                  <a:cubicBezTo>
                    <a:pt x="1966" y="974"/>
                    <a:pt x="1962" y="909"/>
                    <a:pt x="1954" y="878"/>
                  </a:cubicBezTo>
                  <a:cubicBezTo>
                    <a:pt x="1944" y="841"/>
                    <a:pt x="1914" y="784"/>
                    <a:pt x="1867" y="793"/>
                  </a:cubicBezTo>
                  <a:cubicBezTo>
                    <a:pt x="1830" y="800"/>
                    <a:pt x="1787" y="857"/>
                    <a:pt x="1776" y="890"/>
                  </a:cubicBezTo>
                  <a:cubicBezTo>
                    <a:pt x="1761" y="933"/>
                    <a:pt x="1759" y="976"/>
                    <a:pt x="1759" y="1021"/>
                  </a:cubicBezTo>
                  <a:cubicBezTo>
                    <a:pt x="1759" y="1059"/>
                    <a:pt x="1767" y="1072"/>
                    <a:pt x="1789" y="1101"/>
                  </a:cubicBezTo>
                  <a:cubicBezTo>
                    <a:pt x="1811" y="1130"/>
                    <a:pt x="1824" y="1129"/>
                    <a:pt x="1854" y="1131"/>
                  </a:cubicBezTo>
                  <a:cubicBezTo>
                    <a:pt x="1886" y="1133"/>
                    <a:pt x="1911" y="1114"/>
                    <a:pt x="1937" y="1097"/>
                  </a:cubicBezTo>
                  <a:cubicBezTo>
                    <a:pt x="1962" y="1081"/>
                    <a:pt x="1953" y="1097"/>
                    <a:pt x="1976" y="1114"/>
                  </a:cubicBezTo>
                  <a:cubicBezTo>
                    <a:pt x="1989" y="1121"/>
                    <a:pt x="1992" y="1127"/>
                    <a:pt x="1997" y="1118"/>
                  </a:cubicBezTo>
                </a:path>
                <a:path w="2510" h="1537" extrusionOk="0">
                  <a:moveTo>
                    <a:pt x="2509" y="1536"/>
                  </a:moveTo>
                  <a:cubicBezTo>
                    <a:pt x="2504" y="1521"/>
                    <a:pt x="2496" y="1511"/>
                    <a:pt x="2491" y="1494"/>
                  </a:cubicBezTo>
                  <a:cubicBezTo>
                    <a:pt x="2472" y="1430"/>
                    <a:pt x="2469" y="1361"/>
                    <a:pt x="2457" y="1296"/>
                  </a:cubicBezTo>
                  <a:cubicBezTo>
                    <a:pt x="2425" y="1119"/>
                    <a:pt x="2398" y="942"/>
                    <a:pt x="2374" y="764"/>
                  </a:cubicBezTo>
                  <a:cubicBezTo>
                    <a:pt x="2349" y="576"/>
                    <a:pt x="2330" y="387"/>
                    <a:pt x="2327" y="198"/>
                  </a:cubicBezTo>
                  <a:cubicBezTo>
                    <a:pt x="2327" y="125"/>
                    <a:pt x="2328" y="105"/>
                    <a:pt x="2318" y="59"/>
                  </a:cubicBezTo>
                </a:path>
                <a:path w="2510" h="1537" extrusionOk="0">
                  <a:moveTo>
                    <a:pt x="1066" y="667"/>
                  </a:moveTo>
                  <a:cubicBezTo>
                    <a:pt x="1087" y="620"/>
                    <a:pt x="1113" y="590"/>
                    <a:pt x="1152" y="557"/>
                  </a:cubicBezTo>
                  <a:cubicBezTo>
                    <a:pt x="1254" y="471"/>
                    <a:pt x="1367" y="431"/>
                    <a:pt x="1490" y="384"/>
                  </a:cubicBezTo>
                </a:path>
                <a:path w="2510" h="1537" extrusionOk="0">
                  <a:moveTo>
                    <a:pt x="2158" y="924"/>
                  </a:moveTo>
                  <a:cubicBezTo>
                    <a:pt x="2153" y="894"/>
                    <a:pt x="2157" y="891"/>
                    <a:pt x="2179" y="861"/>
                  </a:cubicBezTo>
                  <a:cubicBezTo>
                    <a:pt x="2239" y="779"/>
                    <a:pt x="2330" y="721"/>
                    <a:pt x="2418" y="671"/>
                  </a:cubicBezTo>
                  <a:cubicBezTo>
                    <a:pt x="2442" y="658"/>
                    <a:pt x="2467" y="646"/>
                    <a:pt x="2491" y="63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3" name="Freeform 23">
              <a:extLst>
                <a:ext uri="{FF2B5EF4-FFF2-40B4-BE49-F238E27FC236}">
                  <a16:creationId xmlns:a16="http://schemas.microsoft.com/office/drawing/2014/main" id="{9C271A36-6CCA-6BC3-7647-0505538F452F}"/>
                </a:ext>
              </a:extLst>
            </p:cNvPr>
            <p:cNvSpPr>
              <a:spLocks noRot="1" noChangeAspect="1" noEditPoints="1" noChangeArrowheads="1" noChangeShapeType="1" noTextEdit="1"/>
            </p:cNvSpPr>
            <p:nvPr/>
          </p:nvSpPr>
          <p:spPr bwMode="auto">
            <a:xfrm>
              <a:off x="1149" y="3894"/>
              <a:ext cx="239" cy="306"/>
            </a:xfrm>
            <a:custGeom>
              <a:avLst/>
              <a:gdLst>
                <a:gd name="T0" fmla="*/ 13 w 1054"/>
                <a:gd name="T1" fmla="*/ 13 h 1352"/>
                <a:gd name="T2" fmla="*/ 13 w 1054"/>
                <a:gd name="T3" fmla="*/ 43 h 1352"/>
                <a:gd name="T4" fmla="*/ 5 w 1054"/>
                <a:gd name="T5" fmla="*/ 321 h 1352"/>
                <a:gd name="T6" fmla="*/ 0 w 1054"/>
                <a:gd name="T7" fmla="*/ 705 h 1352"/>
                <a:gd name="T8" fmla="*/ 13 w 1054"/>
                <a:gd name="T9" fmla="*/ 992 h 1352"/>
                <a:gd name="T10" fmla="*/ 22 w 1054"/>
                <a:gd name="T11" fmla="*/ 1026 h 1352"/>
                <a:gd name="T12" fmla="*/ 486 w 1054"/>
                <a:gd name="T13" fmla="*/ 629 h 1352"/>
                <a:gd name="T14" fmla="*/ 455 w 1054"/>
                <a:gd name="T15" fmla="*/ 709 h 1352"/>
                <a:gd name="T16" fmla="*/ 421 w 1054"/>
                <a:gd name="T17" fmla="*/ 920 h 1352"/>
                <a:gd name="T18" fmla="*/ 434 w 1054"/>
                <a:gd name="T19" fmla="*/ 1085 h 1352"/>
                <a:gd name="T20" fmla="*/ 464 w 1054"/>
                <a:gd name="T21" fmla="*/ 1131 h 1352"/>
                <a:gd name="T22" fmla="*/ 559 w 1054"/>
                <a:gd name="T23" fmla="*/ 1089 h 1352"/>
                <a:gd name="T24" fmla="*/ 616 w 1054"/>
                <a:gd name="T25" fmla="*/ 925 h 1352"/>
                <a:gd name="T26" fmla="*/ 564 w 1054"/>
                <a:gd name="T27" fmla="*/ 781 h 1352"/>
                <a:gd name="T28" fmla="*/ 481 w 1054"/>
                <a:gd name="T29" fmla="*/ 747 h 1352"/>
                <a:gd name="T30" fmla="*/ 451 w 1054"/>
                <a:gd name="T31" fmla="*/ 735 h 1352"/>
                <a:gd name="T32" fmla="*/ 486 w 1054"/>
                <a:gd name="T33" fmla="*/ 726 h 1352"/>
                <a:gd name="T34" fmla="*/ 607 w 1054"/>
                <a:gd name="T35" fmla="*/ 743 h 1352"/>
                <a:gd name="T36" fmla="*/ 789 w 1054"/>
                <a:gd name="T37" fmla="*/ 823 h 1352"/>
                <a:gd name="T38" fmla="*/ 902 w 1054"/>
                <a:gd name="T39" fmla="*/ 1030 h 1352"/>
                <a:gd name="T40" fmla="*/ 906 w 1054"/>
                <a:gd name="T41" fmla="*/ 1258 h 1352"/>
                <a:gd name="T42" fmla="*/ 845 w 1054"/>
                <a:gd name="T43" fmla="*/ 1351 h 1352"/>
                <a:gd name="T44" fmla="*/ 819 w 1054"/>
                <a:gd name="T45" fmla="*/ 1351 h 1352"/>
                <a:gd name="T46" fmla="*/ 789 w 1054"/>
                <a:gd name="T47" fmla="*/ 1271 h 1352"/>
                <a:gd name="T48" fmla="*/ 806 w 1054"/>
                <a:gd name="T49" fmla="*/ 1013 h 1352"/>
                <a:gd name="T50" fmla="*/ 962 w 1054"/>
                <a:gd name="T51" fmla="*/ 705 h 1352"/>
                <a:gd name="T52" fmla="*/ 1014 w 1054"/>
                <a:gd name="T53" fmla="*/ 684 h 1352"/>
                <a:gd name="T54" fmla="*/ 1053 w 1054"/>
                <a:gd name="T55" fmla="*/ 760 h 1352"/>
                <a:gd name="T56" fmla="*/ 1010 w 1054"/>
                <a:gd name="T57" fmla="*/ 942 h 1352"/>
                <a:gd name="T58" fmla="*/ 958 w 1054"/>
                <a:gd name="T59" fmla="*/ 1047 h 13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54"/>
                <a:gd name="T91" fmla="*/ 0 h 1352"/>
                <a:gd name="T92" fmla="*/ 1054 w 1054"/>
                <a:gd name="T93" fmla="*/ 1352 h 13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54" h="1352" extrusionOk="0">
                  <a:moveTo>
                    <a:pt x="13" y="13"/>
                  </a:moveTo>
                  <a:cubicBezTo>
                    <a:pt x="13" y="33"/>
                    <a:pt x="13" y="23"/>
                    <a:pt x="13" y="43"/>
                  </a:cubicBezTo>
                  <a:cubicBezTo>
                    <a:pt x="13" y="136"/>
                    <a:pt x="7" y="228"/>
                    <a:pt x="5" y="321"/>
                  </a:cubicBezTo>
                  <a:cubicBezTo>
                    <a:pt x="3" y="449"/>
                    <a:pt x="1" y="577"/>
                    <a:pt x="0" y="705"/>
                  </a:cubicBezTo>
                  <a:cubicBezTo>
                    <a:pt x="-1" y="799"/>
                    <a:pt x="-3" y="899"/>
                    <a:pt x="13" y="992"/>
                  </a:cubicBezTo>
                  <a:cubicBezTo>
                    <a:pt x="16" y="1003"/>
                    <a:pt x="19" y="1015"/>
                    <a:pt x="22" y="1026"/>
                  </a:cubicBezTo>
                </a:path>
                <a:path w="1054" h="1352" extrusionOk="0">
                  <a:moveTo>
                    <a:pt x="486" y="629"/>
                  </a:moveTo>
                  <a:cubicBezTo>
                    <a:pt x="476" y="656"/>
                    <a:pt x="464" y="682"/>
                    <a:pt x="455" y="709"/>
                  </a:cubicBezTo>
                  <a:cubicBezTo>
                    <a:pt x="432" y="776"/>
                    <a:pt x="424" y="849"/>
                    <a:pt x="421" y="920"/>
                  </a:cubicBezTo>
                  <a:cubicBezTo>
                    <a:pt x="419" y="979"/>
                    <a:pt x="412" y="1030"/>
                    <a:pt x="434" y="1085"/>
                  </a:cubicBezTo>
                  <a:cubicBezTo>
                    <a:pt x="446" y="1112"/>
                    <a:pt x="448" y="1120"/>
                    <a:pt x="464" y="1131"/>
                  </a:cubicBezTo>
                  <a:cubicBezTo>
                    <a:pt x="493" y="1130"/>
                    <a:pt x="538" y="1114"/>
                    <a:pt x="559" y="1089"/>
                  </a:cubicBezTo>
                  <a:cubicBezTo>
                    <a:pt x="595" y="1046"/>
                    <a:pt x="616" y="981"/>
                    <a:pt x="616" y="925"/>
                  </a:cubicBezTo>
                  <a:cubicBezTo>
                    <a:pt x="616" y="873"/>
                    <a:pt x="607" y="815"/>
                    <a:pt x="564" y="781"/>
                  </a:cubicBezTo>
                  <a:cubicBezTo>
                    <a:pt x="537" y="760"/>
                    <a:pt x="509" y="758"/>
                    <a:pt x="481" y="747"/>
                  </a:cubicBezTo>
                  <a:cubicBezTo>
                    <a:pt x="469" y="742"/>
                    <a:pt x="462" y="740"/>
                    <a:pt x="451" y="735"/>
                  </a:cubicBezTo>
                  <a:cubicBezTo>
                    <a:pt x="457" y="733"/>
                    <a:pt x="473" y="727"/>
                    <a:pt x="486" y="726"/>
                  </a:cubicBezTo>
                  <a:cubicBezTo>
                    <a:pt x="530" y="722"/>
                    <a:pt x="565" y="736"/>
                    <a:pt x="607" y="743"/>
                  </a:cubicBezTo>
                  <a:cubicBezTo>
                    <a:pt x="675" y="754"/>
                    <a:pt x="734" y="780"/>
                    <a:pt x="789" y="823"/>
                  </a:cubicBezTo>
                  <a:cubicBezTo>
                    <a:pt x="854" y="874"/>
                    <a:pt x="883" y="952"/>
                    <a:pt x="902" y="1030"/>
                  </a:cubicBezTo>
                  <a:cubicBezTo>
                    <a:pt x="920" y="1103"/>
                    <a:pt x="923" y="1184"/>
                    <a:pt x="906" y="1258"/>
                  </a:cubicBezTo>
                  <a:cubicBezTo>
                    <a:pt x="897" y="1296"/>
                    <a:pt x="884" y="1336"/>
                    <a:pt x="845" y="1351"/>
                  </a:cubicBezTo>
                  <a:cubicBezTo>
                    <a:pt x="832" y="1351"/>
                    <a:pt x="828" y="1351"/>
                    <a:pt x="819" y="1351"/>
                  </a:cubicBezTo>
                  <a:cubicBezTo>
                    <a:pt x="796" y="1322"/>
                    <a:pt x="791" y="1313"/>
                    <a:pt x="789" y="1271"/>
                  </a:cubicBezTo>
                  <a:cubicBezTo>
                    <a:pt x="785" y="1186"/>
                    <a:pt x="790" y="1096"/>
                    <a:pt x="806" y="1013"/>
                  </a:cubicBezTo>
                  <a:cubicBezTo>
                    <a:pt x="826" y="909"/>
                    <a:pt x="879" y="776"/>
                    <a:pt x="962" y="705"/>
                  </a:cubicBezTo>
                  <a:cubicBezTo>
                    <a:pt x="988" y="687"/>
                    <a:pt x="993" y="680"/>
                    <a:pt x="1014" y="684"/>
                  </a:cubicBezTo>
                  <a:cubicBezTo>
                    <a:pt x="1046" y="721"/>
                    <a:pt x="1049" y="700"/>
                    <a:pt x="1053" y="760"/>
                  </a:cubicBezTo>
                  <a:cubicBezTo>
                    <a:pt x="1057" y="822"/>
                    <a:pt x="1034" y="886"/>
                    <a:pt x="1010" y="942"/>
                  </a:cubicBezTo>
                  <a:cubicBezTo>
                    <a:pt x="995" y="977"/>
                    <a:pt x="975" y="1012"/>
                    <a:pt x="958" y="104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4" name="Freeform 24">
              <a:extLst>
                <a:ext uri="{FF2B5EF4-FFF2-40B4-BE49-F238E27FC236}">
                  <a16:creationId xmlns:a16="http://schemas.microsoft.com/office/drawing/2014/main" id="{F9D12182-FE8C-F238-B725-A3098EF8208F}"/>
                </a:ext>
              </a:extLst>
            </p:cNvPr>
            <p:cNvSpPr>
              <a:spLocks noRot="1" noChangeAspect="1" noEditPoints="1" noChangeArrowheads="1" noChangeShapeType="1" noTextEdit="1"/>
            </p:cNvSpPr>
            <p:nvPr/>
          </p:nvSpPr>
          <p:spPr bwMode="auto">
            <a:xfrm>
              <a:off x="1784" y="3958"/>
              <a:ext cx="117" cy="257"/>
            </a:xfrm>
            <a:custGeom>
              <a:avLst/>
              <a:gdLst>
                <a:gd name="T0" fmla="*/ 4 w 516"/>
                <a:gd name="T1" fmla="*/ 76 h 1132"/>
                <a:gd name="T2" fmla="*/ 4 w 516"/>
                <a:gd name="T3" fmla="*/ 0 h 1132"/>
                <a:gd name="T4" fmla="*/ 17 w 516"/>
                <a:gd name="T5" fmla="*/ 97 h 1132"/>
                <a:gd name="T6" fmla="*/ 17 w 516"/>
                <a:gd name="T7" fmla="*/ 473 h 1132"/>
                <a:gd name="T8" fmla="*/ 13 w 516"/>
                <a:gd name="T9" fmla="*/ 891 h 1132"/>
                <a:gd name="T10" fmla="*/ 0 w 516"/>
                <a:gd name="T11" fmla="*/ 1131 h 1132"/>
                <a:gd name="T12" fmla="*/ 290 w 516"/>
                <a:gd name="T13" fmla="*/ 498 h 1132"/>
                <a:gd name="T14" fmla="*/ 281 w 516"/>
                <a:gd name="T15" fmla="*/ 701 h 1132"/>
                <a:gd name="T16" fmla="*/ 307 w 516"/>
                <a:gd name="T17" fmla="*/ 920 h 1132"/>
                <a:gd name="T18" fmla="*/ 390 w 516"/>
                <a:gd name="T19" fmla="*/ 1038 h 1132"/>
                <a:gd name="T20" fmla="*/ 433 w 516"/>
                <a:gd name="T21" fmla="*/ 1072 h 1132"/>
                <a:gd name="T22" fmla="*/ 502 w 516"/>
                <a:gd name="T23" fmla="*/ 984 h 1132"/>
                <a:gd name="T24" fmla="*/ 502 w 516"/>
                <a:gd name="T25" fmla="*/ 789 h 1132"/>
                <a:gd name="T26" fmla="*/ 394 w 516"/>
                <a:gd name="T27" fmla="*/ 540 h 1132"/>
                <a:gd name="T28" fmla="*/ 299 w 516"/>
                <a:gd name="T29" fmla="*/ 511 h 11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6"/>
                <a:gd name="T46" fmla="*/ 0 h 1132"/>
                <a:gd name="T47" fmla="*/ 516 w 516"/>
                <a:gd name="T48" fmla="*/ 1132 h 11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6" h="1132" extrusionOk="0">
                  <a:moveTo>
                    <a:pt x="4" y="76"/>
                  </a:moveTo>
                  <a:cubicBezTo>
                    <a:pt x="4" y="51"/>
                    <a:pt x="4" y="25"/>
                    <a:pt x="4" y="0"/>
                  </a:cubicBezTo>
                  <a:cubicBezTo>
                    <a:pt x="10" y="32"/>
                    <a:pt x="17" y="64"/>
                    <a:pt x="17" y="97"/>
                  </a:cubicBezTo>
                  <a:cubicBezTo>
                    <a:pt x="16" y="222"/>
                    <a:pt x="17" y="348"/>
                    <a:pt x="17" y="473"/>
                  </a:cubicBezTo>
                  <a:cubicBezTo>
                    <a:pt x="17" y="612"/>
                    <a:pt x="18" y="752"/>
                    <a:pt x="13" y="891"/>
                  </a:cubicBezTo>
                  <a:cubicBezTo>
                    <a:pt x="10" y="972"/>
                    <a:pt x="0" y="1050"/>
                    <a:pt x="0" y="1131"/>
                  </a:cubicBezTo>
                </a:path>
                <a:path w="516" h="1132" extrusionOk="0">
                  <a:moveTo>
                    <a:pt x="290" y="498"/>
                  </a:moveTo>
                  <a:cubicBezTo>
                    <a:pt x="290" y="566"/>
                    <a:pt x="282" y="633"/>
                    <a:pt x="281" y="701"/>
                  </a:cubicBezTo>
                  <a:cubicBezTo>
                    <a:pt x="280" y="773"/>
                    <a:pt x="283" y="851"/>
                    <a:pt x="307" y="920"/>
                  </a:cubicBezTo>
                  <a:cubicBezTo>
                    <a:pt x="322" y="963"/>
                    <a:pt x="357" y="1009"/>
                    <a:pt x="390" y="1038"/>
                  </a:cubicBezTo>
                  <a:cubicBezTo>
                    <a:pt x="411" y="1055"/>
                    <a:pt x="418" y="1061"/>
                    <a:pt x="433" y="1072"/>
                  </a:cubicBezTo>
                  <a:cubicBezTo>
                    <a:pt x="466" y="1044"/>
                    <a:pt x="488" y="1026"/>
                    <a:pt x="502" y="984"/>
                  </a:cubicBezTo>
                  <a:cubicBezTo>
                    <a:pt x="523" y="921"/>
                    <a:pt x="515" y="852"/>
                    <a:pt x="502" y="789"/>
                  </a:cubicBezTo>
                  <a:cubicBezTo>
                    <a:pt x="484" y="704"/>
                    <a:pt x="446" y="610"/>
                    <a:pt x="394" y="540"/>
                  </a:cubicBezTo>
                  <a:cubicBezTo>
                    <a:pt x="357" y="491"/>
                    <a:pt x="345" y="476"/>
                    <a:pt x="299" y="51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5" name="Freeform 25">
              <a:extLst>
                <a:ext uri="{FF2B5EF4-FFF2-40B4-BE49-F238E27FC236}">
                  <a16:creationId xmlns:a16="http://schemas.microsoft.com/office/drawing/2014/main" id="{5A53CE93-F8B2-3354-C28A-ABDB63D31FE4}"/>
                </a:ext>
              </a:extLst>
            </p:cNvPr>
            <p:cNvSpPr>
              <a:spLocks noRot="1" noChangeAspect="1" noEditPoints="1" noChangeArrowheads="1" noChangeShapeType="1" noTextEdit="1"/>
            </p:cNvSpPr>
            <p:nvPr/>
          </p:nvSpPr>
          <p:spPr bwMode="auto">
            <a:xfrm>
              <a:off x="2591" y="3420"/>
              <a:ext cx="144" cy="767"/>
            </a:xfrm>
            <a:custGeom>
              <a:avLst/>
              <a:gdLst>
                <a:gd name="T0" fmla="*/ 0 w 634"/>
                <a:gd name="T1" fmla="*/ 114 h 3382"/>
                <a:gd name="T2" fmla="*/ 113 w 634"/>
                <a:gd name="T3" fmla="*/ 47 h 3382"/>
                <a:gd name="T4" fmla="*/ 260 w 634"/>
                <a:gd name="T5" fmla="*/ 0 h 3382"/>
                <a:gd name="T6" fmla="*/ 403 w 634"/>
                <a:gd name="T7" fmla="*/ 55 h 3382"/>
                <a:gd name="T8" fmla="*/ 416 w 634"/>
                <a:gd name="T9" fmla="*/ 422 h 3382"/>
                <a:gd name="T10" fmla="*/ 373 w 634"/>
                <a:gd name="T11" fmla="*/ 865 h 3382"/>
                <a:gd name="T12" fmla="*/ 360 w 634"/>
                <a:gd name="T13" fmla="*/ 1233 h 3382"/>
                <a:gd name="T14" fmla="*/ 420 w 634"/>
                <a:gd name="T15" fmla="*/ 1397 h 3382"/>
                <a:gd name="T16" fmla="*/ 511 w 634"/>
                <a:gd name="T17" fmla="*/ 1444 h 3382"/>
                <a:gd name="T18" fmla="*/ 481 w 634"/>
                <a:gd name="T19" fmla="*/ 1794 h 3382"/>
                <a:gd name="T20" fmla="*/ 537 w 634"/>
                <a:gd name="T21" fmla="*/ 2537 h 3382"/>
                <a:gd name="T22" fmla="*/ 615 w 634"/>
                <a:gd name="T23" fmla="*/ 2993 h 3382"/>
                <a:gd name="T24" fmla="*/ 607 w 634"/>
                <a:gd name="T25" fmla="*/ 3258 h 3382"/>
                <a:gd name="T26" fmla="*/ 451 w 634"/>
                <a:gd name="T27" fmla="*/ 3377 h 3382"/>
                <a:gd name="T28" fmla="*/ 420 w 634"/>
                <a:gd name="T29" fmla="*/ 3381 h 33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4"/>
                <a:gd name="T46" fmla="*/ 0 h 3382"/>
                <a:gd name="T47" fmla="*/ 634 w 634"/>
                <a:gd name="T48" fmla="*/ 3382 h 33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4" h="3382" extrusionOk="0">
                  <a:moveTo>
                    <a:pt x="0" y="114"/>
                  </a:moveTo>
                  <a:cubicBezTo>
                    <a:pt x="37" y="91"/>
                    <a:pt x="74" y="68"/>
                    <a:pt x="113" y="47"/>
                  </a:cubicBezTo>
                  <a:cubicBezTo>
                    <a:pt x="167" y="17"/>
                    <a:pt x="197" y="4"/>
                    <a:pt x="260" y="0"/>
                  </a:cubicBezTo>
                  <a:cubicBezTo>
                    <a:pt x="313" y="-3"/>
                    <a:pt x="378" y="3"/>
                    <a:pt x="403" y="55"/>
                  </a:cubicBezTo>
                  <a:cubicBezTo>
                    <a:pt x="452" y="159"/>
                    <a:pt x="426" y="313"/>
                    <a:pt x="416" y="422"/>
                  </a:cubicBezTo>
                  <a:cubicBezTo>
                    <a:pt x="402" y="570"/>
                    <a:pt x="383" y="717"/>
                    <a:pt x="373" y="865"/>
                  </a:cubicBezTo>
                  <a:cubicBezTo>
                    <a:pt x="365" y="986"/>
                    <a:pt x="350" y="1112"/>
                    <a:pt x="360" y="1233"/>
                  </a:cubicBezTo>
                  <a:cubicBezTo>
                    <a:pt x="365" y="1291"/>
                    <a:pt x="367" y="1363"/>
                    <a:pt x="420" y="1397"/>
                  </a:cubicBezTo>
                  <a:cubicBezTo>
                    <a:pt x="465" y="1425"/>
                    <a:pt x="493" y="1370"/>
                    <a:pt x="511" y="1444"/>
                  </a:cubicBezTo>
                  <a:cubicBezTo>
                    <a:pt x="537" y="1551"/>
                    <a:pt x="494" y="1687"/>
                    <a:pt x="481" y="1794"/>
                  </a:cubicBezTo>
                  <a:cubicBezTo>
                    <a:pt x="450" y="2050"/>
                    <a:pt x="493" y="2286"/>
                    <a:pt x="537" y="2537"/>
                  </a:cubicBezTo>
                  <a:cubicBezTo>
                    <a:pt x="564" y="2689"/>
                    <a:pt x="588" y="2841"/>
                    <a:pt x="615" y="2993"/>
                  </a:cubicBezTo>
                  <a:cubicBezTo>
                    <a:pt x="631" y="3083"/>
                    <a:pt x="650" y="3174"/>
                    <a:pt x="607" y="3258"/>
                  </a:cubicBezTo>
                  <a:cubicBezTo>
                    <a:pt x="578" y="3315"/>
                    <a:pt x="505" y="3354"/>
                    <a:pt x="451" y="3377"/>
                  </a:cubicBezTo>
                  <a:cubicBezTo>
                    <a:pt x="441" y="3378"/>
                    <a:pt x="430" y="3380"/>
                    <a:pt x="420" y="338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6" name="Freeform 26">
              <a:extLst>
                <a:ext uri="{FF2B5EF4-FFF2-40B4-BE49-F238E27FC236}">
                  <a16:creationId xmlns:a16="http://schemas.microsoft.com/office/drawing/2014/main" id="{D08CDE62-857C-5A64-B408-D07A09C4B108}"/>
                </a:ext>
              </a:extLst>
            </p:cNvPr>
            <p:cNvSpPr>
              <a:spLocks noRot="1" noChangeAspect="1" noEditPoints="1" noChangeArrowheads="1" noChangeShapeType="1" noTextEdit="1"/>
            </p:cNvSpPr>
            <p:nvPr/>
          </p:nvSpPr>
          <p:spPr bwMode="auto">
            <a:xfrm>
              <a:off x="3003" y="3691"/>
              <a:ext cx="171" cy="204"/>
            </a:xfrm>
            <a:custGeom>
              <a:avLst/>
              <a:gdLst>
                <a:gd name="T0" fmla="*/ 47 w 754"/>
                <a:gd name="T1" fmla="*/ 21 h 900"/>
                <a:gd name="T2" fmla="*/ 39 w 754"/>
                <a:gd name="T3" fmla="*/ 0 h 900"/>
                <a:gd name="T4" fmla="*/ 17 w 754"/>
                <a:gd name="T5" fmla="*/ 84 h 900"/>
                <a:gd name="T6" fmla="*/ 4 w 754"/>
                <a:gd name="T7" fmla="*/ 443 h 900"/>
                <a:gd name="T8" fmla="*/ 0 w 754"/>
                <a:gd name="T9" fmla="*/ 747 h 900"/>
                <a:gd name="T10" fmla="*/ 21 w 754"/>
                <a:gd name="T11" fmla="*/ 899 h 900"/>
                <a:gd name="T12" fmla="*/ 502 w 754"/>
                <a:gd name="T13" fmla="*/ 109 h 900"/>
                <a:gd name="T14" fmla="*/ 476 w 754"/>
                <a:gd name="T15" fmla="*/ 190 h 900"/>
                <a:gd name="T16" fmla="*/ 446 w 754"/>
                <a:gd name="T17" fmla="*/ 455 h 900"/>
                <a:gd name="T18" fmla="*/ 515 w 754"/>
                <a:gd name="T19" fmla="*/ 789 h 900"/>
                <a:gd name="T20" fmla="*/ 628 w 754"/>
                <a:gd name="T21" fmla="*/ 806 h 900"/>
                <a:gd name="T22" fmla="*/ 732 w 754"/>
                <a:gd name="T23" fmla="*/ 641 h 900"/>
                <a:gd name="T24" fmla="*/ 732 w 754"/>
                <a:gd name="T25" fmla="*/ 342 h 900"/>
                <a:gd name="T26" fmla="*/ 554 w 754"/>
                <a:gd name="T27" fmla="*/ 131 h 900"/>
                <a:gd name="T28" fmla="*/ 442 w 754"/>
                <a:gd name="T29" fmla="*/ 190 h 9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4"/>
                <a:gd name="T46" fmla="*/ 0 h 900"/>
                <a:gd name="T47" fmla="*/ 754 w 754"/>
                <a:gd name="T48" fmla="*/ 900 h 9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4" h="900" extrusionOk="0">
                  <a:moveTo>
                    <a:pt x="47" y="21"/>
                  </a:moveTo>
                  <a:cubicBezTo>
                    <a:pt x="41" y="15"/>
                    <a:pt x="46" y="-5"/>
                    <a:pt x="39" y="0"/>
                  </a:cubicBezTo>
                  <a:cubicBezTo>
                    <a:pt x="23" y="11"/>
                    <a:pt x="19" y="64"/>
                    <a:pt x="17" y="84"/>
                  </a:cubicBezTo>
                  <a:cubicBezTo>
                    <a:pt x="5" y="204"/>
                    <a:pt x="4" y="323"/>
                    <a:pt x="4" y="443"/>
                  </a:cubicBezTo>
                  <a:cubicBezTo>
                    <a:pt x="4" y="544"/>
                    <a:pt x="1" y="646"/>
                    <a:pt x="0" y="747"/>
                  </a:cubicBezTo>
                  <a:cubicBezTo>
                    <a:pt x="0" y="803"/>
                    <a:pt x="6" y="846"/>
                    <a:pt x="21" y="899"/>
                  </a:cubicBezTo>
                </a:path>
                <a:path w="754" h="900" extrusionOk="0">
                  <a:moveTo>
                    <a:pt x="502" y="109"/>
                  </a:moveTo>
                  <a:cubicBezTo>
                    <a:pt x="491" y="133"/>
                    <a:pt x="482" y="161"/>
                    <a:pt x="476" y="190"/>
                  </a:cubicBezTo>
                  <a:cubicBezTo>
                    <a:pt x="459" y="276"/>
                    <a:pt x="449" y="367"/>
                    <a:pt x="446" y="455"/>
                  </a:cubicBezTo>
                  <a:cubicBezTo>
                    <a:pt x="443" y="559"/>
                    <a:pt x="442" y="704"/>
                    <a:pt x="515" y="789"/>
                  </a:cubicBezTo>
                  <a:cubicBezTo>
                    <a:pt x="549" y="828"/>
                    <a:pt x="585" y="832"/>
                    <a:pt x="628" y="806"/>
                  </a:cubicBezTo>
                  <a:cubicBezTo>
                    <a:pt x="690" y="769"/>
                    <a:pt x="712" y="707"/>
                    <a:pt x="732" y="641"/>
                  </a:cubicBezTo>
                  <a:cubicBezTo>
                    <a:pt x="760" y="548"/>
                    <a:pt x="765" y="435"/>
                    <a:pt x="732" y="342"/>
                  </a:cubicBezTo>
                  <a:cubicBezTo>
                    <a:pt x="705" y="267"/>
                    <a:pt x="639" y="148"/>
                    <a:pt x="554" y="131"/>
                  </a:cubicBezTo>
                  <a:cubicBezTo>
                    <a:pt x="499" y="120"/>
                    <a:pt x="474" y="157"/>
                    <a:pt x="442" y="19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7" name="Freeform 27">
              <a:extLst>
                <a:ext uri="{FF2B5EF4-FFF2-40B4-BE49-F238E27FC236}">
                  <a16:creationId xmlns:a16="http://schemas.microsoft.com/office/drawing/2014/main" id="{83DBF9A0-2F58-C5D4-5B1A-A8524A2D18B0}"/>
                </a:ext>
              </a:extLst>
            </p:cNvPr>
            <p:cNvSpPr>
              <a:spLocks noRot="1" noChangeAspect="1" noEditPoints="1" noChangeArrowheads="1" noChangeShapeType="1" noTextEdit="1"/>
            </p:cNvSpPr>
            <p:nvPr/>
          </p:nvSpPr>
          <p:spPr bwMode="auto">
            <a:xfrm>
              <a:off x="3220" y="3401"/>
              <a:ext cx="45" cy="198"/>
            </a:xfrm>
            <a:custGeom>
              <a:avLst/>
              <a:gdLst>
                <a:gd name="T0" fmla="*/ 139 w 200"/>
                <a:gd name="T1" fmla="*/ 29 h 875"/>
                <a:gd name="T2" fmla="*/ 113 w 200"/>
                <a:gd name="T3" fmla="*/ 0 h 875"/>
                <a:gd name="T4" fmla="*/ 69 w 200"/>
                <a:gd name="T5" fmla="*/ 72 h 875"/>
                <a:gd name="T6" fmla="*/ 26 w 200"/>
                <a:gd name="T7" fmla="*/ 359 h 875"/>
                <a:gd name="T8" fmla="*/ 35 w 200"/>
                <a:gd name="T9" fmla="*/ 675 h 875"/>
                <a:gd name="T10" fmla="*/ 78 w 200"/>
                <a:gd name="T11" fmla="*/ 852 h 875"/>
                <a:gd name="T12" fmla="*/ 152 w 200"/>
                <a:gd name="T13" fmla="*/ 865 h 875"/>
                <a:gd name="T14" fmla="*/ 199 w 200"/>
                <a:gd name="T15" fmla="*/ 772 h 875"/>
                <a:gd name="T16" fmla="*/ 139 w 200"/>
                <a:gd name="T17" fmla="*/ 700 h 875"/>
                <a:gd name="T18" fmla="*/ 26 w 200"/>
                <a:gd name="T19" fmla="*/ 722 h 875"/>
                <a:gd name="T20" fmla="*/ 0 w 200"/>
                <a:gd name="T21" fmla="*/ 755 h 8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
                <a:gd name="T34" fmla="*/ 0 h 875"/>
                <a:gd name="T35" fmla="*/ 200 w 200"/>
                <a:gd name="T36" fmla="*/ 875 h 8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 h="875" extrusionOk="0">
                  <a:moveTo>
                    <a:pt x="139" y="29"/>
                  </a:moveTo>
                  <a:cubicBezTo>
                    <a:pt x="130" y="19"/>
                    <a:pt x="122" y="9"/>
                    <a:pt x="113" y="0"/>
                  </a:cubicBezTo>
                  <a:cubicBezTo>
                    <a:pt x="79" y="19"/>
                    <a:pt x="82" y="24"/>
                    <a:pt x="69" y="72"/>
                  </a:cubicBezTo>
                  <a:cubicBezTo>
                    <a:pt x="45" y="165"/>
                    <a:pt x="30" y="263"/>
                    <a:pt x="26" y="359"/>
                  </a:cubicBezTo>
                  <a:cubicBezTo>
                    <a:pt x="22" y="464"/>
                    <a:pt x="28" y="570"/>
                    <a:pt x="35" y="675"/>
                  </a:cubicBezTo>
                  <a:cubicBezTo>
                    <a:pt x="39" y="736"/>
                    <a:pt x="40" y="801"/>
                    <a:pt x="78" y="852"/>
                  </a:cubicBezTo>
                  <a:cubicBezTo>
                    <a:pt x="97" y="877"/>
                    <a:pt x="126" y="881"/>
                    <a:pt x="152" y="865"/>
                  </a:cubicBezTo>
                  <a:cubicBezTo>
                    <a:pt x="184" y="845"/>
                    <a:pt x="200" y="809"/>
                    <a:pt x="199" y="772"/>
                  </a:cubicBezTo>
                  <a:cubicBezTo>
                    <a:pt x="198" y="738"/>
                    <a:pt x="167" y="713"/>
                    <a:pt x="139" y="700"/>
                  </a:cubicBezTo>
                  <a:cubicBezTo>
                    <a:pt x="98" y="682"/>
                    <a:pt x="57" y="691"/>
                    <a:pt x="26" y="722"/>
                  </a:cubicBezTo>
                  <a:cubicBezTo>
                    <a:pt x="17" y="733"/>
                    <a:pt x="9" y="744"/>
                    <a:pt x="0" y="75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8" name="Freeform 28">
              <a:extLst>
                <a:ext uri="{FF2B5EF4-FFF2-40B4-BE49-F238E27FC236}">
                  <a16:creationId xmlns:a16="http://schemas.microsoft.com/office/drawing/2014/main" id="{52AB3799-1205-6809-194D-968C18665999}"/>
                </a:ext>
              </a:extLst>
            </p:cNvPr>
            <p:cNvSpPr>
              <a:spLocks noRot="1" noChangeAspect="1" noEditPoints="1" noChangeArrowheads="1" noChangeShapeType="1" noTextEdit="1"/>
            </p:cNvSpPr>
            <p:nvPr/>
          </p:nvSpPr>
          <p:spPr bwMode="auto">
            <a:xfrm>
              <a:off x="3296" y="2512"/>
              <a:ext cx="751" cy="530"/>
            </a:xfrm>
            <a:custGeom>
              <a:avLst/>
              <a:gdLst>
                <a:gd name="T0" fmla="*/ 26 w 3312"/>
                <a:gd name="T1" fmla="*/ 1043 h 2339"/>
                <a:gd name="T2" fmla="*/ 338 w 3312"/>
                <a:gd name="T3" fmla="*/ 675 h 2339"/>
                <a:gd name="T4" fmla="*/ 412 w 3312"/>
                <a:gd name="T5" fmla="*/ 422 h 2339"/>
                <a:gd name="T6" fmla="*/ 377 w 3312"/>
                <a:gd name="T7" fmla="*/ 2148 h 2339"/>
                <a:gd name="T8" fmla="*/ 446 w 3312"/>
                <a:gd name="T9" fmla="*/ 2262 h 2339"/>
                <a:gd name="T10" fmla="*/ 212 w 3312"/>
                <a:gd name="T11" fmla="*/ 1553 h 2339"/>
                <a:gd name="T12" fmla="*/ 247 w 3312"/>
                <a:gd name="T13" fmla="*/ 1444 h 2339"/>
                <a:gd name="T14" fmla="*/ 676 w 3312"/>
                <a:gd name="T15" fmla="*/ 1245 h 2339"/>
                <a:gd name="T16" fmla="*/ 806 w 3312"/>
                <a:gd name="T17" fmla="*/ 1355 h 2339"/>
                <a:gd name="T18" fmla="*/ 975 w 3312"/>
                <a:gd name="T19" fmla="*/ 1410 h 2339"/>
                <a:gd name="T20" fmla="*/ 936 w 3312"/>
                <a:gd name="T21" fmla="*/ 1119 h 2339"/>
                <a:gd name="T22" fmla="*/ 841 w 3312"/>
                <a:gd name="T23" fmla="*/ 1397 h 2339"/>
                <a:gd name="T24" fmla="*/ 910 w 3312"/>
                <a:gd name="T25" fmla="*/ 1384 h 2339"/>
                <a:gd name="T26" fmla="*/ 1036 w 3312"/>
                <a:gd name="T27" fmla="*/ 1081 h 2339"/>
                <a:gd name="T28" fmla="*/ 1088 w 3312"/>
                <a:gd name="T29" fmla="*/ 1346 h 2339"/>
                <a:gd name="T30" fmla="*/ 1508 w 3312"/>
                <a:gd name="T31" fmla="*/ 984 h 2339"/>
                <a:gd name="T32" fmla="*/ 1382 w 3312"/>
                <a:gd name="T33" fmla="*/ 1009 h 2339"/>
                <a:gd name="T34" fmla="*/ 1343 w 3312"/>
                <a:gd name="T35" fmla="*/ 1195 h 2339"/>
                <a:gd name="T36" fmla="*/ 1586 w 3312"/>
                <a:gd name="T37" fmla="*/ 1237 h 2339"/>
                <a:gd name="T38" fmla="*/ 1573 w 3312"/>
                <a:gd name="T39" fmla="*/ 1431 h 2339"/>
                <a:gd name="T40" fmla="*/ 1868 w 3312"/>
                <a:gd name="T41" fmla="*/ 0 h 2339"/>
                <a:gd name="T42" fmla="*/ 1920 w 3312"/>
                <a:gd name="T43" fmla="*/ 587 h 2339"/>
                <a:gd name="T44" fmla="*/ 1859 w 3312"/>
                <a:gd name="T45" fmla="*/ 1363 h 2339"/>
                <a:gd name="T46" fmla="*/ 1816 w 3312"/>
                <a:gd name="T47" fmla="*/ 1287 h 2339"/>
                <a:gd name="T48" fmla="*/ 1933 w 3312"/>
                <a:gd name="T49" fmla="*/ 1140 h 2339"/>
                <a:gd name="T50" fmla="*/ 2266 w 3312"/>
                <a:gd name="T51" fmla="*/ 1081 h 2339"/>
                <a:gd name="T52" fmla="*/ 2223 w 3312"/>
                <a:gd name="T53" fmla="*/ 941 h 2339"/>
                <a:gd name="T54" fmla="*/ 2258 w 3312"/>
                <a:gd name="T55" fmla="*/ 962 h 2339"/>
                <a:gd name="T56" fmla="*/ 2470 w 3312"/>
                <a:gd name="T57" fmla="*/ 1148 h 2339"/>
                <a:gd name="T58" fmla="*/ 2613 w 3312"/>
                <a:gd name="T59" fmla="*/ 941 h 2339"/>
                <a:gd name="T60" fmla="*/ 3181 w 3312"/>
                <a:gd name="T61" fmla="*/ 1009 h 2339"/>
                <a:gd name="T62" fmla="*/ 3311 w 3312"/>
                <a:gd name="T63" fmla="*/ 996 h 2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12"/>
                <a:gd name="T97" fmla="*/ 0 h 2339"/>
                <a:gd name="T98" fmla="*/ 3312 w 3312"/>
                <a:gd name="T99" fmla="*/ 2339 h 2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12" h="2339" extrusionOk="0">
                  <a:moveTo>
                    <a:pt x="0" y="1076"/>
                  </a:moveTo>
                  <a:cubicBezTo>
                    <a:pt x="7" y="1070"/>
                    <a:pt x="16" y="1052"/>
                    <a:pt x="26" y="1043"/>
                  </a:cubicBezTo>
                  <a:cubicBezTo>
                    <a:pt x="80" y="997"/>
                    <a:pt x="139" y="958"/>
                    <a:pt x="191" y="908"/>
                  </a:cubicBezTo>
                  <a:cubicBezTo>
                    <a:pt x="258" y="844"/>
                    <a:pt x="302" y="760"/>
                    <a:pt x="338" y="675"/>
                  </a:cubicBezTo>
                  <a:cubicBezTo>
                    <a:pt x="367" y="607"/>
                    <a:pt x="397" y="529"/>
                    <a:pt x="412" y="456"/>
                  </a:cubicBezTo>
                  <a:cubicBezTo>
                    <a:pt x="412" y="436"/>
                    <a:pt x="412" y="433"/>
                    <a:pt x="412" y="422"/>
                  </a:cubicBezTo>
                  <a:cubicBezTo>
                    <a:pt x="405" y="478"/>
                    <a:pt x="394" y="535"/>
                    <a:pt x="390" y="591"/>
                  </a:cubicBezTo>
                  <a:cubicBezTo>
                    <a:pt x="351" y="1099"/>
                    <a:pt x="339" y="1640"/>
                    <a:pt x="377" y="2148"/>
                  </a:cubicBezTo>
                  <a:cubicBezTo>
                    <a:pt x="382" y="2213"/>
                    <a:pt x="392" y="2272"/>
                    <a:pt x="407" y="2334"/>
                  </a:cubicBezTo>
                  <a:cubicBezTo>
                    <a:pt x="414" y="2321"/>
                    <a:pt x="444" y="2303"/>
                    <a:pt x="446" y="2262"/>
                  </a:cubicBezTo>
                  <a:cubicBezTo>
                    <a:pt x="454" y="2130"/>
                    <a:pt x="395" y="1992"/>
                    <a:pt x="355" y="1870"/>
                  </a:cubicBezTo>
                  <a:cubicBezTo>
                    <a:pt x="319" y="1761"/>
                    <a:pt x="276" y="1649"/>
                    <a:pt x="212" y="1553"/>
                  </a:cubicBezTo>
                  <a:cubicBezTo>
                    <a:pt x="194" y="1527"/>
                    <a:pt x="173" y="1496"/>
                    <a:pt x="156" y="1473"/>
                  </a:cubicBezTo>
                  <a:cubicBezTo>
                    <a:pt x="186" y="1464"/>
                    <a:pt x="216" y="1456"/>
                    <a:pt x="247" y="1444"/>
                  </a:cubicBezTo>
                  <a:cubicBezTo>
                    <a:pt x="338" y="1410"/>
                    <a:pt x="422" y="1365"/>
                    <a:pt x="507" y="1317"/>
                  </a:cubicBezTo>
                  <a:cubicBezTo>
                    <a:pt x="559" y="1288"/>
                    <a:pt x="617" y="1259"/>
                    <a:pt x="676" y="1245"/>
                  </a:cubicBezTo>
                  <a:cubicBezTo>
                    <a:pt x="714" y="1236"/>
                    <a:pt x="730" y="1241"/>
                    <a:pt x="758" y="1266"/>
                  </a:cubicBezTo>
                  <a:cubicBezTo>
                    <a:pt x="780" y="1286"/>
                    <a:pt x="790" y="1329"/>
                    <a:pt x="806" y="1355"/>
                  </a:cubicBezTo>
                  <a:cubicBezTo>
                    <a:pt x="829" y="1391"/>
                    <a:pt x="862" y="1448"/>
                    <a:pt x="910" y="1452"/>
                  </a:cubicBezTo>
                  <a:cubicBezTo>
                    <a:pt x="948" y="1455"/>
                    <a:pt x="953" y="1436"/>
                    <a:pt x="975" y="1410"/>
                  </a:cubicBezTo>
                  <a:cubicBezTo>
                    <a:pt x="1028" y="1346"/>
                    <a:pt x="1042" y="1244"/>
                    <a:pt x="1005" y="1169"/>
                  </a:cubicBezTo>
                  <a:cubicBezTo>
                    <a:pt x="985" y="1128"/>
                    <a:pt x="964" y="1138"/>
                    <a:pt x="936" y="1119"/>
                  </a:cubicBezTo>
                  <a:cubicBezTo>
                    <a:pt x="891" y="1157"/>
                    <a:pt x="867" y="1176"/>
                    <a:pt x="845" y="1241"/>
                  </a:cubicBezTo>
                  <a:cubicBezTo>
                    <a:pt x="828" y="1292"/>
                    <a:pt x="826" y="1347"/>
                    <a:pt x="841" y="1397"/>
                  </a:cubicBezTo>
                  <a:cubicBezTo>
                    <a:pt x="845" y="1400"/>
                    <a:pt x="850" y="1403"/>
                    <a:pt x="854" y="1406"/>
                  </a:cubicBezTo>
                  <a:cubicBezTo>
                    <a:pt x="875" y="1395"/>
                    <a:pt x="884" y="1410"/>
                    <a:pt x="910" y="1384"/>
                  </a:cubicBezTo>
                  <a:cubicBezTo>
                    <a:pt x="939" y="1356"/>
                    <a:pt x="955" y="1316"/>
                    <a:pt x="971" y="1279"/>
                  </a:cubicBezTo>
                  <a:cubicBezTo>
                    <a:pt x="1000" y="1215"/>
                    <a:pt x="1019" y="1148"/>
                    <a:pt x="1036" y="1081"/>
                  </a:cubicBezTo>
                  <a:cubicBezTo>
                    <a:pt x="1036" y="1148"/>
                    <a:pt x="1025" y="1224"/>
                    <a:pt x="1049" y="1287"/>
                  </a:cubicBezTo>
                  <a:cubicBezTo>
                    <a:pt x="1061" y="1318"/>
                    <a:pt x="1073" y="1321"/>
                    <a:pt x="1088" y="1346"/>
                  </a:cubicBezTo>
                </a:path>
                <a:path w="3312" h="2339" extrusionOk="0">
                  <a:moveTo>
                    <a:pt x="1508" y="1038"/>
                  </a:moveTo>
                  <a:cubicBezTo>
                    <a:pt x="1512" y="1020"/>
                    <a:pt x="1515" y="1002"/>
                    <a:pt x="1508" y="984"/>
                  </a:cubicBezTo>
                  <a:cubicBezTo>
                    <a:pt x="1500" y="964"/>
                    <a:pt x="1491" y="955"/>
                    <a:pt x="1469" y="958"/>
                  </a:cubicBezTo>
                  <a:cubicBezTo>
                    <a:pt x="1442" y="961"/>
                    <a:pt x="1399" y="988"/>
                    <a:pt x="1382" y="1009"/>
                  </a:cubicBezTo>
                  <a:cubicBezTo>
                    <a:pt x="1357" y="1039"/>
                    <a:pt x="1341" y="1087"/>
                    <a:pt x="1330" y="1123"/>
                  </a:cubicBezTo>
                  <a:cubicBezTo>
                    <a:pt x="1322" y="1148"/>
                    <a:pt x="1323" y="1176"/>
                    <a:pt x="1343" y="1195"/>
                  </a:cubicBezTo>
                  <a:cubicBezTo>
                    <a:pt x="1371" y="1222"/>
                    <a:pt x="1411" y="1220"/>
                    <a:pt x="1447" y="1220"/>
                  </a:cubicBezTo>
                  <a:cubicBezTo>
                    <a:pt x="1490" y="1221"/>
                    <a:pt x="1546" y="1217"/>
                    <a:pt x="1586" y="1237"/>
                  </a:cubicBezTo>
                  <a:cubicBezTo>
                    <a:pt x="1619" y="1253"/>
                    <a:pt x="1631" y="1278"/>
                    <a:pt x="1629" y="1313"/>
                  </a:cubicBezTo>
                  <a:cubicBezTo>
                    <a:pt x="1627" y="1354"/>
                    <a:pt x="1594" y="1397"/>
                    <a:pt x="1573" y="1431"/>
                  </a:cubicBezTo>
                  <a:cubicBezTo>
                    <a:pt x="1559" y="1454"/>
                    <a:pt x="1543" y="1474"/>
                    <a:pt x="1525" y="1494"/>
                  </a:cubicBezTo>
                </a:path>
                <a:path w="3312" h="2339" extrusionOk="0">
                  <a:moveTo>
                    <a:pt x="1868" y="0"/>
                  </a:moveTo>
                  <a:cubicBezTo>
                    <a:pt x="1878" y="52"/>
                    <a:pt x="1889" y="104"/>
                    <a:pt x="1898" y="156"/>
                  </a:cubicBezTo>
                  <a:cubicBezTo>
                    <a:pt x="1922" y="299"/>
                    <a:pt x="1920" y="443"/>
                    <a:pt x="1920" y="587"/>
                  </a:cubicBezTo>
                  <a:cubicBezTo>
                    <a:pt x="1920" y="748"/>
                    <a:pt x="1915" y="908"/>
                    <a:pt x="1902" y="1068"/>
                  </a:cubicBezTo>
                  <a:cubicBezTo>
                    <a:pt x="1894" y="1169"/>
                    <a:pt x="1884" y="1266"/>
                    <a:pt x="1859" y="1363"/>
                  </a:cubicBezTo>
                  <a:cubicBezTo>
                    <a:pt x="1851" y="1394"/>
                    <a:pt x="1837" y="1410"/>
                    <a:pt x="1824" y="1431"/>
                  </a:cubicBezTo>
                  <a:cubicBezTo>
                    <a:pt x="1819" y="1384"/>
                    <a:pt x="1810" y="1335"/>
                    <a:pt x="1816" y="1287"/>
                  </a:cubicBezTo>
                  <a:cubicBezTo>
                    <a:pt x="1821" y="1249"/>
                    <a:pt x="1825" y="1181"/>
                    <a:pt x="1855" y="1152"/>
                  </a:cubicBezTo>
                  <a:cubicBezTo>
                    <a:pt x="1875" y="1132"/>
                    <a:pt x="1906" y="1141"/>
                    <a:pt x="1933" y="1140"/>
                  </a:cubicBezTo>
                  <a:cubicBezTo>
                    <a:pt x="2013" y="1138"/>
                    <a:pt x="2096" y="1149"/>
                    <a:pt x="2175" y="1131"/>
                  </a:cubicBezTo>
                  <a:cubicBezTo>
                    <a:pt x="2212" y="1123"/>
                    <a:pt x="2240" y="1108"/>
                    <a:pt x="2266" y="1081"/>
                  </a:cubicBezTo>
                  <a:cubicBezTo>
                    <a:pt x="2285" y="1061"/>
                    <a:pt x="2294" y="1036"/>
                    <a:pt x="2288" y="1009"/>
                  </a:cubicBezTo>
                  <a:cubicBezTo>
                    <a:pt x="2281" y="976"/>
                    <a:pt x="2250" y="954"/>
                    <a:pt x="2223" y="941"/>
                  </a:cubicBezTo>
                  <a:cubicBezTo>
                    <a:pt x="2210" y="938"/>
                    <a:pt x="2209" y="937"/>
                    <a:pt x="2201" y="937"/>
                  </a:cubicBezTo>
                  <a:cubicBezTo>
                    <a:pt x="2223" y="946"/>
                    <a:pt x="2237" y="947"/>
                    <a:pt x="2258" y="962"/>
                  </a:cubicBezTo>
                  <a:cubicBezTo>
                    <a:pt x="2290" y="984"/>
                    <a:pt x="2312" y="1011"/>
                    <a:pt x="2340" y="1038"/>
                  </a:cubicBezTo>
                  <a:cubicBezTo>
                    <a:pt x="2360" y="1057"/>
                    <a:pt x="2438" y="1159"/>
                    <a:pt x="2470" y="1148"/>
                  </a:cubicBezTo>
                  <a:cubicBezTo>
                    <a:pt x="2512" y="1133"/>
                    <a:pt x="2524" y="1058"/>
                    <a:pt x="2544" y="1026"/>
                  </a:cubicBezTo>
                  <a:cubicBezTo>
                    <a:pt x="2563" y="995"/>
                    <a:pt x="2584" y="964"/>
                    <a:pt x="2613" y="941"/>
                  </a:cubicBezTo>
                  <a:cubicBezTo>
                    <a:pt x="2620" y="938"/>
                    <a:pt x="2628" y="936"/>
                    <a:pt x="2635" y="933"/>
                  </a:cubicBezTo>
                </a:path>
                <a:path w="3312" h="2339" extrusionOk="0">
                  <a:moveTo>
                    <a:pt x="3181" y="1009"/>
                  </a:moveTo>
                  <a:cubicBezTo>
                    <a:pt x="3204" y="1005"/>
                    <a:pt x="3227" y="1003"/>
                    <a:pt x="3250" y="1000"/>
                  </a:cubicBezTo>
                  <a:cubicBezTo>
                    <a:pt x="3271" y="997"/>
                    <a:pt x="3290" y="996"/>
                    <a:pt x="3311" y="99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79" name="Freeform 29">
              <a:extLst>
                <a:ext uri="{FF2B5EF4-FFF2-40B4-BE49-F238E27FC236}">
                  <a16:creationId xmlns:a16="http://schemas.microsoft.com/office/drawing/2014/main" id="{483CD688-C30C-90FA-7F2B-E54237D44655}"/>
                </a:ext>
              </a:extLst>
            </p:cNvPr>
            <p:cNvSpPr>
              <a:spLocks noRot="1" noChangeAspect="1" noEditPoints="1" noChangeArrowheads="1" noChangeShapeType="1" noTextEdit="1"/>
            </p:cNvSpPr>
            <p:nvPr/>
          </p:nvSpPr>
          <p:spPr bwMode="auto">
            <a:xfrm>
              <a:off x="1949" y="3832"/>
              <a:ext cx="126" cy="177"/>
            </a:xfrm>
            <a:custGeom>
              <a:avLst/>
              <a:gdLst>
                <a:gd name="T0" fmla="*/ 21 w 555"/>
                <a:gd name="T1" fmla="*/ 258 h 782"/>
                <a:gd name="T2" fmla="*/ 26 w 555"/>
                <a:gd name="T3" fmla="*/ 296 h 782"/>
                <a:gd name="T4" fmla="*/ 26 w 555"/>
                <a:gd name="T5" fmla="*/ 469 h 782"/>
                <a:gd name="T6" fmla="*/ 4 w 555"/>
                <a:gd name="T7" fmla="*/ 730 h 782"/>
                <a:gd name="T8" fmla="*/ 0 w 555"/>
                <a:gd name="T9" fmla="*/ 781 h 782"/>
                <a:gd name="T10" fmla="*/ 307 w 555"/>
                <a:gd name="T11" fmla="*/ 409 h 782"/>
                <a:gd name="T12" fmla="*/ 316 w 555"/>
                <a:gd name="T13" fmla="*/ 384 h 782"/>
                <a:gd name="T14" fmla="*/ 359 w 555"/>
                <a:gd name="T15" fmla="*/ 380 h 782"/>
                <a:gd name="T16" fmla="*/ 411 w 555"/>
                <a:gd name="T17" fmla="*/ 464 h 782"/>
                <a:gd name="T18" fmla="*/ 455 w 555"/>
                <a:gd name="T19" fmla="*/ 604 h 782"/>
                <a:gd name="T20" fmla="*/ 468 w 555"/>
                <a:gd name="T21" fmla="*/ 713 h 782"/>
                <a:gd name="T22" fmla="*/ 446 w 555"/>
                <a:gd name="T23" fmla="*/ 760 h 782"/>
                <a:gd name="T24" fmla="*/ 398 w 555"/>
                <a:gd name="T25" fmla="*/ 772 h 782"/>
                <a:gd name="T26" fmla="*/ 316 w 555"/>
                <a:gd name="T27" fmla="*/ 262 h 782"/>
                <a:gd name="T28" fmla="*/ 398 w 555"/>
                <a:gd name="T29" fmla="*/ 186 h 782"/>
                <a:gd name="T30" fmla="*/ 528 w 555"/>
                <a:gd name="T31" fmla="*/ 17 h 782"/>
                <a:gd name="T32" fmla="*/ 554 w 555"/>
                <a:gd name="T33" fmla="*/ 0 h 7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5"/>
                <a:gd name="T52" fmla="*/ 0 h 782"/>
                <a:gd name="T53" fmla="*/ 555 w 555"/>
                <a:gd name="T54" fmla="*/ 782 h 7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5" h="782" extrusionOk="0">
                  <a:moveTo>
                    <a:pt x="21" y="258"/>
                  </a:moveTo>
                  <a:cubicBezTo>
                    <a:pt x="22" y="272"/>
                    <a:pt x="26" y="282"/>
                    <a:pt x="26" y="296"/>
                  </a:cubicBezTo>
                  <a:cubicBezTo>
                    <a:pt x="28" y="354"/>
                    <a:pt x="26" y="411"/>
                    <a:pt x="26" y="469"/>
                  </a:cubicBezTo>
                  <a:cubicBezTo>
                    <a:pt x="25" y="558"/>
                    <a:pt x="12" y="642"/>
                    <a:pt x="4" y="730"/>
                  </a:cubicBezTo>
                  <a:cubicBezTo>
                    <a:pt x="3" y="747"/>
                    <a:pt x="1" y="764"/>
                    <a:pt x="0" y="781"/>
                  </a:cubicBezTo>
                </a:path>
                <a:path w="555" h="782" extrusionOk="0">
                  <a:moveTo>
                    <a:pt x="307" y="409"/>
                  </a:moveTo>
                  <a:cubicBezTo>
                    <a:pt x="308" y="405"/>
                    <a:pt x="311" y="387"/>
                    <a:pt x="316" y="384"/>
                  </a:cubicBezTo>
                  <a:cubicBezTo>
                    <a:pt x="325" y="379"/>
                    <a:pt x="349" y="377"/>
                    <a:pt x="359" y="380"/>
                  </a:cubicBezTo>
                  <a:cubicBezTo>
                    <a:pt x="391" y="391"/>
                    <a:pt x="401" y="436"/>
                    <a:pt x="411" y="464"/>
                  </a:cubicBezTo>
                  <a:cubicBezTo>
                    <a:pt x="428" y="510"/>
                    <a:pt x="441" y="557"/>
                    <a:pt x="455" y="604"/>
                  </a:cubicBezTo>
                  <a:cubicBezTo>
                    <a:pt x="466" y="641"/>
                    <a:pt x="468" y="674"/>
                    <a:pt x="468" y="713"/>
                  </a:cubicBezTo>
                  <a:cubicBezTo>
                    <a:pt x="468" y="730"/>
                    <a:pt x="457" y="748"/>
                    <a:pt x="446" y="760"/>
                  </a:cubicBezTo>
                  <a:cubicBezTo>
                    <a:pt x="432" y="775"/>
                    <a:pt x="417" y="771"/>
                    <a:pt x="398" y="772"/>
                  </a:cubicBezTo>
                </a:path>
                <a:path w="555" h="782" extrusionOk="0">
                  <a:moveTo>
                    <a:pt x="316" y="262"/>
                  </a:moveTo>
                  <a:cubicBezTo>
                    <a:pt x="345" y="237"/>
                    <a:pt x="373" y="216"/>
                    <a:pt x="398" y="186"/>
                  </a:cubicBezTo>
                  <a:cubicBezTo>
                    <a:pt x="442" y="133"/>
                    <a:pt x="478" y="65"/>
                    <a:pt x="528" y="17"/>
                  </a:cubicBezTo>
                  <a:cubicBezTo>
                    <a:pt x="537" y="11"/>
                    <a:pt x="545" y="6"/>
                    <a:pt x="554"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0" name="Freeform 30">
              <a:extLst>
                <a:ext uri="{FF2B5EF4-FFF2-40B4-BE49-F238E27FC236}">
                  <a16:creationId xmlns:a16="http://schemas.microsoft.com/office/drawing/2014/main" id="{EB2DCCE7-E67B-8FDA-D2BD-10A234C2BDB4}"/>
                </a:ext>
              </a:extLst>
            </p:cNvPr>
            <p:cNvSpPr>
              <a:spLocks noRot="1" noChangeAspect="1" noEditPoints="1" noChangeArrowheads="1" noChangeShapeType="1" noTextEdit="1"/>
            </p:cNvSpPr>
            <p:nvPr/>
          </p:nvSpPr>
          <p:spPr bwMode="auto">
            <a:xfrm>
              <a:off x="2187" y="3954"/>
              <a:ext cx="233" cy="329"/>
            </a:xfrm>
            <a:custGeom>
              <a:avLst/>
              <a:gdLst>
                <a:gd name="T0" fmla="*/ 0 w 1028"/>
                <a:gd name="T1" fmla="*/ 342 h 1453"/>
                <a:gd name="T2" fmla="*/ 13 w 1028"/>
                <a:gd name="T3" fmla="*/ 355 h 1453"/>
                <a:gd name="T4" fmla="*/ 22 w 1028"/>
                <a:gd name="T5" fmla="*/ 798 h 1453"/>
                <a:gd name="T6" fmla="*/ 17 w 1028"/>
                <a:gd name="T7" fmla="*/ 1085 h 1453"/>
                <a:gd name="T8" fmla="*/ 17 w 1028"/>
                <a:gd name="T9" fmla="*/ 1127 h 1453"/>
                <a:gd name="T10" fmla="*/ 412 w 1028"/>
                <a:gd name="T11" fmla="*/ 26 h 1453"/>
                <a:gd name="T12" fmla="*/ 412 w 1028"/>
                <a:gd name="T13" fmla="*/ 17 h 1453"/>
                <a:gd name="T14" fmla="*/ 407 w 1028"/>
                <a:gd name="T15" fmla="*/ 262 h 1453"/>
                <a:gd name="T16" fmla="*/ 420 w 1028"/>
                <a:gd name="T17" fmla="*/ 642 h 1453"/>
                <a:gd name="T18" fmla="*/ 433 w 1028"/>
                <a:gd name="T19" fmla="*/ 714 h 1453"/>
                <a:gd name="T20" fmla="*/ 204 w 1028"/>
                <a:gd name="T21" fmla="*/ 802 h 1453"/>
                <a:gd name="T22" fmla="*/ 264 w 1028"/>
                <a:gd name="T23" fmla="*/ 760 h 1453"/>
                <a:gd name="T24" fmla="*/ 459 w 1028"/>
                <a:gd name="T25" fmla="*/ 595 h 1453"/>
                <a:gd name="T26" fmla="*/ 620 w 1028"/>
                <a:gd name="T27" fmla="*/ 574 h 1453"/>
                <a:gd name="T28" fmla="*/ 672 w 1028"/>
                <a:gd name="T29" fmla="*/ 697 h 1453"/>
                <a:gd name="T30" fmla="*/ 641 w 1028"/>
                <a:gd name="T31" fmla="*/ 827 h 1453"/>
                <a:gd name="T32" fmla="*/ 620 w 1028"/>
                <a:gd name="T33" fmla="*/ 920 h 1453"/>
                <a:gd name="T34" fmla="*/ 624 w 1028"/>
                <a:gd name="T35" fmla="*/ 933 h 1453"/>
                <a:gd name="T36" fmla="*/ 685 w 1028"/>
                <a:gd name="T37" fmla="*/ 933 h 1453"/>
                <a:gd name="T38" fmla="*/ 784 w 1028"/>
                <a:gd name="T39" fmla="*/ 967 h 1453"/>
                <a:gd name="T40" fmla="*/ 871 w 1028"/>
                <a:gd name="T41" fmla="*/ 1081 h 1453"/>
                <a:gd name="T42" fmla="*/ 893 w 1028"/>
                <a:gd name="T43" fmla="*/ 1216 h 1453"/>
                <a:gd name="T44" fmla="*/ 832 w 1028"/>
                <a:gd name="T45" fmla="*/ 1363 h 1453"/>
                <a:gd name="T46" fmla="*/ 724 w 1028"/>
                <a:gd name="T47" fmla="*/ 1439 h 1453"/>
                <a:gd name="T48" fmla="*/ 667 w 1028"/>
                <a:gd name="T49" fmla="*/ 1380 h 1453"/>
                <a:gd name="T50" fmla="*/ 758 w 1028"/>
                <a:gd name="T51" fmla="*/ 1195 h 1453"/>
                <a:gd name="T52" fmla="*/ 927 w 1028"/>
                <a:gd name="T53" fmla="*/ 1051 h 1453"/>
                <a:gd name="T54" fmla="*/ 1027 w 1028"/>
                <a:gd name="T55" fmla="*/ 963 h 14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28"/>
                <a:gd name="T85" fmla="*/ 0 h 1453"/>
                <a:gd name="T86" fmla="*/ 1028 w 1028"/>
                <a:gd name="T87" fmla="*/ 1453 h 14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28" h="1453" extrusionOk="0">
                  <a:moveTo>
                    <a:pt x="0" y="342"/>
                  </a:moveTo>
                  <a:cubicBezTo>
                    <a:pt x="9" y="333"/>
                    <a:pt x="3" y="306"/>
                    <a:pt x="13" y="355"/>
                  </a:cubicBezTo>
                  <a:cubicBezTo>
                    <a:pt x="42" y="497"/>
                    <a:pt x="27" y="654"/>
                    <a:pt x="22" y="798"/>
                  </a:cubicBezTo>
                  <a:cubicBezTo>
                    <a:pt x="19" y="894"/>
                    <a:pt x="17" y="989"/>
                    <a:pt x="17" y="1085"/>
                  </a:cubicBezTo>
                  <a:cubicBezTo>
                    <a:pt x="17" y="1099"/>
                    <a:pt x="17" y="1113"/>
                    <a:pt x="17" y="1127"/>
                  </a:cubicBezTo>
                </a:path>
                <a:path w="1028" h="1453" extrusionOk="0">
                  <a:moveTo>
                    <a:pt x="412" y="26"/>
                  </a:moveTo>
                  <a:cubicBezTo>
                    <a:pt x="412" y="20"/>
                    <a:pt x="412" y="-25"/>
                    <a:pt x="412" y="17"/>
                  </a:cubicBezTo>
                  <a:cubicBezTo>
                    <a:pt x="412" y="99"/>
                    <a:pt x="408" y="180"/>
                    <a:pt x="407" y="262"/>
                  </a:cubicBezTo>
                  <a:cubicBezTo>
                    <a:pt x="406" y="388"/>
                    <a:pt x="405" y="517"/>
                    <a:pt x="420" y="642"/>
                  </a:cubicBezTo>
                  <a:cubicBezTo>
                    <a:pt x="424" y="666"/>
                    <a:pt x="429" y="690"/>
                    <a:pt x="433" y="714"/>
                  </a:cubicBezTo>
                </a:path>
                <a:path w="1028" h="1453" extrusionOk="0">
                  <a:moveTo>
                    <a:pt x="204" y="802"/>
                  </a:moveTo>
                  <a:cubicBezTo>
                    <a:pt x="214" y="795"/>
                    <a:pt x="254" y="771"/>
                    <a:pt x="264" y="760"/>
                  </a:cubicBezTo>
                  <a:cubicBezTo>
                    <a:pt x="326" y="691"/>
                    <a:pt x="379" y="644"/>
                    <a:pt x="459" y="595"/>
                  </a:cubicBezTo>
                  <a:cubicBezTo>
                    <a:pt x="507" y="566"/>
                    <a:pt x="566" y="538"/>
                    <a:pt x="620" y="574"/>
                  </a:cubicBezTo>
                  <a:cubicBezTo>
                    <a:pt x="665" y="604"/>
                    <a:pt x="674" y="648"/>
                    <a:pt x="672" y="697"/>
                  </a:cubicBezTo>
                  <a:cubicBezTo>
                    <a:pt x="670" y="746"/>
                    <a:pt x="654" y="780"/>
                    <a:pt x="641" y="827"/>
                  </a:cubicBezTo>
                  <a:cubicBezTo>
                    <a:pt x="632" y="859"/>
                    <a:pt x="621" y="886"/>
                    <a:pt x="620" y="920"/>
                  </a:cubicBezTo>
                  <a:cubicBezTo>
                    <a:pt x="621" y="924"/>
                    <a:pt x="623" y="929"/>
                    <a:pt x="624" y="933"/>
                  </a:cubicBezTo>
                  <a:cubicBezTo>
                    <a:pt x="655" y="929"/>
                    <a:pt x="654" y="927"/>
                    <a:pt x="685" y="933"/>
                  </a:cubicBezTo>
                  <a:cubicBezTo>
                    <a:pt x="713" y="939"/>
                    <a:pt x="762" y="951"/>
                    <a:pt x="784" y="967"/>
                  </a:cubicBezTo>
                  <a:cubicBezTo>
                    <a:pt x="823" y="995"/>
                    <a:pt x="851" y="1038"/>
                    <a:pt x="871" y="1081"/>
                  </a:cubicBezTo>
                  <a:cubicBezTo>
                    <a:pt x="891" y="1124"/>
                    <a:pt x="897" y="1169"/>
                    <a:pt x="893" y="1216"/>
                  </a:cubicBezTo>
                  <a:cubicBezTo>
                    <a:pt x="888" y="1265"/>
                    <a:pt x="857" y="1321"/>
                    <a:pt x="832" y="1363"/>
                  </a:cubicBezTo>
                  <a:cubicBezTo>
                    <a:pt x="800" y="1416"/>
                    <a:pt x="773" y="1418"/>
                    <a:pt x="724" y="1439"/>
                  </a:cubicBezTo>
                  <a:cubicBezTo>
                    <a:pt x="674" y="1460"/>
                    <a:pt x="673" y="1421"/>
                    <a:pt x="667" y="1380"/>
                  </a:cubicBezTo>
                  <a:cubicBezTo>
                    <a:pt x="656" y="1308"/>
                    <a:pt x="717" y="1244"/>
                    <a:pt x="758" y="1195"/>
                  </a:cubicBezTo>
                  <a:cubicBezTo>
                    <a:pt x="807" y="1136"/>
                    <a:pt x="867" y="1097"/>
                    <a:pt x="927" y="1051"/>
                  </a:cubicBezTo>
                  <a:cubicBezTo>
                    <a:pt x="963" y="1023"/>
                    <a:pt x="998" y="995"/>
                    <a:pt x="1027" y="96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1" name="Freeform 31">
              <a:extLst>
                <a:ext uri="{FF2B5EF4-FFF2-40B4-BE49-F238E27FC236}">
                  <a16:creationId xmlns:a16="http://schemas.microsoft.com/office/drawing/2014/main" id="{2B8CDFBC-FE18-0B45-269E-E4832755CF52}"/>
                </a:ext>
              </a:extLst>
            </p:cNvPr>
            <p:cNvSpPr>
              <a:spLocks noRot="1" noChangeAspect="1" noEditPoints="1" noChangeArrowheads="1" noChangeShapeType="1" noTextEdit="1"/>
            </p:cNvSpPr>
            <p:nvPr/>
          </p:nvSpPr>
          <p:spPr bwMode="auto">
            <a:xfrm>
              <a:off x="4148" y="2673"/>
              <a:ext cx="143" cy="884"/>
            </a:xfrm>
            <a:custGeom>
              <a:avLst/>
              <a:gdLst>
                <a:gd name="T0" fmla="*/ 0 w 629"/>
                <a:gd name="T1" fmla="*/ 135 h 3901"/>
                <a:gd name="T2" fmla="*/ 182 w 629"/>
                <a:gd name="T3" fmla="*/ 26 h 3901"/>
                <a:gd name="T4" fmla="*/ 398 w 629"/>
                <a:gd name="T5" fmla="*/ 34 h 3901"/>
                <a:gd name="T6" fmla="*/ 437 w 629"/>
                <a:gd name="T7" fmla="*/ 270 h 3901"/>
                <a:gd name="T8" fmla="*/ 342 w 629"/>
                <a:gd name="T9" fmla="*/ 726 h 3901"/>
                <a:gd name="T10" fmla="*/ 208 w 629"/>
                <a:gd name="T11" fmla="*/ 1469 h 3901"/>
                <a:gd name="T12" fmla="*/ 307 w 629"/>
                <a:gd name="T13" fmla="*/ 1596 h 3901"/>
                <a:gd name="T14" fmla="*/ 511 w 629"/>
                <a:gd name="T15" fmla="*/ 1553 h 3901"/>
                <a:gd name="T16" fmla="*/ 624 w 629"/>
                <a:gd name="T17" fmla="*/ 1591 h 3901"/>
                <a:gd name="T18" fmla="*/ 541 w 629"/>
                <a:gd name="T19" fmla="*/ 2161 h 3901"/>
                <a:gd name="T20" fmla="*/ 485 w 629"/>
                <a:gd name="T21" fmla="*/ 2676 h 3901"/>
                <a:gd name="T22" fmla="*/ 468 w 629"/>
                <a:gd name="T23" fmla="*/ 3739 h 3901"/>
                <a:gd name="T24" fmla="*/ 403 w 629"/>
                <a:gd name="T25" fmla="*/ 3900 h 39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9"/>
                <a:gd name="T40" fmla="*/ 0 h 3901"/>
                <a:gd name="T41" fmla="*/ 629 w 629"/>
                <a:gd name="T42" fmla="*/ 3901 h 39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9" h="3901" extrusionOk="0">
                  <a:moveTo>
                    <a:pt x="0" y="135"/>
                  </a:moveTo>
                  <a:cubicBezTo>
                    <a:pt x="59" y="95"/>
                    <a:pt x="115" y="52"/>
                    <a:pt x="182" y="26"/>
                  </a:cubicBezTo>
                  <a:cubicBezTo>
                    <a:pt x="252" y="-1"/>
                    <a:pt x="338" y="-23"/>
                    <a:pt x="398" y="34"/>
                  </a:cubicBezTo>
                  <a:cubicBezTo>
                    <a:pt x="463" y="95"/>
                    <a:pt x="445" y="193"/>
                    <a:pt x="437" y="270"/>
                  </a:cubicBezTo>
                  <a:cubicBezTo>
                    <a:pt x="420" y="424"/>
                    <a:pt x="374" y="575"/>
                    <a:pt x="342" y="726"/>
                  </a:cubicBezTo>
                  <a:cubicBezTo>
                    <a:pt x="294" y="948"/>
                    <a:pt x="182" y="1239"/>
                    <a:pt x="208" y="1469"/>
                  </a:cubicBezTo>
                  <a:cubicBezTo>
                    <a:pt x="215" y="1532"/>
                    <a:pt x="240" y="1587"/>
                    <a:pt x="307" y="1596"/>
                  </a:cubicBezTo>
                  <a:cubicBezTo>
                    <a:pt x="369" y="1605"/>
                    <a:pt x="451" y="1563"/>
                    <a:pt x="511" y="1553"/>
                  </a:cubicBezTo>
                  <a:cubicBezTo>
                    <a:pt x="568" y="1543"/>
                    <a:pt x="600" y="1532"/>
                    <a:pt x="624" y="1591"/>
                  </a:cubicBezTo>
                  <a:cubicBezTo>
                    <a:pt x="681" y="1728"/>
                    <a:pt x="566" y="2024"/>
                    <a:pt x="541" y="2161"/>
                  </a:cubicBezTo>
                  <a:cubicBezTo>
                    <a:pt x="510" y="2330"/>
                    <a:pt x="491" y="2504"/>
                    <a:pt x="485" y="2676"/>
                  </a:cubicBezTo>
                  <a:cubicBezTo>
                    <a:pt x="473" y="3024"/>
                    <a:pt x="538" y="3396"/>
                    <a:pt x="468" y="3739"/>
                  </a:cubicBezTo>
                  <a:cubicBezTo>
                    <a:pt x="456" y="3800"/>
                    <a:pt x="429" y="3845"/>
                    <a:pt x="403" y="390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2" name="Freeform 32">
              <a:extLst>
                <a:ext uri="{FF2B5EF4-FFF2-40B4-BE49-F238E27FC236}">
                  <a16:creationId xmlns:a16="http://schemas.microsoft.com/office/drawing/2014/main" id="{618AB66C-9671-5356-C820-715EC71870F9}"/>
                </a:ext>
              </a:extLst>
            </p:cNvPr>
            <p:cNvSpPr>
              <a:spLocks noRot="1" noChangeAspect="1" noEditPoints="1" noChangeArrowheads="1" noChangeShapeType="1" noTextEdit="1"/>
            </p:cNvSpPr>
            <p:nvPr/>
          </p:nvSpPr>
          <p:spPr bwMode="auto">
            <a:xfrm>
              <a:off x="4883" y="2850"/>
              <a:ext cx="708" cy="430"/>
            </a:xfrm>
            <a:custGeom>
              <a:avLst/>
              <a:gdLst>
                <a:gd name="T0" fmla="*/ 173 w 3121"/>
                <a:gd name="T1" fmla="*/ 502 h 1900"/>
                <a:gd name="T2" fmla="*/ 178 w 3121"/>
                <a:gd name="T3" fmla="*/ 603 h 1900"/>
                <a:gd name="T4" fmla="*/ 221 w 3121"/>
                <a:gd name="T5" fmla="*/ 1211 h 1900"/>
                <a:gd name="T6" fmla="*/ 26 w 3121"/>
                <a:gd name="T7" fmla="*/ 435 h 1900"/>
                <a:gd name="T8" fmla="*/ 126 w 3121"/>
                <a:gd name="T9" fmla="*/ 122 h 1900"/>
                <a:gd name="T10" fmla="*/ 438 w 3121"/>
                <a:gd name="T11" fmla="*/ 89 h 1900"/>
                <a:gd name="T12" fmla="*/ 420 w 3121"/>
                <a:gd name="T13" fmla="*/ 532 h 1900"/>
                <a:gd name="T14" fmla="*/ 667 w 3121"/>
                <a:gd name="T15" fmla="*/ 865 h 1900"/>
                <a:gd name="T16" fmla="*/ 741 w 3121"/>
                <a:gd name="T17" fmla="*/ 912 h 1900"/>
                <a:gd name="T18" fmla="*/ 901 w 3121"/>
                <a:gd name="T19" fmla="*/ 852 h 1900"/>
                <a:gd name="T20" fmla="*/ 815 w 3121"/>
                <a:gd name="T21" fmla="*/ 764 h 1900"/>
                <a:gd name="T22" fmla="*/ 685 w 3121"/>
                <a:gd name="T23" fmla="*/ 983 h 1900"/>
                <a:gd name="T24" fmla="*/ 789 w 3121"/>
                <a:gd name="T25" fmla="*/ 1304 h 1900"/>
                <a:gd name="T26" fmla="*/ 1196 w 3121"/>
                <a:gd name="T27" fmla="*/ 228 h 1900"/>
                <a:gd name="T28" fmla="*/ 1148 w 3121"/>
                <a:gd name="T29" fmla="*/ 76 h 1900"/>
                <a:gd name="T30" fmla="*/ 1174 w 3121"/>
                <a:gd name="T31" fmla="*/ 506 h 1900"/>
                <a:gd name="T32" fmla="*/ 1014 w 3121"/>
                <a:gd name="T33" fmla="*/ 1064 h 1900"/>
                <a:gd name="T34" fmla="*/ 1075 w 3121"/>
                <a:gd name="T35" fmla="*/ 1013 h 1900"/>
                <a:gd name="T36" fmla="*/ 1373 w 3121"/>
                <a:gd name="T37" fmla="*/ 1000 h 1900"/>
                <a:gd name="T38" fmla="*/ 1482 w 3121"/>
                <a:gd name="T39" fmla="*/ 1144 h 1900"/>
                <a:gd name="T40" fmla="*/ 1586 w 3121"/>
                <a:gd name="T41" fmla="*/ 1156 h 1900"/>
                <a:gd name="T42" fmla="*/ 1599 w 3121"/>
                <a:gd name="T43" fmla="*/ 852 h 1900"/>
                <a:gd name="T44" fmla="*/ 1482 w 3121"/>
                <a:gd name="T45" fmla="*/ 928 h 1900"/>
                <a:gd name="T46" fmla="*/ 1486 w 3121"/>
                <a:gd name="T47" fmla="*/ 1101 h 1900"/>
                <a:gd name="T48" fmla="*/ 1564 w 3121"/>
                <a:gd name="T49" fmla="*/ 1042 h 1900"/>
                <a:gd name="T50" fmla="*/ 1577 w 3121"/>
                <a:gd name="T51" fmla="*/ 1093 h 1900"/>
                <a:gd name="T52" fmla="*/ 1681 w 3121"/>
                <a:gd name="T53" fmla="*/ 1215 h 1900"/>
                <a:gd name="T54" fmla="*/ 2123 w 3121"/>
                <a:gd name="T55" fmla="*/ 1832 h 1900"/>
                <a:gd name="T56" fmla="*/ 1958 w 3121"/>
                <a:gd name="T57" fmla="*/ 1059 h 1900"/>
                <a:gd name="T58" fmla="*/ 1889 w 3121"/>
                <a:gd name="T59" fmla="*/ 127 h 1900"/>
                <a:gd name="T60" fmla="*/ 1681 w 3121"/>
                <a:gd name="T61" fmla="*/ 1030 h 1900"/>
                <a:gd name="T62" fmla="*/ 1976 w 3121"/>
                <a:gd name="T63" fmla="*/ 912 h 1900"/>
                <a:gd name="T64" fmla="*/ 2240 w 3121"/>
                <a:gd name="T65" fmla="*/ 114 h 1900"/>
                <a:gd name="T66" fmla="*/ 2270 w 3121"/>
                <a:gd name="T67" fmla="*/ 612 h 1900"/>
                <a:gd name="T68" fmla="*/ 2257 w 3121"/>
                <a:gd name="T69" fmla="*/ 1093 h 1900"/>
                <a:gd name="T70" fmla="*/ 2595 w 3121"/>
                <a:gd name="T71" fmla="*/ 903 h 1900"/>
                <a:gd name="T72" fmla="*/ 2686 w 3121"/>
                <a:gd name="T73" fmla="*/ 1072 h 1900"/>
                <a:gd name="T74" fmla="*/ 2769 w 3121"/>
                <a:gd name="T75" fmla="*/ 912 h 1900"/>
                <a:gd name="T76" fmla="*/ 2730 w 3121"/>
                <a:gd name="T77" fmla="*/ 844 h 1900"/>
                <a:gd name="T78" fmla="*/ 2929 w 3121"/>
                <a:gd name="T79" fmla="*/ 975 h 1900"/>
                <a:gd name="T80" fmla="*/ 2990 w 3121"/>
                <a:gd name="T81" fmla="*/ 1515 h 1900"/>
                <a:gd name="T82" fmla="*/ 2933 w 3121"/>
                <a:gd name="T83" fmla="*/ 1477 h 1900"/>
                <a:gd name="T84" fmla="*/ 2985 w 3121"/>
                <a:gd name="T85" fmla="*/ 874 h 1900"/>
                <a:gd name="T86" fmla="*/ 3076 w 3121"/>
                <a:gd name="T87" fmla="*/ 751 h 1900"/>
                <a:gd name="T88" fmla="*/ 3055 w 3121"/>
                <a:gd name="T89" fmla="*/ 1055 h 19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21"/>
                <a:gd name="T136" fmla="*/ 0 h 1900"/>
                <a:gd name="T137" fmla="*/ 3121 w 3121"/>
                <a:gd name="T138" fmla="*/ 1900 h 19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21" h="1900" extrusionOk="0">
                  <a:moveTo>
                    <a:pt x="182" y="536"/>
                  </a:moveTo>
                  <a:cubicBezTo>
                    <a:pt x="179" y="525"/>
                    <a:pt x="175" y="513"/>
                    <a:pt x="173" y="502"/>
                  </a:cubicBezTo>
                  <a:cubicBezTo>
                    <a:pt x="171" y="494"/>
                    <a:pt x="167" y="484"/>
                    <a:pt x="165" y="477"/>
                  </a:cubicBezTo>
                  <a:cubicBezTo>
                    <a:pt x="165" y="521"/>
                    <a:pt x="172" y="560"/>
                    <a:pt x="178" y="603"/>
                  </a:cubicBezTo>
                  <a:cubicBezTo>
                    <a:pt x="193" y="707"/>
                    <a:pt x="197" y="808"/>
                    <a:pt x="204" y="912"/>
                  </a:cubicBezTo>
                  <a:cubicBezTo>
                    <a:pt x="210" y="1011"/>
                    <a:pt x="207" y="1112"/>
                    <a:pt x="221" y="1211"/>
                  </a:cubicBezTo>
                  <a:cubicBezTo>
                    <a:pt x="224" y="1227"/>
                    <a:pt x="227" y="1242"/>
                    <a:pt x="230" y="1258"/>
                  </a:cubicBezTo>
                </a:path>
                <a:path w="3121" h="1900" extrusionOk="0">
                  <a:moveTo>
                    <a:pt x="26" y="435"/>
                  </a:moveTo>
                  <a:cubicBezTo>
                    <a:pt x="7" y="401"/>
                    <a:pt x="-10" y="366"/>
                    <a:pt x="4" y="325"/>
                  </a:cubicBezTo>
                  <a:cubicBezTo>
                    <a:pt x="27" y="255"/>
                    <a:pt x="80" y="178"/>
                    <a:pt x="126" y="122"/>
                  </a:cubicBezTo>
                  <a:cubicBezTo>
                    <a:pt x="167" y="71"/>
                    <a:pt x="231" y="11"/>
                    <a:pt x="299" y="0"/>
                  </a:cubicBezTo>
                  <a:cubicBezTo>
                    <a:pt x="367" y="-11"/>
                    <a:pt x="411" y="32"/>
                    <a:pt x="438" y="89"/>
                  </a:cubicBezTo>
                  <a:cubicBezTo>
                    <a:pt x="470" y="157"/>
                    <a:pt x="472" y="251"/>
                    <a:pt x="464" y="325"/>
                  </a:cubicBezTo>
                  <a:cubicBezTo>
                    <a:pt x="456" y="395"/>
                    <a:pt x="436" y="464"/>
                    <a:pt x="420" y="532"/>
                  </a:cubicBezTo>
                  <a:cubicBezTo>
                    <a:pt x="413" y="570"/>
                    <a:pt x="411" y="580"/>
                    <a:pt x="403" y="603"/>
                  </a:cubicBezTo>
                </a:path>
                <a:path w="3121" h="1900" extrusionOk="0">
                  <a:moveTo>
                    <a:pt x="667" y="865"/>
                  </a:moveTo>
                  <a:cubicBezTo>
                    <a:pt x="672" y="881"/>
                    <a:pt x="670" y="874"/>
                    <a:pt x="680" y="886"/>
                  </a:cubicBezTo>
                  <a:cubicBezTo>
                    <a:pt x="695" y="904"/>
                    <a:pt x="716" y="910"/>
                    <a:pt x="741" y="912"/>
                  </a:cubicBezTo>
                  <a:cubicBezTo>
                    <a:pt x="777" y="915"/>
                    <a:pt x="822" y="917"/>
                    <a:pt x="854" y="903"/>
                  </a:cubicBezTo>
                  <a:cubicBezTo>
                    <a:pt x="878" y="892"/>
                    <a:pt x="891" y="877"/>
                    <a:pt x="901" y="852"/>
                  </a:cubicBezTo>
                  <a:cubicBezTo>
                    <a:pt x="911" y="827"/>
                    <a:pt x="908" y="803"/>
                    <a:pt x="888" y="785"/>
                  </a:cubicBezTo>
                  <a:cubicBezTo>
                    <a:pt x="869" y="767"/>
                    <a:pt x="840" y="762"/>
                    <a:pt x="815" y="764"/>
                  </a:cubicBezTo>
                  <a:cubicBezTo>
                    <a:pt x="775" y="767"/>
                    <a:pt x="753" y="792"/>
                    <a:pt x="732" y="823"/>
                  </a:cubicBezTo>
                  <a:cubicBezTo>
                    <a:pt x="700" y="872"/>
                    <a:pt x="692" y="926"/>
                    <a:pt x="685" y="983"/>
                  </a:cubicBezTo>
                  <a:cubicBezTo>
                    <a:pt x="677" y="1050"/>
                    <a:pt x="673" y="1124"/>
                    <a:pt x="689" y="1190"/>
                  </a:cubicBezTo>
                  <a:cubicBezTo>
                    <a:pt x="702" y="1243"/>
                    <a:pt x="733" y="1289"/>
                    <a:pt x="789" y="1304"/>
                  </a:cubicBezTo>
                  <a:cubicBezTo>
                    <a:pt x="839" y="1317"/>
                    <a:pt x="871" y="1308"/>
                    <a:pt x="919" y="1296"/>
                  </a:cubicBezTo>
                </a:path>
                <a:path w="3121" h="1900" extrusionOk="0">
                  <a:moveTo>
                    <a:pt x="1196" y="228"/>
                  </a:moveTo>
                  <a:cubicBezTo>
                    <a:pt x="1177" y="189"/>
                    <a:pt x="1171" y="151"/>
                    <a:pt x="1157" y="110"/>
                  </a:cubicBezTo>
                  <a:cubicBezTo>
                    <a:pt x="1149" y="92"/>
                    <a:pt x="1146" y="88"/>
                    <a:pt x="1148" y="76"/>
                  </a:cubicBezTo>
                  <a:cubicBezTo>
                    <a:pt x="1155" y="85"/>
                    <a:pt x="1167" y="126"/>
                    <a:pt x="1170" y="152"/>
                  </a:cubicBezTo>
                  <a:cubicBezTo>
                    <a:pt x="1181" y="269"/>
                    <a:pt x="1174" y="389"/>
                    <a:pt x="1174" y="506"/>
                  </a:cubicBezTo>
                  <a:cubicBezTo>
                    <a:pt x="1174" y="693"/>
                    <a:pt x="1174" y="881"/>
                    <a:pt x="1174" y="1068"/>
                  </a:cubicBezTo>
                </a:path>
                <a:path w="3121" h="1900" extrusionOk="0">
                  <a:moveTo>
                    <a:pt x="1014" y="1064"/>
                  </a:moveTo>
                  <a:cubicBezTo>
                    <a:pt x="1015" y="1052"/>
                    <a:pt x="1012" y="1041"/>
                    <a:pt x="1018" y="1030"/>
                  </a:cubicBezTo>
                  <a:cubicBezTo>
                    <a:pt x="1031" y="1007"/>
                    <a:pt x="1055" y="1018"/>
                    <a:pt x="1075" y="1013"/>
                  </a:cubicBezTo>
                  <a:cubicBezTo>
                    <a:pt x="1137" y="997"/>
                    <a:pt x="1192" y="984"/>
                    <a:pt x="1256" y="983"/>
                  </a:cubicBezTo>
                  <a:cubicBezTo>
                    <a:pt x="1300" y="982"/>
                    <a:pt x="1334" y="981"/>
                    <a:pt x="1373" y="1000"/>
                  </a:cubicBezTo>
                  <a:cubicBezTo>
                    <a:pt x="1406" y="1015"/>
                    <a:pt x="1430" y="1032"/>
                    <a:pt x="1447" y="1064"/>
                  </a:cubicBezTo>
                  <a:cubicBezTo>
                    <a:pt x="1461" y="1089"/>
                    <a:pt x="1470" y="1118"/>
                    <a:pt x="1482" y="1144"/>
                  </a:cubicBezTo>
                  <a:cubicBezTo>
                    <a:pt x="1492" y="1165"/>
                    <a:pt x="1507" y="1182"/>
                    <a:pt x="1529" y="1190"/>
                  </a:cubicBezTo>
                  <a:cubicBezTo>
                    <a:pt x="1551" y="1198"/>
                    <a:pt x="1576" y="1172"/>
                    <a:pt x="1586" y="1156"/>
                  </a:cubicBezTo>
                  <a:cubicBezTo>
                    <a:pt x="1607" y="1122"/>
                    <a:pt x="1618" y="1077"/>
                    <a:pt x="1620" y="1038"/>
                  </a:cubicBezTo>
                  <a:cubicBezTo>
                    <a:pt x="1624" y="980"/>
                    <a:pt x="1625" y="906"/>
                    <a:pt x="1599" y="852"/>
                  </a:cubicBezTo>
                  <a:cubicBezTo>
                    <a:pt x="1586" y="824"/>
                    <a:pt x="1562" y="822"/>
                    <a:pt x="1538" y="836"/>
                  </a:cubicBezTo>
                  <a:cubicBezTo>
                    <a:pt x="1507" y="855"/>
                    <a:pt x="1494" y="895"/>
                    <a:pt x="1482" y="928"/>
                  </a:cubicBezTo>
                  <a:cubicBezTo>
                    <a:pt x="1468" y="965"/>
                    <a:pt x="1469" y="999"/>
                    <a:pt x="1469" y="1038"/>
                  </a:cubicBezTo>
                  <a:cubicBezTo>
                    <a:pt x="1469" y="1058"/>
                    <a:pt x="1467" y="1088"/>
                    <a:pt x="1486" y="1101"/>
                  </a:cubicBezTo>
                  <a:cubicBezTo>
                    <a:pt x="1497" y="1108"/>
                    <a:pt x="1521" y="1095"/>
                    <a:pt x="1529" y="1089"/>
                  </a:cubicBezTo>
                  <a:cubicBezTo>
                    <a:pt x="1544" y="1077"/>
                    <a:pt x="1552" y="1055"/>
                    <a:pt x="1564" y="1042"/>
                  </a:cubicBezTo>
                  <a:cubicBezTo>
                    <a:pt x="1565" y="1042"/>
                    <a:pt x="1567" y="1042"/>
                    <a:pt x="1568" y="1042"/>
                  </a:cubicBezTo>
                  <a:cubicBezTo>
                    <a:pt x="1570" y="1062"/>
                    <a:pt x="1569" y="1073"/>
                    <a:pt x="1577" y="1093"/>
                  </a:cubicBezTo>
                  <a:cubicBezTo>
                    <a:pt x="1590" y="1126"/>
                    <a:pt x="1599" y="1152"/>
                    <a:pt x="1625" y="1177"/>
                  </a:cubicBezTo>
                  <a:cubicBezTo>
                    <a:pt x="1650" y="1197"/>
                    <a:pt x="1661" y="1205"/>
                    <a:pt x="1681" y="1215"/>
                  </a:cubicBezTo>
                </a:path>
                <a:path w="3121" h="1900" extrusionOk="0">
                  <a:moveTo>
                    <a:pt x="2132" y="1899"/>
                  </a:moveTo>
                  <a:cubicBezTo>
                    <a:pt x="2128" y="1878"/>
                    <a:pt x="2128" y="1853"/>
                    <a:pt x="2123" y="1832"/>
                  </a:cubicBezTo>
                  <a:cubicBezTo>
                    <a:pt x="2103" y="1751"/>
                    <a:pt x="2079" y="1670"/>
                    <a:pt x="2062" y="1587"/>
                  </a:cubicBezTo>
                  <a:cubicBezTo>
                    <a:pt x="2027" y="1412"/>
                    <a:pt x="1986" y="1235"/>
                    <a:pt x="1958" y="1059"/>
                  </a:cubicBezTo>
                  <a:cubicBezTo>
                    <a:pt x="1926" y="852"/>
                    <a:pt x="1906" y="639"/>
                    <a:pt x="1893" y="430"/>
                  </a:cubicBezTo>
                  <a:cubicBezTo>
                    <a:pt x="1887" y="329"/>
                    <a:pt x="1889" y="228"/>
                    <a:pt x="1889" y="127"/>
                  </a:cubicBezTo>
                </a:path>
                <a:path w="3121" h="1900" extrusionOk="0">
                  <a:moveTo>
                    <a:pt x="1625" y="1051"/>
                  </a:moveTo>
                  <a:cubicBezTo>
                    <a:pt x="1643" y="1040"/>
                    <a:pt x="1659" y="1038"/>
                    <a:pt x="1681" y="1030"/>
                  </a:cubicBezTo>
                  <a:cubicBezTo>
                    <a:pt x="1746" y="1005"/>
                    <a:pt x="1807" y="971"/>
                    <a:pt x="1872" y="945"/>
                  </a:cubicBezTo>
                  <a:cubicBezTo>
                    <a:pt x="1924" y="928"/>
                    <a:pt x="1941" y="922"/>
                    <a:pt x="1976" y="912"/>
                  </a:cubicBezTo>
                </a:path>
                <a:path w="3121" h="1900" extrusionOk="0">
                  <a:moveTo>
                    <a:pt x="2240" y="122"/>
                  </a:moveTo>
                  <a:cubicBezTo>
                    <a:pt x="2240" y="122"/>
                    <a:pt x="2236" y="103"/>
                    <a:pt x="2240" y="114"/>
                  </a:cubicBezTo>
                  <a:cubicBezTo>
                    <a:pt x="2255" y="157"/>
                    <a:pt x="2262" y="210"/>
                    <a:pt x="2266" y="257"/>
                  </a:cubicBezTo>
                  <a:cubicBezTo>
                    <a:pt x="2276" y="374"/>
                    <a:pt x="2273" y="495"/>
                    <a:pt x="2270" y="612"/>
                  </a:cubicBezTo>
                  <a:cubicBezTo>
                    <a:pt x="2267" y="746"/>
                    <a:pt x="2257" y="879"/>
                    <a:pt x="2257" y="1013"/>
                  </a:cubicBezTo>
                  <a:cubicBezTo>
                    <a:pt x="2257" y="1040"/>
                    <a:pt x="2257" y="1066"/>
                    <a:pt x="2257" y="1093"/>
                  </a:cubicBezTo>
                </a:path>
                <a:path w="3121" h="1900" extrusionOk="0">
                  <a:moveTo>
                    <a:pt x="2591" y="836"/>
                  </a:moveTo>
                  <a:cubicBezTo>
                    <a:pt x="2592" y="859"/>
                    <a:pt x="2595" y="880"/>
                    <a:pt x="2595" y="903"/>
                  </a:cubicBezTo>
                  <a:cubicBezTo>
                    <a:pt x="2596" y="947"/>
                    <a:pt x="2606" y="990"/>
                    <a:pt x="2626" y="1030"/>
                  </a:cubicBezTo>
                  <a:cubicBezTo>
                    <a:pt x="2637" y="1052"/>
                    <a:pt x="2659" y="1077"/>
                    <a:pt x="2686" y="1072"/>
                  </a:cubicBezTo>
                  <a:cubicBezTo>
                    <a:pt x="2716" y="1067"/>
                    <a:pt x="2738" y="1043"/>
                    <a:pt x="2751" y="1017"/>
                  </a:cubicBezTo>
                  <a:cubicBezTo>
                    <a:pt x="2766" y="986"/>
                    <a:pt x="2776" y="946"/>
                    <a:pt x="2769" y="912"/>
                  </a:cubicBezTo>
                  <a:cubicBezTo>
                    <a:pt x="2763" y="886"/>
                    <a:pt x="2742" y="868"/>
                    <a:pt x="2730" y="848"/>
                  </a:cubicBezTo>
                  <a:cubicBezTo>
                    <a:pt x="2725" y="844"/>
                    <a:pt x="2723" y="843"/>
                    <a:pt x="2730" y="844"/>
                  </a:cubicBezTo>
                  <a:cubicBezTo>
                    <a:pt x="2758" y="845"/>
                    <a:pt x="2785" y="844"/>
                    <a:pt x="2812" y="857"/>
                  </a:cubicBezTo>
                  <a:cubicBezTo>
                    <a:pt x="2863" y="881"/>
                    <a:pt x="2903" y="926"/>
                    <a:pt x="2929" y="975"/>
                  </a:cubicBezTo>
                  <a:cubicBezTo>
                    <a:pt x="2965" y="1044"/>
                    <a:pt x="2994" y="1138"/>
                    <a:pt x="3003" y="1215"/>
                  </a:cubicBezTo>
                  <a:cubicBezTo>
                    <a:pt x="3014" y="1312"/>
                    <a:pt x="3007" y="1420"/>
                    <a:pt x="2990" y="1515"/>
                  </a:cubicBezTo>
                  <a:cubicBezTo>
                    <a:pt x="2984" y="1547"/>
                    <a:pt x="2974" y="1560"/>
                    <a:pt x="2964" y="1578"/>
                  </a:cubicBezTo>
                  <a:cubicBezTo>
                    <a:pt x="2950" y="1547"/>
                    <a:pt x="2938" y="1514"/>
                    <a:pt x="2933" y="1477"/>
                  </a:cubicBezTo>
                  <a:cubicBezTo>
                    <a:pt x="2920" y="1378"/>
                    <a:pt x="2920" y="1272"/>
                    <a:pt x="2925" y="1173"/>
                  </a:cubicBezTo>
                  <a:cubicBezTo>
                    <a:pt x="2930" y="1065"/>
                    <a:pt x="2946" y="973"/>
                    <a:pt x="2985" y="874"/>
                  </a:cubicBezTo>
                  <a:cubicBezTo>
                    <a:pt x="3001" y="834"/>
                    <a:pt x="3013" y="768"/>
                    <a:pt x="3059" y="751"/>
                  </a:cubicBezTo>
                  <a:cubicBezTo>
                    <a:pt x="3065" y="751"/>
                    <a:pt x="3070" y="751"/>
                    <a:pt x="3076" y="751"/>
                  </a:cubicBezTo>
                  <a:cubicBezTo>
                    <a:pt x="3105" y="781"/>
                    <a:pt x="3125" y="791"/>
                    <a:pt x="3120" y="840"/>
                  </a:cubicBezTo>
                  <a:cubicBezTo>
                    <a:pt x="3113" y="912"/>
                    <a:pt x="3081" y="988"/>
                    <a:pt x="3055" y="1055"/>
                  </a:cubicBezTo>
                  <a:cubicBezTo>
                    <a:pt x="3044" y="1083"/>
                    <a:pt x="3033" y="1108"/>
                    <a:pt x="3020" y="113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3" name="Freeform 33">
              <a:extLst>
                <a:ext uri="{FF2B5EF4-FFF2-40B4-BE49-F238E27FC236}">
                  <a16:creationId xmlns:a16="http://schemas.microsoft.com/office/drawing/2014/main" id="{D08312E6-BF4A-0BF9-563C-BDD94D47F6BE}"/>
                </a:ext>
              </a:extLst>
            </p:cNvPr>
            <p:cNvSpPr>
              <a:spLocks noRot="1" noChangeAspect="1" noEditPoints="1" noChangeArrowheads="1" noChangeShapeType="1" noTextEdit="1"/>
            </p:cNvSpPr>
            <p:nvPr/>
          </p:nvSpPr>
          <p:spPr bwMode="auto">
            <a:xfrm>
              <a:off x="4681" y="3340"/>
              <a:ext cx="922" cy="479"/>
            </a:xfrm>
            <a:custGeom>
              <a:avLst/>
              <a:gdLst>
                <a:gd name="T0" fmla="*/ 48 w 4066"/>
                <a:gd name="T1" fmla="*/ 814 h 2115"/>
                <a:gd name="T2" fmla="*/ 0 w 4066"/>
                <a:gd name="T3" fmla="*/ 1173 h 2115"/>
                <a:gd name="T4" fmla="*/ 130 w 4066"/>
                <a:gd name="T5" fmla="*/ 1279 h 2115"/>
                <a:gd name="T6" fmla="*/ 273 w 4066"/>
                <a:gd name="T7" fmla="*/ 1093 h 2115"/>
                <a:gd name="T8" fmla="*/ 317 w 4066"/>
                <a:gd name="T9" fmla="*/ 1257 h 2115"/>
                <a:gd name="T10" fmla="*/ 451 w 4066"/>
                <a:gd name="T11" fmla="*/ 1388 h 2115"/>
                <a:gd name="T12" fmla="*/ 477 w 4066"/>
                <a:gd name="T13" fmla="*/ 1182 h 2115"/>
                <a:gd name="T14" fmla="*/ 408 w 4066"/>
                <a:gd name="T15" fmla="*/ 1101 h 2115"/>
                <a:gd name="T16" fmla="*/ 603 w 4066"/>
                <a:gd name="T17" fmla="*/ 1068 h 2115"/>
                <a:gd name="T18" fmla="*/ 672 w 4066"/>
                <a:gd name="T19" fmla="*/ 1338 h 2115"/>
                <a:gd name="T20" fmla="*/ 650 w 4066"/>
                <a:gd name="T21" fmla="*/ 1401 h 2115"/>
                <a:gd name="T22" fmla="*/ 767 w 4066"/>
                <a:gd name="T23" fmla="*/ 1194 h 2115"/>
                <a:gd name="T24" fmla="*/ 893 w 4066"/>
                <a:gd name="T25" fmla="*/ 1127 h 2115"/>
                <a:gd name="T26" fmla="*/ 906 w 4066"/>
                <a:gd name="T27" fmla="*/ 1342 h 2115"/>
                <a:gd name="T28" fmla="*/ 980 w 4066"/>
                <a:gd name="T29" fmla="*/ 1182 h 2115"/>
                <a:gd name="T30" fmla="*/ 1058 w 4066"/>
                <a:gd name="T31" fmla="*/ 1089 h 2115"/>
                <a:gd name="T32" fmla="*/ 1179 w 4066"/>
                <a:gd name="T33" fmla="*/ 1295 h 2115"/>
                <a:gd name="T34" fmla="*/ 1266 w 4066"/>
                <a:gd name="T35" fmla="*/ 1203 h 2115"/>
                <a:gd name="T36" fmla="*/ 1513 w 4066"/>
                <a:gd name="T37" fmla="*/ 1279 h 2115"/>
                <a:gd name="T38" fmla="*/ 1638 w 4066"/>
                <a:gd name="T39" fmla="*/ 1992 h 2115"/>
                <a:gd name="T40" fmla="*/ 1396 w 4066"/>
                <a:gd name="T41" fmla="*/ 1979 h 2115"/>
                <a:gd name="T42" fmla="*/ 1517 w 4066"/>
                <a:gd name="T43" fmla="*/ 1241 h 2115"/>
                <a:gd name="T44" fmla="*/ 1682 w 4066"/>
                <a:gd name="T45" fmla="*/ 1139 h 2115"/>
                <a:gd name="T46" fmla="*/ 1721 w 4066"/>
                <a:gd name="T47" fmla="*/ 1409 h 2115"/>
                <a:gd name="T48" fmla="*/ 1890 w 4066"/>
                <a:gd name="T49" fmla="*/ 1211 h 2115"/>
                <a:gd name="T50" fmla="*/ 1985 w 4066"/>
                <a:gd name="T51" fmla="*/ 1388 h 2115"/>
                <a:gd name="T52" fmla="*/ 2102 w 4066"/>
                <a:gd name="T53" fmla="*/ 1405 h 2115"/>
                <a:gd name="T54" fmla="*/ 2162 w 4066"/>
                <a:gd name="T55" fmla="*/ 1139 h 2115"/>
                <a:gd name="T56" fmla="*/ 2162 w 4066"/>
                <a:gd name="T57" fmla="*/ 1148 h 2115"/>
                <a:gd name="T58" fmla="*/ 2275 w 4066"/>
                <a:gd name="T59" fmla="*/ 1473 h 2115"/>
                <a:gd name="T60" fmla="*/ 2422 w 4066"/>
                <a:gd name="T61" fmla="*/ 299 h 2115"/>
                <a:gd name="T62" fmla="*/ 2479 w 4066"/>
                <a:gd name="T63" fmla="*/ 945 h 2115"/>
                <a:gd name="T64" fmla="*/ 2466 w 4066"/>
                <a:gd name="T65" fmla="*/ 1253 h 2115"/>
                <a:gd name="T66" fmla="*/ 2604 w 4066"/>
                <a:gd name="T67" fmla="*/ 1236 h 2115"/>
                <a:gd name="T68" fmla="*/ 2903 w 4066"/>
                <a:gd name="T69" fmla="*/ 1182 h 2115"/>
                <a:gd name="T70" fmla="*/ 2908 w 4066"/>
                <a:gd name="T71" fmla="*/ 1025 h 2115"/>
                <a:gd name="T72" fmla="*/ 2760 w 4066"/>
                <a:gd name="T73" fmla="*/ 1042 h 2115"/>
                <a:gd name="T74" fmla="*/ 2830 w 4066"/>
                <a:gd name="T75" fmla="*/ 1329 h 2115"/>
                <a:gd name="T76" fmla="*/ 3025 w 4066"/>
                <a:gd name="T77" fmla="*/ 1253 h 2115"/>
                <a:gd name="T78" fmla="*/ 3220 w 4066"/>
                <a:gd name="T79" fmla="*/ 1291 h 2115"/>
                <a:gd name="T80" fmla="*/ 3363 w 4066"/>
                <a:gd name="T81" fmla="*/ 1397 h 2115"/>
                <a:gd name="T82" fmla="*/ 3462 w 4066"/>
                <a:gd name="T83" fmla="*/ 1139 h 2115"/>
                <a:gd name="T84" fmla="*/ 3701 w 4066"/>
                <a:gd name="T85" fmla="*/ 1093 h 2115"/>
                <a:gd name="T86" fmla="*/ 3679 w 4066"/>
                <a:gd name="T87" fmla="*/ 1426 h 2115"/>
                <a:gd name="T88" fmla="*/ 4039 w 4066"/>
                <a:gd name="T89" fmla="*/ 17 h 2115"/>
                <a:gd name="T90" fmla="*/ 4021 w 4066"/>
                <a:gd name="T91" fmla="*/ 223 h 2115"/>
                <a:gd name="T92" fmla="*/ 4060 w 4066"/>
                <a:gd name="T93" fmla="*/ 1363 h 21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66"/>
                <a:gd name="T142" fmla="*/ 0 h 2115"/>
                <a:gd name="T143" fmla="*/ 4066 w 4066"/>
                <a:gd name="T144" fmla="*/ 2115 h 21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66" h="2115" extrusionOk="0">
                  <a:moveTo>
                    <a:pt x="65" y="793"/>
                  </a:moveTo>
                  <a:cubicBezTo>
                    <a:pt x="57" y="808"/>
                    <a:pt x="54" y="798"/>
                    <a:pt x="48" y="814"/>
                  </a:cubicBezTo>
                  <a:cubicBezTo>
                    <a:pt x="31" y="861"/>
                    <a:pt x="26" y="908"/>
                    <a:pt x="18" y="958"/>
                  </a:cubicBezTo>
                  <a:cubicBezTo>
                    <a:pt x="7" y="1028"/>
                    <a:pt x="-4" y="1102"/>
                    <a:pt x="0" y="1173"/>
                  </a:cubicBezTo>
                  <a:cubicBezTo>
                    <a:pt x="2" y="1214"/>
                    <a:pt x="3" y="1272"/>
                    <a:pt x="39" y="1300"/>
                  </a:cubicBezTo>
                  <a:cubicBezTo>
                    <a:pt x="70" y="1324"/>
                    <a:pt x="106" y="1298"/>
                    <a:pt x="130" y="1279"/>
                  </a:cubicBezTo>
                  <a:cubicBezTo>
                    <a:pt x="175" y="1245"/>
                    <a:pt x="217" y="1198"/>
                    <a:pt x="243" y="1148"/>
                  </a:cubicBezTo>
                  <a:cubicBezTo>
                    <a:pt x="254" y="1127"/>
                    <a:pt x="261" y="1112"/>
                    <a:pt x="273" y="1093"/>
                  </a:cubicBezTo>
                  <a:cubicBezTo>
                    <a:pt x="279" y="1111"/>
                    <a:pt x="278" y="1120"/>
                    <a:pt x="282" y="1139"/>
                  </a:cubicBezTo>
                  <a:cubicBezTo>
                    <a:pt x="290" y="1178"/>
                    <a:pt x="305" y="1219"/>
                    <a:pt x="317" y="1257"/>
                  </a:cubicBezTo>
                  <a:cubicBezTo>
                    <a:pt x="331" y="1301"/>
                    <a:pt x="352" y="1344"/>
                    <a:pt x="386" y="1376"/>
                  </a:cubicBezTo>
                  <a:cubicBezTo>
                    <a:pt x="414" y="1402"/>
                    <a:pt x="422" y="1405"/>
                    <a:pt x="451" y="1388"/>
                  </a:cubicBezTo>
                  <a:cubicBezTo>
                    <a:pt x="486" y="1367"/>
                    <a:pt x="491" y="1333"/>
                    <a:pt x="494" y="1295"/>
                  </a:cubicBezTo>
                  <a:cubicBezTo>
                    <a:pt x="497" y="1255"/>
                    <a:pt x="493" y="1219"/>
                    <a:pt x="477" y="1182"/>
                  </a:cubicBezTo>
                  <a:cubicBezTo>
                    <a:pt x="463" y="1151"/>
                    <a:pt x="438" y="1133"/>
                    <a:pt x="416" y="1110"/>
                  </a:cubicBezTo>
                  <a:cubicBezTo>
                    <a:pt x="409" y="1107"/>
                    <a:pt x="407" y="1107"/>
                    <a:pt x="408" y="1101"/>
                  </a:cubicBezTo>
                  <a:cubicBezTo>
                    <a:pt x="433" y="1097"/>
                    <a:pt x="456" y="1094"/>
                    <a:pt x="481" y="1089"/>
                  </a:cubicBezTo>
                  <a:cubicBezTo>
                    <a:pt x="519" y="1082"/>
                    <a:pt x="563" y="1058"/>
                    <a:pt x="603" y="1068"/>
                  </a:cubicBezTo>
                  <a:cubicBezTo>
                    <a:pt x="640" y="1077"/>
                    <a:pt x="659" y="1103"/>
                    <a:pt x="676" y="1135"/>
                  </a:cubicBezTo>
                  <a:cubicBezTo>
                    <a:pt x="706" y="1190"/>
                    <a:pt x="688" y="1282"/>
                    <a:pt x="672" y="1338"/>
                  </a:cubicBezTo>
                  <a:cubicBezTo>
                    <a:pt x="666" y="1359"/>
                    <a:pt x="657" y="1385"/>
                    <a:pt x="650" y="1405"/>
                  </a:cubicBezTo>
                  <a:cubicBezTo>
                    <a:pt x="650" y="1404"/>
                    <a:pt x="650" y="1402"/>
                    <a:pt x="650" y="1401"/>
                  </a:cubicBezTo>
                  <a:cubicBezTo>
                    <a:pt x="657" y="1381"/>
                    <a:pt x="664" y="1358"/>
                    <a:pt x="676" y="1338"/>
                  </a:cubicBezTo>
                  <a:cubicBezTo>
                    <a:pt x="705" y="1289"/>
                    <a:pt x="739" y="1243"/>
                    <a:pt x="767" y="1194"/>
                  </a:cubicBezTo>
                  <a:cubicBezTo>
                    <a:pt x="787" y="1159"/>
                    <a:pt x="804" y="1113"/>
                    <a:pt x="845" y="1097"/>
                  </a:cubicBezTo>
                  <a:cubicBezTo>
                    <a:pt x="873" y="1086"/>
                    <a:pt x="884" y="1105"/>
                    <a:pt x="893" y="1127"/>
                  </a:cubicBezTo>
                  <a:cubicBezTo>
                    <a:pt x="904" y="1155"/>
                    <a:pt x="905" y="1194"/>
                    <a:pt x="906" y="1224"/>
                  </a:cubicBezTo>
                  <a:cubicBezTo>
                    <a:pt x="908" y="1263"/>
                    <a:pt x="906" y="1303"/>
                    <a:pt x="906" y="1342"/>
                  </a:cubicBezTo>
                  <a:cubicBezTo>
                    <a:pt x="912" y="1331"/>
                    <a:pt x="925" y="1319"/>
                    <a:pt x="932" y="1304"/>
                  </a:cubicBezTo>
                  <a:cubicBezTo>
                    <a:pt x="950" y="1264"/>
                    <a:pt x="963" y="1222"/>
                    <a:pt x="980" y="1182"/>
                  </a:cubicBezTo>
                  <a:cubicBezTo>
                    <a:pt x="997" y="1141"/>
                    <a:pt x="1015" y="1113"/>
                    <a:pt x="1049" y="1089"/>
                  </a:cubicBezTo>
                  <a:cubicBezTo>
                    <a:pt x="1052" y="1089"/>
                    <a:pt x="1055" y="1089"/>
                    <a:pt x="1058" y="1089"/>
                  </a:cubicBezTo>
                  <a:cubicBezTo>
                    <a:pt x="1077" y="1118"/>
                    <a:pt x="1095" y="1148"/>
                    <a:pt x="1114" y="1177"/>
                  </a:cubicBezTo>
                  <a:cubicBezTo>
                    <a:pt x="1138" y="1215"/>
                    <a:pt x="1161" y="1253"/>
                    <a:pt x="1179" y="1295"/>
                  </a:cubicBezTo>
                  <a:cubicBezTo>
                    <a:pt x="1182" y="1304"/>
                    <a:pt x="1185" y="1312"/>
                    <a:pt x="1188" y="1321"/>
                  </a:cubicBezTo>
                </a:path>
                <a:path w="4066" h="2115" extrusionOk="0">
                  <a:moveTo>
                    <a:pt x="1266" y="1203"/>
                  </a:moveTo>
                  <a:cubicBezTo>
                    <a:pt x="1279" y="1200"/>
                    <a:pt x="1295" y="1188"/>
                    <a:pt x="1318" y="1194"/>
                  </a:cubicBezTo>
                  <a:cubicBezTo>
                    <a:pt x="1390" y="1212"/>
                    <a:pt x="1453" y="1229"/>
                    <a:pt x="1513" y="1279"/>
                  </a:cubicBezTo>
                  <a:cubicBezTo>
                    <a:pt x="1601" y="1352"/>
                    <a:pt x="1650" y="1468"/>
                    <a:pt x="1673" y="1578"/>
                  </a:cubicBezTo>
                  <a:cubicBezTo>
                    <a:pt x="1701" y="1712"/>
                    <a:pt x="1694" y="1867"/>
                    <a:pt x="1638" y="1992"/>
                  </a:cubicBezTo>
                  <a:cubicBezTo>
                    <a:pt x="1610" y="2055"/>
                    <a:pt x="1574" y="2101"/>
                    <a:pt x="1504" y="2114"/>
                  </a:cubicBezTo>
                  <a:cubicBezTo>
                    <a:pt x="1436" y="2127"/>
                    <a:pt x="1411" y="2027"/>
                    <a:pt x="1396" y="1979"/>
                  </a:cubicBezTo>
                  <a:cubicBezTo>
                    <a:pt x="1354" y="1843"/>
                    <a:pt x="1356" y="1671"/>
                    <a:pt x="1383" y="1532"/>
                  </a:cubicBezTo>
                  <a:cubicBezTo>
                    <a:pt x="1403" y="1428"/>
                    <a:pt x="1452" y="1324"/>
                    <a:pt x="1517" y="1241"/>
                  </a:cubicBezTo>
                  <a:cubicBezTo>
                    <a:pt x="1554" y="1194"/>
                    <a:pt x="1596" y="1138"/>
                    <a:pt x="1660" y="1135"/>
                  </a:cubicBezTo>
                  <a:cubicBezTo>
                    <a:pt x="1667" y="1136"/>
                    <a:pt x="1675" y="1138"/>
                    <a:pt x="1682" y="1139"/>
                  </a:cubicBezTo>
                  <a:cubicBezTo>
                    <a:pt x="1714" y="1178"/>
                    <a:pt x="1720" y="1197"/>
                    <a:pt x="1721" y="1249"/>
                  </a:cubicBezTo>
                  <a:cubicBezTo>
                    <a:pt x="1722" y="1302"/>
                    <a:pt x="1721" y="1356"/>
                    <a:pt x="1721" y="1409"/>
                  </a:cubicBezTo>
                </a:path>
                <a:path w="4066" h="2115" extrusionOk="0">
                  <a:moveTo>
                    <a:pt x="1872" y="1173"/>
                  </a:moveTo>
                  <a:cubicBezTo>
                    <a:pt x="1877" y="1182"/>
                    <a:pt x="1886" y="1194"/>
                    <a:pt x="1890" y="1211"/>
                  </a:cubicBezTo>
                  <a:cubicBezTo>
                    <a:pt x="1898" y="1243"/>
                    <a:pt x="1920" y="1261"/>
                    <a:pt x="1933" y="1291"/>
                  </a:cubicBezTo>
                  <a:cubicBezTo>
                    <a:pt x="1948" y="1325"/>
                    <a:pt x="1965" y="1356"/>
                    <a:pt x="1985" y="1388"/>
                  </a:cubicBezTo>
                  <a:cubicBezTo>
                    <a:pt x="2001" y="1413"/>
                    <a:pt x="2011" y="1448"/>
                    <a:pt x="2041" y="1456"/>
                  </a:cubicBezTo>
                  <a:cubicBezTo>
                    <a:pt x="2073" y="1464"/>
                    <a:pt x="2089" y="1424"/>
                    <a:pt x="2102" y="1405"/>
                  </a:cubicBezTo>
                  <a:cubicBezTo>
                    <a:pt x="2128" y="1366"/>
                    <a:pt x="2141" y="1320"/>
                    <a:pt x="2149" y="1274"/>
                  </a:cubicBezTo>
                  <a:cubicBezTo>
                    <a:pt x="2157" y="1230"/>
                    <a:pt x="2161" y="1184"/>
                    <a:pt x="2162" y="1139"/>
                  </a:cubicBezTo>
                  <a:cubicBezTo>
                    <a:pt x="2162" y="1131"/>
                    <a:pt x="2162" y="1122"/>
                    <a:pt x="2162" y="1114"/>
                  </a:cubicBezTo>
                  <a:cubicBezTo>
                    <a:pt x="2162" y="1131"/>
                    <a:pt x="2162" y="1131"/>
                    <a:pt x="2162" y="1148"/>
                  </a:cubicBezTo>
                  <a:cubicBezTo>
                    <a:pt x="2162" y="1197"/>
                    <a:pt x="2178" y="1233"/>
                    <a:pt x="2193" y="1279"/>
                  </a:cubicBezTo>
                  <a:cubicBezTo>
                    <a:pt x="2215" y="1349"/>
                    <a:pt x="2236" y="1411"/>
                    <a:pt x="2275" y="1473"/>
                  </a:cubicBezTo>
                </a:path>
                <a:path w="4066" h="2115" extrusionOk="0">
                  <a:moveTo>
                    <a:pt x="2422" y="308"/>
                  </a:moveTo>
                  <a:cubicBezTo>
                    <a:pt x="2422" y="303"/>
                    <a:pt x="2422" y="270"/>
                    <a:pt x="2422" y="299"/>
                  </a:cubicBezTo>
                  <a:cubicBezTo>
                    <a:pt x="2422" y="386"/>
                    <a:pt x="2422" y="474"/>
                    <a:pt x="2431" y="561"/>
                  </a:cubicBezTo>
                  <a:cubicBezTo>
                    <a:pt x="2444" y="689"/>
                    <a:pt x="2459" y="818"/>
                    <a:pt x="2479" y="945"/>
                  </a:cubicBezTo>
                  <a:cubicBezTo>
                    <a:pt x="2500" y="1073"/>
                    <a:pt x="2519" y="1200"/>
                    <a:pt x="2531" y="1329"/>
                  </a:cubicBezTo>
                </a:path>
                <a:path w="4066" h="2115" extrusionOk="0">
                  <a:moveTo>
                    <a:pt x="2466" y="1253"/>
                  </a:moveTo>
                  <a:cubicBezTo>
                    <a:pt x="2482" y="1245"/>
                    <a:pt x="2482" y="1235"/>
                    <a:pt x="2509" y="1232"/>
                  </a:cubicBezTo>
                  <a:cubicBezTo>
                    <a:pt x="2541" y="1229"/>
                    <a:pt x="2573" y="1235"/>
                    <a:pt x="2604" y="1236"/>
                  </a:cubicBezTo>
                  <a:cubicBezTo>
                    <a:pt x="2663" y="1238"/>
                    <a:pt x="2720" y="1236"/>
                    <a:pt x="2778" y="1228"/>
                  </a:cubicBezTo>
                  <a:cubicBezTo>
                    <a:pt x="2815" y="1223"/>
                    <a:pt x="2873" y="1205"/>
                    <a:pt x="2903" y="1182"/>
                  </a:cubicBezTo>
                  <a:cubicBezTo>
                    <a:pt x="2930" y="1162"/>
                    <a:pt x="2951" y="1140"/>
                    <a:pt x="2951" y="1106"/>
                  </a:cubicBezTo>
                  <a:cubicBezTo>
                    <a:pt x="2951" y="1071"/>
                    <a:pt x="2930" y="1051"/>
                    <a:pt x="2908" y="1025"/>
                  </a:cubicBezTo>
                  <a:cubicBezTo>
                    <a:pt x="2884" y="996"/>
                    <a:pt x="2860" y="979"/>
                    <a:pt x="2821" y="983"/>
                  </a:cubicBezTo>
                  <a:cubicBezTo>
                    <a:pt x="2785" y="987"/>
                    <a:pt x="2771" y="1008"/>
                    <a:pt x="2760" y="1042"/>
                  </a:cubicBezTo>
                  <a:cubicBezTo>
                    <a:pt x="2741" y="1099"/>
                    <a:pt x="2739" y="1175"/>
                    <a:pt x="2756" y="1232"/>
                  </a:cubicBezTo>
                  <a:cubicBezTo>
                    <a:pt x="2768" y="1271"/>
                    <a:pt x="2789" y="1316"/>
                    <a:pt x="2830" y="1329"/>
                  </a:cubicBezTo>
                  <a:cubicBezTo>
                    <a:pt x="2862" y="1339"/>
                    <a:pt x="2902" y="1347"/>
                    <a:pt x="2934" y="1329"/>
                  </a:cubicBezTo>
                  <a:cubicBezTo>
                    <a:pt x="2970" y="1309"/>
                    <a:pt x="2997" y="1282"/>
                    <a:pt x="3025" y="1253"/>
                  </a:cubicBezTo>
                  <a:cubicBezTo>
                    <a:pt x="3046" y="1231"/>
                    <a:pt x="3069" y="1200"/>
                    <a:pt x="3103" y="1203"/>
                  </a:cubicBezTo>
                  <a:cubicBezTo>
                    <a:pt x="3139" y="1206"/>
                    <a:pt x="3194" y="1271"/>
                    <a:pt x="3220" y="1291"/>
                  </a:cubicBezTo>
                  <a:cubicBezTo>
                    <a:pt x="3265" y="1327"/>
                    <a:pt x="3308" y="1369"/>
                    <a:pt x="3358" y="1397"/>
                  </a:cubicBezTo>
                  <a:cubicBezTo>
                    <a:pt x="3360" y="1397"/>
                    <a:pt x="3361" y="1397"/>
                    <a:pt x="3363" y="1397"/>
                  </a:cubicBezTo>
                  <a:cubicBezTo>
                    <a:pt x="3365" y="1359"/>
                    <a:pt x="3364" y="1324"/>
                    <a:pt x="3376" y="1287"/>
                  </a:cubicBezTo>
                  <a:cubicBezTo>
                    <a:pt x="3394" y="1233"/>
                    <a:pt x="3426" y="1183"/>
                    <a:pt x="3462" y="1139"/>
                  </a:cubicBezTo>
                  <a:cubicBezTo>
                    <a:pt x="3499" y="1095"/>
                    <a:pt x="3552" y="1050"/>
                    <a:pt x="3610" y="1038"/>
                  </a:cubicBezTo>
                  <a:cubicBezTo>
                    <a:pt x="3652" y="1030"/>
                    <a:pt x="3692" y="1050"/>
                    <a:pt x="3701" y="1093"/>
                  </a:cubicBezTo>
                  <a:cubicBezTo>
                    <a:pt x="3716" y="1167"/>
                    <a:pt x="3700" y="1259"/>
                    <a:pt x="3692" y="1333"/>
                  </a:cubicBezTo>
                  <a:cubicBezTo>
                    <a:pt x="3688" y="1381"/>
                    <a:pt x="3687" y="1396"/>
                    <a:pt x="3679" y="1426"/>
                  </a:cubicBezTo>
                </a:path>
                <a:path w="4066" h="2115" extrusionOk="0">
                  <a:moveTo>
                    <a:pt x="4065" y="0"/>
                  </a:moveTo>
                  <a:cubicBezTo>
                    <a:pt x="4048" y="0"/>
                    <a:pt x="4050" y="2"/>
                    <a:pt x="4039" y="17"/>
                  </a:cubicBezTo>
                  <a:cubicBezTo>
                    <a:pt x="4011" y="56"/>
                    <a:pt x="4021" y="107"/>
                    <a:pt x="4021" y="152"/>
                  </a:cubicBezTo>
                  <a:cubicBezTo>
                    <a:pt x="4021" y="176"/>
                    <a:pt x="4021" y="199"/>
                    <a:pt x="4021" y="223"/>
                  </a:cubicBezTo>
                </a:path>
                <a:path w="4066" h="2115" extrusionOk="0">
                  <a:moveTo>
                    <a:pt x="4047" y="1359"/>
                  </a:moveTo>
                  <a:cubicBezTo>
                    <a:pt x="4047" y="1366"/>
                    <a:pt x="4054" y="1363"/>
                    <a:pt x="4060" y="136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4" name="Freeform 34">
              <a:extLst>
                <a:ext uri="{FF2B5EF4-FFF2-40B4-BE49-F238E27FC236}">
                  <a16:creationId xmlns:a16="http://schemas.microsoft.com/office/drawing/2014/main" id="{3A33D778-2DE0-8709-63BE-FF5C813870CE}"/>
                </a:ext>
              </a:extLst>
            </p:cNvPr>
            <p:cNvSpPr>
              <a:spLocks noRot="1" noChangeAspect="1" noEditPoints="1" noChangeArrowheads="1" noChangeShapeType="1" noTextEdit="1"/>
            </p:cNvSpPr>
            <p:nvPr/>
          </p:nvSpPr>
          <p:spPr bwMode="auto">
            <a:xfrm>
              <a:off x="4896" y="2745"/>
              <a:ext cx="694" cy="614"/>
            </a:xfrm>
            <a:custGeom>
              <a:avLst/>
              <a:gdLst>
                <a:gd name="T0" fmla="*/ 230 w 3060"/>
                <a:gd name="T1" fmla="*/ 1958 h 2706"/>
                <a:gd name="T2" fmla="*/ 148 w 3060"/>
                <a:gd name="T3" fmla="*/ 1984 h 2706"/>
                <a:gd name="T4" fmla="*/ 0 w 3060"/>
                <a:gd name="T5" fmla="*/ 840 h 2706"/>
                <a:gd name="T6" fmla="*/ 169 w 3060"/>
                <a:gd name="T7" fmla="*/ 1578 h 2706"/>
                <a:gd name="T8" fmla="*/ 260 w 3060"/>
                <a:gd name="T9" fmla="*/ 1975 h 2706"/>
                <a:gd name="T10" fmla="*/ 65 w 3060"/>
                <a:gd name="T11" fmla="*/ 135 h 2706"/>
                <a:gd name="T12" fmla="*/ 577 w 3060"/>
                <a:gd name="T13" fmla="*/ 266 h 2706"/>
                <a:gd name="T14" fmla="*/ 2882 w 3060"/>
                <a:gd name="T15" fmla="*/ 287 h 2706"/>
                <a:gd name="T16" fmla="*/ 3033 w 3060"/>
                <a:gd name="T17" fmla="*/ 1984 h 2706"/>
                <a:gd name="T18" fmla="*/ 3051 w 3060"/>
                <a:gd name="T19" fmla="*/ 2313 h 2706"/>
                <a:gd name="T20" fmla="*/ 1660 w 3060"/>
                <a:gd name="T21" fmla="*/ 2452 h 2706"/>
                <a:gd name="T22" fmla="*/ 633 w 3060"/>
                <a:gd name="T23" fmla="*/ 2536 h 2706"/>
                <a:gd name="T24" fmla="*/ 512 w 3060"/>
                <a:gd name="T25" fmla="*/ 641 h 2706"/>
                <a:gd name="T26" fmla="*/ 351 w 3060"/>
                <a:gd name="T27" fmla="*/ 933 h 2706"/>
                <a:gd name="T28" fmla="*/ 408 w 3060"/>
                <a:gd name="T29" fmla="*/ 2089 h 2706"/>
                <a:gd name="T30" fmla="*/ 269 w 3060"/>
                <a:gd name="T31" fmla="*/ 2076 h 2706"/>
                <a:gd name="T32" fmla="*/ 421 w 3060"/>
                <a:gd name="T33" fmla="*/ 591 h 2706"/>
                <a:gd name="T34" fmla="*/ 624 w 3060"/>
                <a:gd name="T35" fmla="*/ 2089 h 2706"/>
                <a:gd name="T36" fmla="*/ 763 w 3060"/>
                <a:gd name="T37" fmla="*/ 1507 h 2706"/>
                <a:gd name="T38" fmla="*/ 962 w 3060"/>
                <a:gd name="T39" fmla="*/ 933 h 2706"/>
                <a:gd name="T40" fmla="*/ 893 w 3060"/>
                <a:gd name="T41" fmla="*/ 2026 h 2706"/>
                <a:gd name="T42" fmla="*/ 637 w 3060"/>
                <a:gd name="T43" fmla="*/ 954 h 2706"/>
                <a:gd name="T44" fmla="*/ 741 w 3060"/>
                <a:gd name="T45" fmla="*/ 1574 h 2706"/>
                <a:gd name="T46" fmla="*/ 698 w 3060"/>
                <a:gd name="T47" fmla="*/ 2005 h 2706"/>
                <a:gd name="T48" fmla="*/ 1084 w 3060"/>
                <a:gd name="T49" fmla="*/ 958 h 2706"/>
                <a:gd name="T50" fmla="*/ 1110 w 3060"/>
                <a:gd name="T51" fmla="*/ 2034 h 2706"/>
                <a:gd name="T52" fmla="*/ 1317 w 3060"/>
                <a:gd name="T53" fmla="*/ 903 h 2706"/>
                <a:gd name="T54" fmla="*/ 1439 w 3060"/>
                <a:gd name="T55" fmla="*/ 1089 h 2706"/>
                <a:gd name="T56" fmla="*/ 1595 w 3060"/>
                <a:gd name="T57" fmla="*/ 1967 h 2706"/>
                <a:gd name="T58" fmla="*/ 1855 w 3060"/>
                <a:gd name="T59" fmla="*/ 1228 h 2706"/>
                <a:gd name="T60" fmla="*/ 2201 w 3060"/>
                <a:gd name="T61" fmla="*/ 886 h 2706"/>
                <a:gd name="T62" fmla="*/ 2292 w 3060"/>
                <a:gd name="T63" fmla="*/ 1912 h 2706"/>
                <a:gd name="T64" fmla="*/ 2487 w 3060"/>
                <a:gd name="T65" fmla="*/ 646 h 2706"/>
                <a:gd name="T66" fmla="*/ 2643 w 3060"/>
                <a:gd name="T67" fmla="*/ 1844 h 2706"/>
                <a:gd name="T68" fmla="*/ 2765 w 3060"/>
                <a:gd name="T69" fmla="*/ 1895 h 2706"/>
                <a:gd name="T70" fmla="*/ 2851 w 3060"/>
                <a:gd name="T71" fmla="*/ 1220 h 2706"/>
                <a:gd name="T72" fmla="*/ 2886 w 3060"/>
                <a:gd name="T73" fmla="*/ 1967 h 2706"/>
                <a:gd name="T74" fmla="*/ 2877 w 3060"/>
                <a:gd name="T75" fmla="*/ 1697 h 2706"/>
                <a:gd name="T76" fmla="*/ 2453 w 3060"/>
                <a:gd name="T77" fmla="*/ 705 h 2706"/>
                <a:gd name="T78" fmla="*/ 2435 w 3060"/>
                <a:gd name="T79" fmla="*/ 1190 h 2706"/>
                <a:gd name="T80" fmla="*/ 2245 w 3060"/>
                <a:gd name="T81" fmla="*/ 1697 h 2706"/>
                <a:gd name="T82" fmla="*/ 1772 w 3060"/>
                <a:gd name="T83" fmla="*/ 874 h 2706"/>
                <a:gd name="T84" fmla="*/ 1556 w 3060"/>
                <a:gd name="T85" fmla="*/ 903 h 2706"/>
                <a:gd name="T86" fmla="*/ 1413 w 3060"/>
                <a:gd name="T87" fmla="*/ 1794 h 2706"/>
                <a:gd name="T88" fmla="*/ 1456 w 3060"/>
                <a:gd name="T89" fmla="*/ 899 h 2706"/>
                <a:gd name="T90" fmla="*/ 1387 w 3060"/>
                <a:gd name="T91" fmla="*/ 2026 h 2706"/>
                <a:gd name="T92" fmla="*/ 880 w 3060"/>
                <a:gd name="T93" fmla="*/ 2515 h 2706"/>
                <a:gd name="T94" fmla="*/ 265 w 3060"/>
                <a:gd name="T95" fmla="*/ 2477 h 2706"/>
                <a:gd name="T96" fmla="*/ 581 w 3060"/>
                <a:gd name="T97" fmla="*/ 2697 h 2706"/>
                <a:gd name="T98" fmla="*/ 113 w 3060"/>
                <a:gd name="T99" fmla="*/ 2549 h 2706"/>
                <a:gd name="T100" fmla="*/ 182 w 3060"/>
                <a:gd name="T101" fmla="*/ 1971 h 2706"/>
                <a:gd name="T102" fmla="*/ 182 w 3060"/>
                <a:gd name="T103" fmla="*/ 2469 h 27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60"/>
                <a:gd name="T157" fmla="*/ 0 h 2706"/>
                <a:gd name="T158" fmla="*/ 3060 w 3060"/>
                <a:gd name="T159" fmla="*/ 2706 h 27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60" h="2706" extrusionOk="0">
                  <a:moveTo>
                    <a:pt x="187" y="688"/>
                  </a:moveTo>
                  <a:cubicBezTo>
                    <a:pt x="180" y="795"/>
                    <a:pt x="173" y="904"/>
                    <a:pt x="178" y="1013"/>
                  </a:cubicBezTo>
                  <a:cubicBezTo>
                    <a:pt x="190" y="1299"/>
                    <a:pt x="131" y="1733"/>
                    <a:pt x="217" y="2005"/>
                  </a:cubicBezTo>
                  <a:cubicBezTo>
                    <a:pt x="232" y="1990"/>
                    <a:pt x="236" y="1979"/>
                    <a:pt x="230" y="1958"/>
                  </a:cubicBezTo>
                  <a:cubicBezTo>
                    <a:pt x="230" y="1414"/>
                    <a:pt x="351" y="-145"/>
                    <a:pt x="208" y="380"/>
                  </a:cubicBezTo>
                  <a:cubicBezTo>
                    <a:pt x="175" y="502"/>
                    <a:pt x="182" y="651"/>
                    <a:pt x="174" y="776"/>
                  </a:cubicBezTo>
                  <a:cubicBezTo>
                    <a:pt x="155" y="1076"/>
                    <a:pt x="150" y="1380"/>
                    <a:pt x="148" y="1680"/>
                  </a:cubicBezTo>
                  <a:cubicBezTo>
                    <a:pt x="147" y="1781"/>
                    <a:pt x="145" y="1885"/>
                    <a:pt x="148" y="1984"/>
                  </a:cubicBezTo>
                  <a:cubicBezTo>
                    <a:pt x="153" y="1919"/>
                    <a:pt x="161" y="1854"/>
                    <a:pt x="165" y="1789"/>
                  </a:cubicBezTo>
                  <a:cubicBezTo>
                    <a:pt x="188" y="1397"/>
                    <a:pt x="225" y="861"/>
                    <a:pt x="52" y="498"/>
                  </a:cubicBezTo>
                  <a:cubicBezTo>
                    <a:pt x="40" y="474"/>
                    <a:pt x="26" y="492"/>
                    <a:pt x="13" y="468"/>
                  </a:cubicBezTo>
                  <a:cubicBezTo>
                    <a:pt x="4" y="592"/>
                    <a:pt x="-3" y="714"/>
                    <a:pt x="0" y="840"/>
                  </a:cubicBezTo>
                  <a:cubicBezTo>
                    <a:pt x="5" y="1063"/>
                    <a:pt x="38" y="1282"/>
                    <a:pt x="70" y="1502"/>
                  </a:cubicBezTo>
                  <a:cubicBezTo>
                    <a:pt x="86" y="1614"/>
                    <a:pt x="81" y="1758"/>
                    <a:pt x="122" y="1865"/>
                  </a:cubicBezTo>
                  <a:cubicBezTo>
                    <a:pt x="133" y="1894"/>
                    <a:pt x="132" y="1948"/>
                    <a:pt x="156" y="1891"/>
                  </a:cubicBezTo>
                  <a:cubicBezTo>
                    <a:pt x="191" y="1809"/>
                    <a:pt x="169" y="1664"/>
                    <a:pt x="169" y="1578"/>
                  </a:cubicBezTo>
                  <a:cubicBezTo>
                    <a:pt x="171" y="1138"/>
                    <a:pt x="165" y="697"/>
                    <a:pt x="165" y="257"/>
                  </a:cubicBezTo>
                  <a:cubicBezTo>
                    <a:pt x="165" y="162"/>
                    <a:pt x="165" y="139"/>
                    <a:pt x="165" y="80"/>
                  </a:cubicBezTo>
                  <a:cubicBezTo>
                    <a:pt x="172" y="30"/>
                    <a:pt x="169" y="-47"/>
                    <a:pt x="169" y="63"/>
                  </a:cubicBezTo>
                  <a:cubicBezTo>
                    <a:pt x="171" y="451"/>
                    <a:pt x="4" y="1686"/>
                    <a:pt x="260" y="1975"/>
                  </a:cubicBezTo>
                  <a:cubicBezTo>
                    <a:pt x="283" y="2001"/>
                    <a:pt x="268" y="1907"/>
                    <a:pt x="278" y="1874"/>
                  </a:cubicBezTo>
                  <a:cubicBezTo>
                    <a:pt x="297" y="1552"/>
                    <a:pt x="282" y="1241"/>
                    <a:pt x="252" y="920"/>
                  </a:cubicBezTo>
                  <a:cubicBezTo>
                    <a:pt x="231" y="693"/>
                    <a:pt x="253" y="373"/>
                    <a:pt x="117" y="181"/>
                  </a:cubicBezTo>
                  <a:cubicBezTo>
                    <a:pt x="102" y="160"/>
                    <a:pt x="77" y="151"/>
                    <a:pt x="65" y="135"/>
                  </a:cubicBezTo>
                  <a:cubicBezTo>
                    <a:pt x="59" y="128"/>
                    <a:pt x="56" y="115"/>
                    <a:pt x="52" y="110"/>
                  </a:cubicBezTo>
                  <a:cubicBezTo>
                    <a:pt x="72" y="119"/>
                    <a:pt x="95" y="134"/>
                    <a:pt x="117" y="143"/>
                  </a:cubicBezTo>
                  <a:cubicBezTo>
                    <a:pt x="168" y="165"/>
                    <a:pt x="202" y="177"/>
                    <a:pt x="256" y="190"/>
                  </a:cubicBezTo>
                  <a:cubicBezTo>
                    <a:pt x="362" y="216"/>
                    <a:pt x="470" y="244"/>
                    <a:pt x="577" y="266"/>
                  </a:cubicBezTo>
                  <a:cubicBezTo>
                    <a:pt x="737" y="299"/>
                    <a:pt x="889" y="340"/>
                    <a:pt x="1053" y="359"/>
                  </a:cubicBezTo>
                  <a:cubicBezTo>
                    <a:pt x="1455" y="404"/>
                    <a:pt x="1887" y="396"/>
                    <a:pt x="2288" y="350"/>
                  </a:cubicBezTo>
                  <a:cubicBezTo>
                    <a:pt x="2452" y="331"/>
                    <a:pt x="2614" y="284"/>
                    <a:pt x="2778" y="278"/>
                  </a:cubicBezTo>
                  <a:cubicBezTo>
                    <a:pt x="2815" y="277"/>
                    <a:pt x="2847" y="285"/>
                    <a:pt x="2882" y="287"/>
                  </a:cubicBezTo>
                  <a:cubicBezTo>
                    <a:pt x="2896" y="321"/>
                    <a:pt x="2921" y="332"/>
                    <a:pt x="2929" y="371"/>
                  </a:cubicBezTo>
                  <a:cubicBezTo>
                    <a:pt x="2935" y="400"/>
                    <a:pt x="2928" y="464"/>
                    <a:pt x="2929" y="481"/>
                  </a:cubicBezTo>
                  <a:cubicBezTo>
                    <a:pt x="2933" y="600"/>
                    <a:pt x="2943" y="717"/>
                    <a:pt x="2955" y="836"/>
                  </a:cubicBezTo>
                  <a:cubicBezTo>
                    <a:pt x="2992" y="1220"/>
                    <a:pt x="3016" y="1599"/>
                    <a:pt x="3033" y="1984"/>
                  </a:cubicBezTo>
                  <a:cubicBezTo>
                    <a:pt x="3038" y="2085"/>
                    <a:pt x="3040" y="2187"/>
                    <a:pt x="3046" y="2287"/>
                  </a:cubicBezTo>
                  <a:cubicBezTo>
                    <a:pt x="3047" y="2302"/>
                    <a:pt x="3051" y="2336"/>
                    <a:pt x="3051" y="2342"/>
                  </a:cubicBezTo>
                  <a:cubicBezTo>
                    <a:pt x="3051" y="2348"/>
                    <a:pt x="3055" y="2349"/>
                    <a:pt x="3055" y="2355"/>
                  </a:cubicBezTo>
                  <a:cubicBezTo>
                    <a:pt x="3046" y="2352"/>
                    <a:pt x="3075" y="2310"/>
                    <a:pt x="3051" y="2313"/>
                  </a:cubicBezTo>
                  <a:cubicBezTo>
                    <a:pt x="3021" y="2317"/>
                    <a:pt x="2994" y="2333"/>
                    <a:pt x="2964" y="2338"/>
                  </a:cubicBezTo>
                  <a:cubicBezTo>
                    <a:pt x="2904" y="2348"/>
                    <a:pt x="2843" y="2363"/>
                    <a:pt x="2782" y="2368"/>
                  </a:cubicBezTo>
                  <a:cubicBezTo>
                    <a:pt x="2563" y="2384"/>
                    <a:pt x="2343" y="2390"/>
                    <a:pt x="2123" y="2406"/>
                  </a:cubicBezTo>
                  <a:cubicBezTo>
                    <a:pt x="1968" y="2417"/>
                    <a:pt x="1815" y="2441"/>
                    <a:pt x="1660" y="2452"/>
                  </a:cubicBezTo>
                  <a:cubicBezTo>
                    <a:pt x="1474" y="2465"/>
                    <a:pt x="1287" y="2473"/>
                    <a:pt x="1101" y="2465"/>
                  </a:cubicBezTo>
                  <a:cubicBezTo>
                    <a:pt x="1015" y="2461"/>
                    <a:pt x="928" y="2446"/>
                    <a:pt x="845" y="2439"/>
                  </a:cubicBezTo>
                  <a:cubicBezTo>
                    <a:pt x="765" y="2432"/>
                    <a:pt x="737" y="2443"/>
                    <a:pt x="672" y="2486"/>
                  </a:cubicBezTo>
                  <a:cubicBezTo>
                    <a:pt x="649" y="2502"/>
                    <a:pt x="650" y="2559"/>
                    <a:pt x="633" y="2536"/>
                  </a:cubicBezTo>
                  <a:cubicBezTo>
                    <a:pt x="613" y="2508"/>
                    <a:pt x="643" y="2469"/>
                    <a:pt x="642" y="2435"/>
                  </a:cubicBezTo>
                  <a:cubicBezTo>
                    <a:pt x="631" y="2068"/>
                    <a:pt x="583" y="1715"/>
                    <a:pt x="551" y="1350"/>
                  </a:cubicBezTo>
                  <a:cubicBezTo>
                    <a:pt x="539" y="1219"/>
                    <a:pt x="528" y="1089"/>
                    <a:pt x="520" y="958"/>
                  </a:cubicBezTo>
                  <a:cubicBezTo>
                    <a:pt x="516" y="852"/>
                    <a:pt x="513" y="747"/>
                    <a:pt x="512" y="641"/>
                  </a:cubicBezTo>
                  <a:cubicBezTo>
                    <a:pt x="512" y="1047"/>
                    <a:pt x="533" y="1451"/>
                    <a:pt x="533" y="1857"/>
                  </a:cubicBezTo>
                  <a:cubicBezTo>
                    <a:pt x="535" y="1871"/>
                    <a:pt x="545" y="2041"/>
                    <a:pt x="551" y="1950"/>
                  </a:cubicBezTo>
                  <a:cubicBezTo>
                    <a:pt x="569" y="1666"/>
                    <a:pt x="490" y="1373"/>
                    <a:pt x="421" y="1101"/>
                  </a:cubicBezTo>
                  <a:cubicBezTo>
                    <a:pt x="411" y="1061"/>
                    <a:pt x="387" y="911"/>
                    <a:pt x="351" y="933"/>
                  </a:cubicBezTo>
                  <a:cubicBezTo>
                    <a:pt x="283" y="975"/>
                    <a:pt x="306" y="1288"/>
                    <a:pt x="304" y="1350"/>
                  </a:cubicBezTo>
                  <a:cubicBezTo>
                    <a:pt x="296" y="1541"/>
                    <a:pt x="300" y="1728"/>
                    <a:pt x="338" y="1916"/>
                  </a:cubicBezTo>
                  <a:cubicBezTo>
                    <a:pt x="351" y="1982"/>
                    <a:pt x="367" y="2039"/>
                    <a:pt x="395" y="2097"/>
                  </a:cubicBezTo>
                  <a:cubicBezTo>
                    <a:pt x="399" y="2094"/>
                    <a:pt x="404" y="2092"/>
                    <a:pt x="408" y="2089"/>
                  </a:cubicBezTo>
                  <a:cubicBezTo>
                    <a:pt x="427" y="1948"/>
                    <a:pt x="432" y="1842"/>
                    <a:pt x="416" y="1697"/>
                  </a:cubicBezTo>
                  <a:cubicBezTo>
                    <a:pt x="394" y="1502"/>
                    <a:pt x="375" y="1275"/>
                    <a:pt x="312" y="1089"/>
                  </a:cubicBezTo>
                  <a:cubicBezTo>
                    <a:pt x="285" y="1010"/>
                    <a:pt x="286" y="1018"/>
                    <a:pt x="269" y="1097"/>
                  </a:cubicBezTo>
                  <a:cubicBezTo>
                    <a:pt x="201" y="1405"/>
                    <a:pt x="256" y="1765"/>
                    <a:pt x="269" y="2076"/>
                  </a:cubicBezTo>
                  <a:cubicBezTo>
                    <a:pt x="274" y="2203"/>
                    <a:pt x="262" y="2389"/>
                    <a:pt x="325" y="2482"/>
                  </a:cubicBezTo>
                  <a:cubicBezTo>
                    <a:pt x="330" y="2458"/>
                    <a:pt x="332" y="2448"/>
                    <a:pt x="330" y="2431"/>
                  </a:cubicBezTo>
                  <a:cubicBezTo>
                    <a:pt x="330" y="2122"/>
                    <a:pt x="313" y="1815"/>
                    <a:pt x="308" y="1507"/>
                  </a:cubicBezTo>
                  <a:cubicBezTo>
                    <a:pt x="304" y="1219"/>
                    <a:pt x="285" y="852"/>
                    <a:pt x="421" y="591"/>
                  </a:cubicBezTo>
                  <a:cubicBezTo>
                    <a:pt x="428" y="587"/>
                    <a:pt x="435" y="582"/>
                    <a:pt x="442" y="578"/>
                  </a:cubicBezTo>
                  <a:cubicBezTo>
                    <a:pt x="484" y="731"/>
                    <a:pt x="485" y="881"/>
                    <a:pt x="494" y="1042"/>
                  </a:cubicBezTo>
                  <a:cubicBezTo>
                    <a:pt x="510" y="1338"/>
                    <a:pt x="431" y="1808"/>
                    <a:pt x="551" y="2085"/>
                  </a:cubicBezTo>
                  <a:cubicBezTo>
                    <a:pt x="580" y="2153"/>
                    <a:pt x="589" y="2143"/>
                    <a:pt x="624" y="2089"/>
                  </a:cubicBezTo>
                  <a:cubicBezTo>
                    <a:pt x="765" y="1874"/>
                    <a:pt x="767" y="1494"/>
                    <a:pt x="780" y="1249"/>
                  </a:cubicBezTo>
                  <a:cubicBezTo>
                    <a:pt x="783" y="1187"/>
                    <a:pt x="803" y="906"/>
                    <a:pt x="802" y="916"/>
                  </a:cubicBezTo>
                  <a:cubicBezTo>
                    <a:pt x="798" y="982"/>
                    <a:pt x="796" y="1009"/>
                    <a:pt x="793" y="1055"/>
                  </a:cubicBezTo>
                  <a:cubicBezTo>
                    <a:pt x="777" y="1205"/>
                    <a:pt x="766" y="1356"/>
                    <a:pt x="763" y="1507"/>
                  </a:cubicBezTo>
                  <a:cubicBezTo>
                    <a:pt x="762" y="1559"/>
                    <a:pt x="785" y="2265"/>
                    <a:pt x="802" y="2258"/>
                  </a:cubicBezTo>
                  <a:cubicBezTo>
                    <a:pt x="858" y="2235"/>
                    <a:pt x="878" y="1998"/>
                    <a:pt x="884" y="1954"/>
                  </a:cubicBezTo>
                  <a:cubicBezTo>
                    <a:pt x="925" y="1651"/>
                    <a:pt x="923" y="1346"/>
                    <a:pt x="949" y="1042"/>
                  </a:cubicBezTo>
                  <a:cubicBezTo>
                    <a:pt x="953" y="1006"/>
                    <a:pt x="958" y="969"/>
                    <a:pt x="962" y="933"/>
                  </a:cubicBezTo>
                  <a:cubicBezTo>
                    <a:pt x="965" y="886"/>
                    <a:pt x="968" y="840"/>
                    <a:pt x="971" y="793"/>
                  </a:cubicBezTo>
                  <a:cubicBezTo>
                    <a:pt x="970" y="863"/>
                    <a:pt x="967" y="933"/>
                    <a:pt x="967" y="1004"/>
                  </a:cubicBezTo>
                  <a:cubicBezTo>
                    <a:pt x="966" y="1203"/>
                    <a:pt x="952" y="1405"/>
                    <a:pt x="941" y="1604"/>
                  </a:cubicBezTo>
                  <a:cubicBezTo>
                    <a:pt x="933" y="1745"/>
                    <a:pt x="1023" y="2083"/>
                    <a:pt x="893" y="2026"/>
                  </a:cubicBezTo>
                  <a:cubicBezTo>
                    <a:pt x="890" y="2025"/>
                    <a:pt x="882" y="2037"/>
                    <a:pt x="867" y="1984"/>
                  </a:cubicBezTo>
                  <a:cubicBezTo>
                    <a:pt x="841" y="1892"/>
                    <a:pt x="854" y="1759"/>
                    <a:pt x="841" y="1663"/>
                  </a:cubicBezTo>
                  <a:cubicBezTo>
                    <a:pt x="812" y="1444"/>
                    <a:pt x="790" y="1201"/>
                    <a:pt x="715" y="992"/>
                  </a:cubicBezTo>
                  <a:cubicBezTo>
                    <a:pt x="692" y="927"/>
                    <a:pt x="683" y="884"/>
                    <a:pt x="637" y="954"/>
                  </a:cubicBezTo>
                  <a:cubicBezTo>
                    <a:pt x="589" y="1027"/>
                    <a:pt x="606" y="1221"/>
                    <a:pt x="603" y="1304"/>
                  </a:cubicBezTo>
                  <a:cubicBezTo>
                    <a:pt x="600" y="1395"/>
                    <a:pt x="611" y="1480"/>
                    <a:pt x="620" y="1570"/>
                  </a:cubicBezTo>
                  <a:cubicBezTo>
                    <a:pt x="636" y="1599"/>
                    <a:pt x="610" y="1685"/>
                    <a:pt x="672" y="1688"/>
                  </a:cubicBezTo>
                  <a:cubicBezTo>
                    <a:pt x="713" y="1690"/>
                    <a:pt x="731" y="1603"/>
                    <a:pt x="741" y="1574"/>
                  </a:cubicBezTo>
                  <a:cubicBezTo>
                    <a:pt x="814" y="1365"/>
                    <a:pt x="806" y="1030"/>
                    <a:pt x="746" y="819"/>
                  </a:cubicBezTo>
                  <a:cubicBezTo>
                    <a:pt x="735" y="783"/>
                    <a:pt x="738" y="770"/>
                    <a:pt x="711" y="772"/>
                  </a:cubicBezTo>
                  <a:cubicBezTo>
                    <a:pt x="694" y="840"/>
                    <a:pt x="670" y="915"/>
                    <a:pt x="659" y="992"/>
                  </a:cubicBezTo>
                  <a:cubicBezTo>
                    <a:pt x="613" y="1318"/>
                    <a:pt x="649" y="1681"/>
                    <a:pt x="698" y="2005"/>
                  </a:cubicBezTo>
                  <a:cubicBezTo>
                    <a:pt x="705" y="2052"/>
                    <a:pt x="745" y="2390"/>
                    <a:pt x="828" y="2401"/>
                  </a:cubicBezTo>
                  <a:cubicBezTo>
                    <a:pt x="893" y="2409"/>
                    <a:pt x="933" y="2297"/>
                    <a:pt x="949" y="2254"/>
                  </a:cubicBezTo>
                  <a:cubicBezTo>
                    <a:pt x="1082" y="1887"/>
                    <a:pt x="1054" y="1471"/>
                    <a:pt x="1075" y="1089"/>
                  </a:cubicBezTo>
                  <a:cubicBezTo>
                    <a:pt x="1078" y="1045"/>
                    <a:pt x="1081" y="1002"/>
                    <a:pt x="1084" y="958"/>
                  </a:cubicBezTo>
                  <a:cubicBezTo>
                    <a:pt x="1092" y="882"/>
                    <a:pt x="1167" y="708"/>
                    <a:pt x="1097" y="739"/>
                  </a:cubicBezTo>
                  <a:cubicBezTo>
                    <a:pt x="1091" y="782"/>
                    <a:pt x="1089" y="800"/>
                    <a:pt x="1084" y="831"/>
                  </a:cubicBezTo>
                  <a:cubicBezTo>
                    <a:pt x="1055" y="1143"/>
                    <a:pt x="1029" y="1469"/>
                    <a:pt x="1062" y="1781"/>
                  </a:cubicBezTo>
                  <a:cubicBezTo>
                    <a:pt x="1065" y="1813"/>
                    <a:pt x="1068" y="2018"/>
                    <a:pt x="1110" y="2034"/>
                  </a:cubicBezTo>
                  <a:cubicBezTo>
                    <a:pt x="1157" y="2052"/>
                    <a:pt x="1177" y="1943"/>
                    <a:pt x="1187" y="1920"/>
                  </a:cubicBezTo>
                  <a:cubicBezTo>
                    <a:pt x="1294" y="1659"/>
                    <a:pt x="1265" y="1338"/>
                    <a:pt x="1291" y="1063"/>
                  </a:cubicBezTo>
                  <a:cubicBezTo>
                    <a:pt x="1303" y="965"/>
                    <a:pt x="1306" y="937"/>
                    <a:pt x="1317" y="874"/>
                  </a:cubicBezTo>
                  <a:cubicBezTo>
                    <a:pt x="1315" y="922"/>
                    <a:pt x="1322" y="855"/>
                    <a:pt x="1317" y="903"/>
                  </a:cubicBezTo>
                  <a:cubicBezTo>
                    <a:pt x="1282" y="1243"/>
                    <a:pt x="1296" y="1582"/>
                    <a:pt x="1300" y="1924"/>
                  </a:cubicBezTo>
                  <a:cubicBezTo>
                    <a:pt x="1300" y="1937"/>
                    <a:pt x="1284" y="2172"/>
                    <a:pt x="1330" y="2178"/>
                  </a:cubicBezTo>
                  <a:cubicBezTo>
                    <a:pt x="1366" y="2183"/>
                    <a:pt x="1376" y="2037"/>
                    <a:pt x="1382" y="2013"/>
                  </a:cubicBezTo>
                  <a:cubicBezTo>
                    <a:pt x="1451" y="1717"/>
                    <a:pt x="1433" y="1390"/>
                    <a:pt x="1439" y="1089"/>
                  </a:cubicBezTo>
                  <a:cubicBezTo>
                    <a:pt x="1439" y="959"/>
                    <a:pt x="1438" y="926"/>
                    <a:pt x="1443" y="844"/>
                  </a:cubicBezTo>
                  <a:cubicBezTo>
                    <a:pt x="1443" y="842"/>
                    <a:pt x="1453" y="637"/>
                    <a:pt x="1456" y="747"/>
                  </a:cubicBezTo>
                  <a:cubicBezTo>
                    <a:pt x="1463" y="1040"/>
                    <a:pt x="1460" y="1329"/>
                    <a:pt x="1491" y="1621"/>
                  </a:cubicBezTo>
                  <a:cubicBezTo>
                    <a:pt x="1496" y="1668"/>
                    <a:pt x="1503" y="1981"/>
                    <a:pt x="1595" y="1967"/>
                  </a:cubicBezTo>
                  <a:cubicBezTo>
                    <a:pt x="1662" y="1957"/>
                    <a:pt x="1688" y="1853"/>
                    <a:pt x="1712" y="1798"/>
                  </a:cubicBezTo>
                  <a:cubicBezTo>
                    <a:pt x="1835" y="1517"/>
                    <a:pt x="1854" y="1202"/>
                    <a:pt x="1898" y="903"/>
                  </a:cubicBezTo>
                  <a:cubicBezTo>
                    <a:pt x="1909" y="803"/>
                    <a:pt x="1960" y="517"/>
                    <a:pt x="1928" y="612"/>
                  </a:cubicBezTo>
                  <a:cubicBezTo>
                    <a:pt x="1865" y="800"/>
                    <a:pt x="1868" y="1033"/>
                    <a:pt x="1855" y="1228"/>
                  </a:cubicBezTo>
                  <a:cubicBezTo>
                    <a:pt x="1838" y="1483"/>
                    <a:pt x="1807" y="1779"/>
                    <a:pt x="1889" y="2026"/>
                  </a:cubicBezTo>
                  <a:cubicBezTo>
                    <a:pt x="1905" y="2075"/>
                    <a:pt x="1928" y="2141"/>
                    <a:pt x="1980" y="2097"/>
                  </a:cubicBezTo>
                  <a:cubicBezTo>
                    <a:pt x="2112" y="1986"/>
                    <a:pt x="2119" y="1519"/>
                    <a:pt x="2136" y="1367"/>
                  </a:cubicBezTo>
                  <a:cubicBezTo>
                    <a:pt x="2154" y="1204"/>
                    <a:pt x="2171" y="1047"/>
                    <a:pt x="2201" y="886"/>
                  </a:cubicBezTo>
                  <a:cubicBezTo>
                    <a:pt x="2204" y="871"/>
                    <a:pt x="2207" y="855"/>
                    <a:pt x="2210" y="840"/>
                  </a:cubicBezTo>
                  <a:cubicBezTo>
                    <a:pt x="2214" y="890"/>
                    <a:pt x="2219" y="878"/>
                    <a:pt x="2219" y="928"/>
                  </a:cubicBezTo>
                  <a:cubicBezTo>
                    <a:pt x="2219" y="1204"/>
                    <a:pt x="2196" y="1491"/>
                    <a:pt x="2245" y="1760"/>
                  </a:cubicBezTo>
                  <a:cubicBezTo>
                    <a:pt x="2254" y="1813"/>
                    <a:pt x="2244" y="1935"/>
                    <a:pt x="2292" y="1912"/>
                  </a:cubicBezTo>
                  <a:cubicBezTo>
                    <a:pt x="2320" y="1898"/>
                    <a:pt x="2345" y="1822"/>
                    <a:pt x="2353" y="1794"/>
                  </a:cubicBezTo>
                  <a:cubicBezTo>
                    <a:pt x="2382" y="1688"/>
                    <a:pt x="2399" y="1561"/>
                    <a:pt x="2409" y="1452"/>
                  </a:cubicBezTo>
                  <a:cubicBezTo>
                    <a:pt x="2431" y="1207"/>
                    <a:pt x="2441" y="961"/>
                    <a:pt x="2474" y="717"/>
                  </a:cubicBezTo>
                  <a:cubicBezTo>
                    <a:pt x="2484" y="675"/>
                    <a:pt x="2488" y="670"/>
                    <a:pt x="2487" y="646"/>
                  </a:cubicBezTo>
                  <a:cubicBezTo>
                    <a:pt x="2487" y="904"/>
                    <a:pt x="2475" y="1160"/>
                    <a:pt x="2479" y="1418"/>
                  </a:cubicBezTo>
                  <a:cubicBezTo>
                    <a:pt x="2481" y="1592"/>
                    <a:pt x="2476" y="1766"/>
                    <a:pt x="2513" y="1937"/>
                  </a:cubicBezTo>
                  <a:cubicBezTo>
                    <a:pt x="2516" y="1951"/>
                    <a:pt x="2539" y="2061"/>
                    <a:pt x="2570" y="2051"/>
                  </a:cubicBezTo>
                  <a:cubicBezTo>
                    <a:pt x="2612" y="2038"/>
                    <a:pt x="2635" y="1875"/>
                    <a:pt x="2643" y="1844"/>
                  </a:cubicBezTo>
                  <a:cubicBezTo>
                    <a:pt x="2685" y="1682"/>
                    <a:pt x="2698" y="1521"/>
                    <a:pt x="2708" y="1355"/>
                  </a:cubicBezTo>
                  <a:cubicBezTo>
                    <a:pt x="2717" y="1204"/>
                    <a:pt x="2729" y="1053"/>
                    <a:pt x="2747" y="903"/>
                  </a:cubicBezTo>
                  <a:cubicBezTo>
                    <a:pt x="2751" y="974"/>
                    <a:pt x="2756" y="1056"/>
                    <a:pt x="2756" y="1131"/>
                  </a:cubicBezTo>
                  <a:cubicBezTo>
                    <a:pt x="2756" y="1381"/>
                    <a:pt x="2729" y="1648"/>
                    <a:pt x="2765" y="1895"/>
                  </a:cubicBezTo>
                  <a:cubicBezTo>
                    <a:pt x="2769" y="1919"/>
                    <a:pt x="2756" y="1981"/>
                    <a:pt x="2778" y="1937"/>
                  </a:cubicBezTo>
                  <a:cubicBezTo>
                    <a:pt x="2796" y="1900"/>
                    <a:pt x="2795" y="1840"/>
                    <a:pt x="2799" y="1798"/>
                  </a:cubicBezTo>
                  <a:cubicBezTo>
                    <a:pt x="2810" y="1696"/>
                    <a:pt x="2811" y="1592"/>
                    <a:pt x="2817" y="1490"/>
                  </a:cubicBezTo>
                  <a:cubicBezTo>
                    <a:pt x="2818" y="1468"/>
                    <a:pt x="2813" y="1224"/>
                    <a:pt x="2851" y="1220"/>
                  </a:cubicBezTo>
                  <a:cubicBezTo>
                    <a:pt x="2859" y="1219"/>
                    <a:pt x="2856" y="1374"/>
                    <a:pt x="2856" y="1380"/>
                  </a:cubicBezTo>
                  <a:cubicBezTo>
                    <a:pt x="2858" y="1482"/>
                    <a:pt x="2857" y="1583"/>
                    <a:pt x="2864" y="1684"/>
                  </a:cubicBezTo>
                  <a:cubicBezTo>
                    <a:pt x="2869" y="1758"/>
                    <a:pt x="2857" y="1868"/>
                    <a:pt x="2882" y="1937"/>
                  </a:cubicBezTo>
                  <a:cubicBezTo>
                    <a:pt x="2886" y="1948"/>
                    <a:pt x="2873" y="1994"/>
                    <a:pt x="2886" y="1967"/>
                  </a:cubicBezTo>
                  <a:cubicBezTo>
                    <a:pt x="2955" y="1829"/>
                    <a:pt x="2921" y="1579"/>
                    <a:pt x="2925" y="1431"/>
                  </a:cubicBezTo>
                  <a:cubicBezTo>
                    <a:pt x="2927" y="1341"/>
                    <a:pt x="2951" y="1098"/>
                    <a:pt x="2929" y="1186"/>
                  </a:cubicBezTo>
                  <a:cubicBezTo>
                    <a:pt x="2911" y="1255"/>
                    <a:pt x="2914" y="1339"/>
                    <a:pt x="2908" y="1410"/>
                  </a:cubicBezTo>
                  <a:cubicBezTo>
                    <a:pt x="2906" y="1435"/>
                    <a:pt x="2894" y="1693"/>
                    <a:pt x="2877" y="1697"/>
                  </a:cubicBezTo>
                  <a:cubicBezTo>
                    <a:pt x="2842" y="1705"/>
                    <a:pt x="2875" y="1698"/>
                    <a:pt x="2856" y="1667"/>
                  </a:cubicBezTo>
                  <a:cubicBezTo>
                    <a:pt x="2763" y="1516"/>
                    <a:pt x="2788" y="1157"/>
                    <a:pt x="2756" y="988"/>
                  </a:cubicBezTo>
                  <a:cubicBezTo>
                    <a:pt x="2736" y="880"/>
                    <a:pt x="2707" y="703"/>
                    <a:pt x="2626" y="620"/>
                  </a:cubicBezTo>
                  <a:cubicBezTo>
                    <a:pt x="2541" y="533"/>
                    <a:pt x="2493" y="643"/>
                    <a:pt x="2453" y="705"/>
                  </a:cubicBezTo>
                  <a:cubicBezTo>
                    <a:pt x="2345" y="871"/>
                    <a:pt x="2328" y="1108"/>
                    <a:pt x="2301" y="1300"/>
                  </a:cubicBezTo>
                  <a:cubicBezTo>
                    <a:pt x="2294" y="1348"/>
                    <a:pt x="2222" y="1686"/>
                    <a:pt x="2288" y="1713"/>
                  </a:cubicBezTo>
                  <a:cubicBezTo>
                    <a:pt x="2316" y="1725"/>
                    <a:pt x="2359" y="1621"/>
                    <a:pt x="2366" y="1604"/>
                  </a:cubicBezTo>
                  <a:cubicBezTo>
                    <a:pt x="2415" y="1476"/>
                    <a:pt x="2424" y="1325"/>
                    <a:pt x="2435" y="1190"/>
                  </a:cubicBezTo>
                  <a:cubicBezTo>
                    <a:pt x="2444" y="1085"/>
                    <a:pt x="2448" y="1047"/>
                    <a:pt x="2448" y="975"/>
                  </a:cubicBezTo>
                  <a:cubicBezTo>
                    <a:pt x="2446" y="907"/>
                    <a:pt x="2488" y="717"/>
                    <a:pt x="2448" y="772"/>
                  </a:cubicBezTo>
                  <a:cubicBezTo>
                    <a:pt x="2346" y="914"/>
                    <a:pt x="2360" y="1217"/>
                    <a:pt x="2318" y="1384"/>
                  </a:cubicBezTo>
                  <a:cubicBezTo>
                    <a:pt x="2303" y="1443"/>
                    <a:pt x="2290" y="1650"/>
                    <a:pt x="2245" y="1697"/>
                  </a:cubicBezTo>
                  <a:cubicBezTo>
                    <a:pt x="2227" y="1716"/>
                    <a:pt x="2234" y="1705"/>
                    <a:pt x="2223" y="1646"/>
                  </a:cubicBezTo>
                  <a:cubicBezTo>
                    <a:pt x="2200" y="1522"/>
                    <a:pt x="2185" y="1414"/>
                    <a:pt x="2145" y="1291"/>
                  </a:cubicBezTo>
                  <a:cubicBezTo>
                    <a:pt x="2103" y="1160"/>
                    <a:pt x="2059" y="986"/>
                    <a:pt x="1963" y="882"/>
                  </a:cubicBezTo>
                  <a:cubicBezTo>
                    <a:pt x="1888" y="801"/>
                    <a:pt x="1851" y="781"/>
                    <a:pt x="1772" y="874"/>
                  </a:cubicBezTo>
                  <a:cubicBezTo>
                    <a:pt x="1617" y="1055"/>
                    <a:pt x="1603" y="1375"/>
                    <a:pt x="1569" y="1599"/>
                  </a:cubicBezTo>
                  <a:cubicBezTo>
                    <a:pt x="1569" y="1603"/>
                    <a:pt x="1537" y="1860"/>
                    <a:pt x="1556" y="1853"/>
                  </a:cubicBezTo>
                  <a:cubicBezTo>
                    <a:pt x="1583" y="1843"/>
                    <a:pt x="1575" y="1718"/>
                    <a:pt x="1577" y="1701"/>
                  </a:cubicBezTo>
                  <a:cubicBezTo>
                    <a:pt x="1577" y="1435"/>
                    <a:pt x="1574" y="1169"/>
                    <a:pt x="1556" y="903"/>
                  </a:cubicBezTo>
                  <a:cubicBezTo>
                    <a:pt x="1555" y="884"/>
                    <a:pt x="1557" y="728"/>
                    <a:pt x="1530" y="726"/>
                  </a:cubicBezTo>
                  <a:cubicBezTo>
                    <a:pt x="1513" y="725"/>
                    <a:pt x="1480" y="985"/>
                    <a:pt x="1478" y="996"/>
                  </a:cubicBezTo>
                  <a:cubicBezTo>
                    <a:pt x="1439" y="1234"/>
                    <a:pt x="1411" y="1485"/>
                    <a:pt x="1408" y="1726"/>
                  </a:cubicBezTo>
                  <a:cubicBezTo>
                    <a:pt x="1410" y="1749"/>
                    <a:pt x="1411" y="1771"/>
                    <a:pt x="1413" y="1794"/>
                  </a:cubicBezTo>
                  <a:cubicBezTo>
                    <a:pt x="1426" y="1812"/>
                    <a:pt x="1417" y="1907"/>
                    <a:pt x="1447" y="1857"/>
                  </a:cubicBezTo>
                  <a:cubicBezTo>
                    <a:pt x="1481" y="1802"/>
                    <a:pt x="1479" y="1728"/>
                    <a:pt x="1482" y="1667"/>
                  </a:cubicBezTo>
                  <a:cubicBezTo>
                    <a:pt x="1492" y="1479"/>
                    <a:pt x="1478" y="1289"/>
                    <a:pt x="1469" y="1101"/>
                  </a:cubicBezTo>
                  <a:cubicBezTo>
                    <a:pt x="1465" y="1060"/>
                    <a:pt x="1470" y="855"/>
                    <a:pt x="1456" y="899"/>
                  </a:cubicBezTo>
                  <a:cubicBezTo>
                    <a:pt x="1431" y="977"/>
                    <a:pt x="1441" y="1088"/>
                    <a:pt x="1439" y="1169"/>
                  </a:cubicBezTo>
                  <a:cubicBezTo>
                    <a:pt x="1435" y="1336"/>
                    <a:pt x="1435" y="1504"/>
                    <a:pt x="1426" y="1671"/>
                  </a:cubicBezTo>
                  <a:cubicBezTo>
                    <a:pt x="1420" y="1788"/>
                    <a:pt x="1444" y="2019"/>
                    <a:pt x="1391" y="2127"/>
                  </a:cubicBezTo>
                  <a:cubicBezTo>
                    <a:pt x="1375" y="2158"/>
                    <a:pt x="1388" y="2061"/>
                    <a:pt x="1387" y="2026"/>
                  </a:cubicBezTo>
                  <a:cubicBezTo>
                    <a:pt x="1385" y="1902"/>
                    <a:pt x="1388" y="1778"/>
                    <a:pt x="1391" y="1654"/>
                  </a:cubicBezTo>
                  <a:cubicBezTo>
                    <a:pt x="1387" y="1695"/>
                    <a:pt x="1387" y="1736"/>
                    <a:pt x="1382" y="1777"/>
                  </a:cubicBezTo>
                  <a:cubicBezTo>
                    <a:pt x="1355" y="2013"/>
                    <a:pt x="1314" y="2253"/>
                    <a:pt x="1140" y="2427"/>
                  </a:cubicBezTo>
                  <a:cubicBezTo>
                    <a:pt x="1056" y="2511"/>
                    <a:pt x="992" y="2517"/>
                    <a:pt x="880" y="2515"/>
                  </a:cubicBezTo>
                  <a:cubicBezTo>
                    <a:pt x="780" y="2514"/>
                    <a:pt x="676" y="2492"/>
                    <a:pt x="577" y="2477"/>
                  </a:cubicBezTo>
                  <a:cubicBezTo>
                    <a:pt x="516" y="2468"/>
                    <a:pt x="456" y="2458"/>
                    <a:pt x="395" y="2452"/>
                  </a:cubicBezTo>
                  <a:cubicBezTo>
                    <a:pt x="377" y="2450"/>
                    <a:pt x="309" y="2433"/>
                    <a:pt x="291" y="2444"/>
                  </a:cubicBezTo>
                  <a:cubicBezTo>
                    <a:pt x="262" y="2463"/>
                    <a:pt x="271" y="2434"/>
                    <a:pt x="265" y="2477"/>
                  </a:cubicBezTo>
                  <a:cubicBezTo>
                    <a:pt x="258" y="2523"/>
                    <a:pt x="306" y="2555"/>
                    <a:pt x="334" y="2583"/>
                  </a:cubicBezTo>
                  <a:cubicBezTo>
                    <a:pt x="376" y="2624"/>
                    <a:pt x="420" y="2631"/>
                    <a:pt x="468" y="2655"/>
                  </a:cubicBezTo>
                  <a:cubicBezTo>
                    <a:pt x="497" y="2670"/>
                    <a:pt x="529" y="2680"/>
                    <a:pt x="555" y="2693"/>
                  </a:cubicBezTo>
                  <a:cubicBezTo>
                    <a:pt x="566" y="2698"/>
                    <a:pt x="611" y="2701"/>
                    <a:pt x="581" y="2697"/>
                  </a:cubicBezTo>
                  <a:cubicBezTo>
                    <a:pt x="549" y="2692"/>
                    <a:pt x="512" y="2677"/>
                    <a:pt x="477" y="2671"/>
                  </a:cubicBezTo>
                  <a:cubicBezTo>
                    <a:pt x="424" y="2662"/>
                    <a:pt x="364" y="2661"/>
                    <a:pt x="312" y="2646"/>
                  </a:cubicBezTo>
                  <a:cubicBezTo>
                    <a:pt x="269" y="2634"/>
                    <a:pt x="173" y="2615"/>
                    <a:pt x="139" y="2591"/>
                  </a:cubicBezTo>
                  <a:cubicBezTo>
                    <a:pt x="106" y="2568"/>
                    <a:pt x="105" y="2586"/>
                    <a:pt x="113" y="2549"/>
                  </a:cubicBezTo>
                  <a:cubicBezTo>
                    <a:pt x="117" y="2531"/>
                    <a:pt x="154" y="2549"/>
                    <a:pt x="161" y="2532"/>
                  </a:cubicBezTo>
                  <a:cubicBezTo>
                    <a:pt x="170" y="2510"/>
                    <a:pt x="187" y="2496"/>
                    <a:pt x="195" y="2473"/>
                  </a:cubicBezTo>
                  <a:cubicBezTo>
                    <a:pt x="220" y="2399"/>
                    <a:pt x="206" y="2315"/>
                    <a:pt x="204" y="2237"/>
                  </a:cubicBezTo>
                  <a:cubicBezTo>
                    <a:pt x="201" y="2148"/>
                    <a:pt x="198" y="2059"/>
                    <a:pt x="182" y="1971"/>
                  </a:cubicBezTo>
                  <a:cubicBezTo>
                    <a:pt x="171" y="1910"/>
                    <a:pt x="151" y="1856"/>
                    <a:pt x="130" y="1798"/>
                  </a:cubicBezTo>
                  <a:cubicBezTo>
                    <a:pt x="122" y="1776"/>
                    <a:pt x="136" y="1819"/>
                    <a:pt x="126" y="1798"/>
                  </a:cubicBezTo>
                  <a:cubicBezTo>
                    <a:pt x="136" y="1884"/>
                    <a:pt x="149" y="1972"/>
                    <a:pt x="156" y="2059"/>
                  </a:cubicBezTo>
                  <a:cubicBezTo>
                    <a:pt x="166" y="2196"/>
                    <a:pt x="169" y="2332"/>
                    <a:pt x="182" y="2469"/>
                  </a:cubicBezTo>
                  <a:cubicBezTo>
                    <a:pt x="189" y="2545"/>
                    <a:pt x="207" y="2752"/>
                    <a:pt x="204" y="2676"/>
                  </a:cubicBezTo>
                  <a:cubicBezTo>
                    <a:pt x="203" y="2644"/>
                    <a:pt x="200" y="2604"/>
                    <a:pt x="195" y="2570"/>
                  </a:cubicBezTo>
                  <a:cubicBezTo>
                    <a:pt x="181" y="2464"/>
                    <a:pt x="142" y="2229"/>
                    <a:pt x="139" y="2190"/>
                  </a:cubicBezTo>
                </a:path>
              </a:pathLst>
            </a:custGeom>
            <a:noFill/>
            <a:ln w="228600" cap="sq">
              <a:solidFill>
                <a:srgbClr val="00FFFF">
                  <a:alpha val="33333"/>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5" name="Freeform 35">
              <a:extLst>
                <a:ext uri="{FF2B5EF4-FFF2-40B4-BE49-F238E27FC236}">
                  <a16:creationId xmlns:a16="http://schemas.microsoft.com/office/drawing/2014/main" id="{D64AD32A-BB46-5F4E-4ABD-3120BAF93711}"/>
                </a:ext>
              </a:extLst>
            </p:cNvPr>
            <p:cNvSpPr>
              <a:spLocks noRot="1" noChangeAspect="1" noEditPoints="1" noChangeArrowheads="1" noChangeShapeType="1" noTextEdit="1"/>
            </p:cNvSpPr>
            <p:nvPr/>
          </p:nvSpPr>
          <p:spPr bwMode="auto">
            <a:xfrm>
              <a:off x="5439" y="2969"/>
              <a:ext cx="61" cy="149"/>
            </a:xfrm>
            <a:custGeom>
              <a:avLst/>
              <a:gdLst>
                <a:gd name="T0" fmla="*/ 57 w 266"/>
                <a:gd name="T1" fmla="*/ 236 h 655"/>
                <a:gd name="T2" fmla="*/ 22 w 266"/>
                <a:gd name="T3" fmla="*/ 185 h 655"/>
                <a:gd name="T4" fmla="*/ 0 w 266"/>
                <a:gd name="T5" fmla="*/ 164 h 655"/>
                <a:gd name="T6" fmla="*/ 26 w 266"/>
                <a:gd name="T7" fmla="*/ 422 h 655"/>
                <a:gd name="T8" fmla="*/ 96 w 266"/>
                <a:gd name="T9" fmla="*/ 603 h 655"/>
                <a:gd name="T10" fmla="*/ 143 w 266"/>
                <a:gd name="T11" fmla="*/ 654 h 655"/>
                <a:gd name="T12" fmla="*/ 187 w 266"/>
                <a:gd name="T13" fmla="*/ 536 h 655"/>
                <a:gd name="T14" fmla="*/ 200 w 266"/>
                <a:gd name="T15" fmla="*/ 308 h 655"/>
                <a:gd name="T16" fmla="*/ 204 w 266"/>
                <a:gd name="T17" fmla="*/ 54 h 655"/>
                <a:gd name="T18" fmla="*/ 204 w 266"/>
                <a:gd name="T19" fmla="*/ 21 h 655"/>
                <a:gd name="T20" fmla="*/ 200 w 266"/>
                <a:gd name="T21" fmla="*/ 455 h 655"/>
                <a:gd name="T22" fmla="*/ 208 w 266"/>
                <a:gd name="T23" fmla="*/ 599 h 655"/>
                <a:gd name="T24" fmla="*/ 234 w 266"/>
                <a:gd name="T25" fmla="*/ 531 h 655"/>
                <a:gd name="T26" fmla="*/ 260 w 266"/>
                <a:gd name="T27" fmla="*/ 312 h 655"/>
                <a:gd name="T28" fmla="*/ 265 w 266"/>
                <a:gd name="T29" fmla="*/ 88 h 655"/>
                <a:gd name="T30" fmla="*/ 265 w 266"/>
                <a:gd name="T31" fmla="*/ 67 h 655"/>
                <a:gd name="T32" fmla="*/ 256 w 266"/>
                <a:gd name="T33" fmla="*/ 303 h 6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6"/>
                <a:gd name="T52" fmla="*/ 0 h 655"/>
                <a:gd name="T53" fmla="*/ 266 w 266"/>
                <a:gd name="T54" fmla="*/ 655 h 6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6" h="655" extrusionOk="0">
                  <a:moveTo>
                    <a:pt x="57" y="236"/>
                  </a:moveTo>
                  <a:cubicBezTo>
                    <a:pt x="46" y="221"/>
                    <a:pt x="36" y="198"/>
                    <a:pt x="22" y="185"/>
                  </a:cubicBezTo>
                  <a:cubicBezTo>
                    <a:pt x="13" y="177"/>
                    <a:pt x="8" y="172"/>
                    <a:pt x="0" y="164"/>
                  </a:cubicBezTo>
                  <a:cubicBezTo>
                    <a:pt x="0" y="252"/>
                    <a:pt x="10" y="336"/>
                    <a:pt x="26" y="422"/>
                  </a:cubicBezTo>
                  <a:cubicBezTo>
                    <a:pt x="39" y="492"/>
                    <a:pt x="64" y="542"/>
                    <a:pt x="96" y="603"/>
                  </a:cubicBezTo>
                  <a:cubicBezTo>
                    <a:pt x="113" y="635"/>
                    <a:pt x="113" y="637"/>
                    <a:pt x="143" y="654"/>
                  </a:cubicBezTo>
                  <a:cubicBezTo>
                    <a:pt x="172" y="618"/>
                    <a:pt x="179" y="582"/>
                    <a:pt x="187" y="536"/>
                  </a:cubicBezTo>
                  <a:cubicBezTo>
                    <a:pt x="200" y="462"/>
                    <a:pt x="198" y="383"/>
                    <a:pt x="200" y="308"/>
                  </a:cubicBezTo>
                  <a:cubicBezTo>
                    <a:pt x="202" y="223"/>
                    <a:pt x="204" y="139"/>
                    <a:pt x="204" y="54"/>
                  </a:cubicBezTo>
                  <a:cubicBezTo>
                    <a:pt x="204" y="50"/>
                    <a:pt x="204" y="-37"/>
                    <a:pt x="204" y="21"/>
                  </a:cubicBezTo>
                  <a:cubicBezTo>
                    <a:pt x="204" y="166"/>
                    <a:pt x="203" y="310"/>
                    <a:pt x="200" y="455"/>
                  </a:cubicBezTo>
                  <a:cubicBezTo>
                    <a:pt x="199" y="505"/>
                    <a:pt x="202" y="550"/>
                    <a:pt x="208" y="599"/>
                  </a:cubicBezTo>
                  <a:cubicBezTo>
                    <a:pt x="211" y="593"/>
                    <a:pt x="230" y="553"/>
                    <a:pt x="234" y="531"/>
                  </a:cubicBezTo>
                  <a:cubicBezTo>
                    <a:pt x="246" y="461"/>
                    <a:pt x="255" y="383"/>
                    <a:pt x="260" y="312"/>
                  </a:cubicBezTo>
                  <a:cubicBezTo>
                    <a:pt x="265" y="238"/>
                    <a:pt x="265" y="162"/>
                    <a:pt x="265" y="88"/>
                  </a:cubicBezTo>
                  <a:cubicBezTo>
                    <a:pt x="265" y="81"/>
                    <a:pt x="265" y="74"/>
                    <a:pt x="265" y="67"/>
                  </a:cubicBezTo>
                  <a:cubicBezTo>
                    <a:pt x="259" y="146"/>
                    <a:pt x="256" y="223"/>
                    <a:pt x="256" y="303"/>
                  </a:cubicBezTo>
                </a:path>
              </a:pathLst>
            </a:custGeom>
            <a:noFill/>
            <a:ln w="228600" cap="sq">
              <a:solidFill>
                <a:srgbClr val="00FFFF">
                  <a:alpha val="33333"/>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6" name="Freeform 36">
              <a:extLst>
                <a:ext uri="{FF2B5EF4-FFF2-40B4-BE49-F238E27FC236}">
                  <a16:creationId xmlns:a16="http://schemas.microsoft.com/office/drawing/2014/main" id="{CC4FEDDD-F43A-CBF1-6243-BCC499358843}"/>
                </a:ext>
              </a:extLst>
            </p:cNvPr>
            <p:cNvSpPr>
              <a:spLocks noRot="1" noChangeAspect="1" noEditPoints="1" noChangeArrowheads="1" noChangeShapeType="1" noTextEdit="1"/>
            </p:cNvSpPr>
            <p:nvPr/>
          </p:nvSpPr>
          <p:spPr bwMode="auto">
            <a:xfrm>
              <a:off x="2246" y="592"/>
              <a:ext cx="165" cy="178"/>
            </a:xfrm>
            <a:custGeom>
              <a:avLst/>
              <a:gdLst>
                <a:gd name="T0" fmla="*/ 0 w 729"/>
                <a:gd name="T1" fmla="*/ 511 h 786"/>
                <a:gd name="T2" fmla="*/ 0 w 729"/>
                <a:gd name="T3" fmla="*/ 507 h 786"/>
                <a:gd name="T4" fmla="*/ 9 w 729"/>
                <a:gd name="T5" fmla="*/ 523 h 786"/>
                <a:gd name="T6" fmla="*/ 82 w 729"/>
                <a:gd name="T7" fmla="*/ 532 h 786"/>
                <a:gd name="T8" fmla="*/ 286 w 729"/>
                <a:gd name="T9" fmla="*/ 515 h 786"/>
                <a:gd name="T10" fmla="*/ 477 w 729"/>
                <a:gd name="T11" fmla="*/ 498 h 786"/>
                <a:gd name="T12" fmla="*/ 637 w 729"/>
                <a:gd name="T13" fmla="*/ 469 h 786"/>
                <a:gd name="T14" fmla="*/ 728 w 729"/>
                <a:gd name="T15" fmla="*/ 452 h 786"/>
                <a:gd name="T16" fmla="*/ 416 w 729"/>
                <a:gd name="T17" fmla="*/ 0 h 786"/>
                <a:gd name="T18" fmla="*/ 412 w 729"/>
                <a:gd name="T19" fmla="*/ 106 h 786"/>
                <a:gd name="T20" fmla="*/ 407 w 729"/>
                <a:gd name="T21" fmla="*/ 338 h 786"/>
                <a:gd name="T22" fmla="*/ 403 w 729"/>
                <a:gd name="T23" fmla="*/ 595 h 786"/>
                <a:gd name="T24" fmla="*/ 399 w 729"/>
                <a:gd name="T25" fmla="*/ 760 h 786"/>
                <a:gd name="T26" fmla="*/ 403 w 729"/>
                <a:gd name="T27" fmla="*/ 785 h 7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9"/>
                <a:gd name="T43" fmla="*/ 0 h 786"/>
                <a:gd name="T44" fmla="*/ 729 w 729"/>
                <a:gd name="T45" fmla="*/ 786 h 7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9" h="786" extrusionOk="0">
                  <a:moveTo>
                    <a:pt x="0" y="511"/>
                  </a:moveTo>
                  <a:cubicBezTo>
                    <a:pt x="0" y="498"/>
                    <a:pt x="0" y="520"/>
                    <a:pt x="0" y="507"/>
                  </a:cubicBezTo>
                  <a:cubicBezTo>
                    <a:pt x="7" y="522"/>
                    <a:pt x="-9" y="518"/>
                    <a:pt x="9" y="523"/>
                  </a:cubicBezTo>
                  <a:cubicBezTo>
                    <a:pt x="28" y="528"/>
                    <a:pt x="63" y="535"/>
                    <a:pt x="82" y="532"/>
                  </a:cubicBezTo>
                  <a:cubicBezTo>
                    <a:pt x="150" y="522"/>
                    <a:pt x="216" y="517"/>
                    <a:pt x="286" y="515"/>
                  </a:cubicBezTo>
                  <a:cubicBezTo>
                    <a:pt x="350" y="513"/>
                    <a:pt x="413" y="502"/>
                    <a:pt x="477" y="498"/>
                  </a:cubicBezTo>
                  <a:cubicBezTo>
                    <a:pt x="534" y="494"/>
                    <a:pt x="582" y="486"/>
                    <a:pt x="637" y="469"/>
                  </a:cubicBezTo>
                  <a:cubicBezTo>
                    <a:pt x="670" y="459"/>
                    <a:pt x="694" y="452"/>
                    <a:pt x="728" y="452"/>
                  </a:cubicBezTo>
                </a:path>
                <a:path w="729" h="786" extrusionOk="0">
                  <a:moveTo>
                    <a:pt x="416" y="0"/>
                  </a:moveTo>
                  <a:cubicBezTo>
                    <a:pt x="416" y="36"/>
                    <a:pt x="412" y="70"/>
                    <a:pt x="412" y="106"/>
                  </a:cubicBezTo>
                  <a:cubicBezTo>
                    <a:pt x="411" y="184"/>
                    <a:pt x="408" y="261"/>
                    <a:pt x="407" y="338"/>
                  </a:cubicBezTo>
                  <a:cubicBezTo>
                    <a:pt x="406" y="424"/>
                    <a:pt x="408" y="509"/>
                    <a:pt x="403" y="595"/>
                  </a:cubicBezTo>
                  <a:cubicBezTo>
                    <a:pt x="400" y="649"/>
                    <a:pt x="395" y="706"/>
                    <a:pt x="399" y="760"/>
                  </a:cubicBezTo>
                  <a:cubicBezTo>
                    <a:pt x="400" y="768"/>
                    <a:pt x="402" y="777"/>
                    <a:pt x="403" y="785"/>
                  </a:cubicBezTo>
                </a:path>
              </a:pathLst>
            </a:custGeom>
            <a:noFill/>
            <a:ln w="285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7" name="Freeform 37">
              <a:extLst>
                <a:ext uri="{FF2B5EF4-FFF2-40B4-BE49-F238E27FC236}">
                  <a16:creationId xmlns:a16="http://schemas.microsoft.com/office/drawing/2014/main" id="{A92FAC1A-6241-293A-8A2C-50B0975BAA2C}"/>
                </a:ext>
              </a:extLst>
            </p:cNvPr>
            <p:cNvSpPr>
              <a:spLocks noRot="1" noChangeAspect="1" noEditPoints="1" noChangeArrowheads="1" noChangeShapeType="1" noTextEdit="1"/>
            </p:cNvSpPr>
            <p:nvPr/>
          </p:nvSpPr>
          <p:spPr bwMode="auto">
            <a:xfrm>
              <a:off x="2639" y="382"/>
              <a:ext cx="55" cy="404"/>
            </a:xfrm>
            <a:custGeom>
              <a:avLst/>
              <a:gdLst>
                <a:gd name="T0" fmla="*/ 0 w 244"/>
                <a:gd name="T1" fmla="*/ 1279 h 1782"/>
                <a:gd name="T2" fmla="*/ 5 w 244"/>
                <a:gd name="T3" fmla="*/ 1338 h 1782"/>
                <a:gd name="T4" fmla="*/ 35 w 244"/>
                <a:gd name="T5" fmla="*/ 1270 h 1782"/>
                <a:gd name="T6" fmla="*/ 104 w 244"/>
                <a:gd name="T7" fmla="*/ 1076 h 1782"/>
                <a:gd name="T8" fmla="*/ 148 w 244"/>
                <a:gd name="T9" fmla="*/ 895 h 1782"/>
                <a:gd name="T10" fmla="*/ 152 w 244"/>
                <a:gd name="T11" fmla="*/ 861 h 1782"/>
                <a:gd name="T12" fmla="*/ 165 w 244"/>
                <a:gd name="T13" fmla="*/ 1211 h 1782"/>
                <a:gd name="T14" fmla="*/ 213 w 244"/>
                <a:gd name="T15" fmla="*/ 1460 h 1782"/>
                <a:gd name="T16" fmla="*/ 243 w 244"/>
                <a:gd name="T17" fmla="*/ 1718 h 1782"/>
                <a:gd name="T18" fmla="*/ 221 w 244"/>
                <a:gd name="T19" fmla="*/ 1777 h 1782"/>
                <a:gd name="T20" fmla="*/ 152 w 244"/>
                <a:gd name="T21" fmla="*/ 1747 h 1782"/>
                <a:gd name="T22" fmla="*/ 130 w 244"/>
                <a:gd name="T23" fmla="*/ 1726 h 1782"/>
                <a:gd name="T24" fmla="*/ 83 w 244"/>
                <a:gd name="T25" fmla="*/ 0 h 1782"/>
                <a:gd name="T26" fmla="*/ 61 w 244"/>
                <a:gd name="T27" fmla="*/ 46 h 17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782"/>
                <a:gd name="T44" fmla="*/ 244 w 244"/>
                <a:gd name="T45" fmla="*/ 1782 h 17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782" extrusionOk="0">
                  <a:moveTo>
                    <a:pt x="0" y="1279"/>
                  </a:moveTo>
                  <a:cubicBezTo>
                    <a:pt x="0" y="1300"/>
                    <a:pt x="1" y="1320"/>
                    <a:pt x="5" y="1338"/>
                  </a:cubicBezTo>
                  <a:cubicBezTo>
                    <a:pt x="10" y="1327"/>
                    <a:pt x="26" y="1289"/>
                    <a:pt x="35" y="1270"/>
                  </a:cubicBezTo>
                  <a:cubicBezTo>
                    <a:pt x="64" y="1209"/>
                    <a:pt x="86" y="1141"/>
                    <a:pt x="104" y="1076"/>
                  </a:cubicBezTo>
                  <a:cubicBezTo>
                    <a:pt x="121" y="1016"/>
                    <a:pt x="137" y="956"/>
                    <a:pt x="148" y="895"/>
                  </a:cubicBezTo>
                  <a:cubicBezTo>
                    <a:pt x="151" y="876"/>
                    <a:pt x="153" y="873"/>
                    <a:pt x="152" y="861"/>
                  </a:cubicBezTo>
                  <a:cubicBezTo>
                    <a:pt x="152" y="978"/>
                    <a:pt x="147" y="1096"/>
                    <a:pt x="165" y="1211"/>
                  </a:cubicBezTo>
                  <a:cubicBezTo>
                    <a:pt x="178" y="1294"/>
                    <a:pt x="192" y="1379"/>
                    <a:pt x="213" y="1460"/>
                  </a:cubicBezTo>
                  <a:cubicBezTo>
                    <a:pt x="235" y="1545"/>
                    <a:pt x="251" y="1629"/>
                    <a:pt x="243" y="1718"/>
                  </a:cubicBezTo>
                  <a:cubicBezTo>
                    <a:pt x="241" y="1741"/>
                    <a:pt x="230" y="1757"/>
                    <a:pt x="221" y="1777"/>
                  </a:cubicBezTo>
                  <a:cubicBezTo>
                    <a:pt x="196" y="1771"/>
                    <a:pt x="176" y="1767"/>
                    <a:pt x="152" y="1747"/>
                  </a:cubicBezTo>
                  <a:cubicBezTo>
                    <a:pt x="145" y="1740"/>
                    <a:pt x="137" y="1733"/>
                    <a:pt x="130" y="1726"/>
                  </a:cubicBezTo>
                </a:path>
                <a:path w="244" h="1782" extrusionOk="0">
                  <a:moveTo>
                    <a:pt x="83" y="0"/>
                  </a:moveTo>
                  <a:cubicBezTo>
                    <a:pt x="72" y="17"/>
                    <a:pt x="67" y="26"/>
                    <a:pt x="61" y="4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8" name="Freeform 38">
              <a:extLst>
                <a:ext uri="{FF2B5EF4-FFF2-40B4-BE49-F238E27FC236}">
                  <a16:creationId xmlns:a16="http://schemas.microsoft.com/office/drawing/2014/main" id="{580D7525-6E72-9FD0-2CA9-8D1D43C5B9CD}"/>
                </a:ext>
              </a:extLst>
            </p:cNvPr>
            <p:cNvSpPr>
              <a:spLocks noRot="1" noChangeAspect="1" noEditPoints="1" noChangeArrowheads="1" noChangeShapeType="1" noTextEdit="1"/>
            </p:cNvSpPr>
            <p:nvPr/>
          </p:nvSpPr>
          <p:spPr bwMode="auto">
            <a:xfrm>
              <a:off x="2833" y="375"/>
              <a:ext cx="183" cy="617"/>
            </a:xfrm>
            <a:custGeom>
              <a:avLst/>
              <a:gdLst>
                <a:gd name="T0" fmla="*/ 35 w 807"/>
                <a:gd name="T1" fmla="*/ 1144 h 2723"/>
                <a:gd name="T2" fmla="*/ 22 w 807"/>
                <a:gd name="T3" fmla="*/ 747 h 2723"/>
                <a:gd name="T4" fmla="*/ 0 w 807"/>
                <a:gd name="T5" fmla="*/ 380 h 2723"/>
                <a:gd name="T6" fmla="*/ 69 w 807"/>
                <a:gd name="T7" fmla="*/ 13 h 2723"/>
                <a:gd name="T8" fmla="*/ 82 w 807"/>
                <a:gd name="T9" fmla="*/ 0 h 2723"/>
                <a:gd name="T10" fmla="*/ 139 w 807"/>
                <a:gd name="T11" fmla="*/ 63 h 2723"/>
                <a:gd name="T12" fmla="*/ 134 w 807"/>
                <a:gd name="T13" fmla="*/ 245 h 2723"/>
                <a:gd name="T14" fmla="*/ 82 w 807"/>
                <a:gd name="T15" fmla="*/ 431 h 2723"/>
                <a:gd name="T16" fmla="*/ 69 w 807"/>
                <a:gd name="T17" fmla="*/ 523 h 2723"/>
                <a:gd name="T18" fmla="*/ 69 w 807"/>
                <a:gd name="T19" fmla="*/ 544 h 2723"/>
                <a:gd name="T20" fmla="*/ 108 w 807"/>
                <a:gd name="T21" fmla="*/ 511 h 2723"/>
                <a:gd name="T22" fmla="*/ 217 w 807"/>
                <a:gd name="T23" fmla="*/ 481 h 2723"/>
                <a:gd name="T24" fmla="*/ 316 w 807"/>
                <a:gd name="T25" fmla="*/ 557 h 2723"/>
                <a:gd name="T26" fmla="*/ 355 w 807"/>
                <a:gd name="T27" fmla="*/ 755 h 2723"/>
                <a:gd name="T28" fmla="*/ 316 w 807"/>
                <a:gd name="T29" fmla="*/ 886 h 2723"/>
                <a:gd name="T30" fmla="*/ 191 w 807"/>
                <a:gd name="T31" fmla="*/ 924 h 2723"/>
                <a:gd name="T32" fmla="*/ 117 w 807"/>
                <a:gd name="T33" fmla="*/ 865 h 2723"/>
                <a:gd name="T34" fmla="*/ 108 w 807"/>
                <a:gd name="T35" fmla="*/ 857 h 2723"/>
                <a:gd name="T36" fmla="*/ 594 w 807"/>
                <a:gd name="T37" fmla="*/ 802 h 2723"/>
                <a:gd name="T38" fmla="*/ 594 w 807"/>
                <a:gd name="T39" fmla="*/ 772 h 2723"/>
                <a:gd name="T40" fmla="*/ 611 w 807"/>
                <a:gd name="T41" fmla="*/ 730 h 2723"/>
                <a:gd name="T42" fmla="*/ 615 w 807"/>
                <a:gd name="T43" fmla="*/ 722 h 2723"/>
                <a:gd name="T44" fmla="*/ 646 w 807"/>
                <a:gd name="T45" fmla="*/ 760 h 2723"/>
                <a:gd name="T46" fmla="*/ 672 w 807"/>
                <a:gd name="T47" fmla="*/ 899 h 2723"/>
                <a:gd name="T48" fmla="*/ 654 w 807"/>
                <a:gd name="T49" fmla="*/ 1085 h 2723"/>
                <a:gd name="T50" fmla="*/ 611 w 807"/>
                <a:gd name="T51" fmla="*/ 1232 h 2723"/>
                <a:gd name="T52" fmla="*/ 555 w 807"/>
                <a:gd name="T53" fmla="*/ 1287 h 2723"/>
                <a:gd name="T54" fmla="*/ 546 w 807"/>
                <a:gd name="T55" fmla="*/ 1287 h 2723"/>
                <a:gd name="T56" fmla="*/ 555 w 807"/>
                <a:gd name="T57" fmla="*/ 1199 h 2723"/>
                <a:gd name="T58" fmla="*/ 615 w 807"/>
                <a:gd name="T59" fmla="*/ 1173 h 2723"/>
                <a:gd name="T60" fmla="*/ 715 w 807"/>
                <a:gd name="T61" fmla="*/ 1182 h 2723"/>
                <a:gd name="T62" fmla="*/ 806 w 807"/>
                <a:gd name="T63" fmla="*/ 1199 h 2723"/>
                <a:gd name="T64" fmla="*/ 143 w 807"/>
                <a:gd name="T65" fmla="*/ 1633 h 2723"/>
                <a:gd name="T66" fmla="*/ 195 w 807"/>
                <a:gd name="T67" fmla="*/ 1604 h 2723"/>
                <a:gd name="T68" fmla="*/ 325 w 807"/>
                <a:gd name="T69" fmla="*/ 1562 h 2723"/>
                <a:gd name="T70" fmla="*/ 481 w 807"/>
                <a:gd name="T71" fmla="*/ 1557 h 2723"/>
                <a:gd name="T72" fmla="*/ 568 w 807"/>
                <a:gd name="T73" fmla="*/ 1562 h 2723"/>
                <a:gd name="T74" fmla="*/ 468 w 807"/>
                <a:gd name="T75" fmla="*/ 2009 h 2723"/>
                <a:gd name="T76" fmla="*/ 451 w 807"/>
                <a:gd name="T77" fmla="*/ 2001 h 2723"/>
                <a:gd name="T78" fmla="*/ 455 w 807"/>
                <a:gd name="T79" fmla="*/ 1929 h 2723"/>
                <a:gd name="T80" fmla="*/ 477 w 807"/>
                <a:gd name="T81" fmla="*/ 1895 h 2723"/>
                <a:gd name="T82" fmla="*/ 529 w 807"/>
                <a:gd name="T83" fmla="*/ 1967 h 2723"/>
                <a:gd name="T84" fmla="*/ 550 w 807"/>
                <a:gd name="T85" fmla="*/ 2144 h 2723"/>
                <a:gd name="T86" fmla="*/ 542 w 807"/>
                <a:gd name="T87" fmla="*/ 2376 h 2723"/>
                <a:gd name="T88" fmla="*/ 485 w 807"/>
                <a:gd name="T89" fmla="*/ 2596 h 2723"/>
                <a:gd name="T90" fmla="*/ 412 w 807"/>
                <a:gd name="T91" fmla="*/ 2705 h 2723"/>
                <a:gd name="T92" fmla="*/ 325 w 807"/>
                <a:gd name="T93" fmla="*/ 2714 h 2723"/>
                <a:gd name="T94" fmla="*/ 303 w 807"/>
                <a:gd name="T95" fmla="*/ 2663 h 2723"/>
                <a:gd name="T96" fmla="*/ 338 w 807"/>
                <a:gd name="T97" fmla="*/ 2600 h 2723"/>
                <a:gd name="T98" fmla="*/ 433 w 807"/>
                <a:gd name="T99" fmla="*/ 2541 h 2723"/>
                <a:gd name="T100" fmla="*/ 572 w 807"/>
                <a:gd name="T101" fmla="*/ 2574 h 2723"/>
                <a:gd name="T102" fmla="*/ 715 w 807"/>
                <a:gd name="T103" fmla="*/ 2684 h 2723"/>
                <a:gd name="T104" fmla="*/ 784 w 807"/>
                <a:gd name="T105" fmla="*/ 2701 h 27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7"/>
                <a:gd name="T160" fmla="*/ 0 h 2723"/>
                <a:gd name="T161" fmla="*/ 807 w 807"/>
                <a:gd name="T162" fmla="*/ 2723 h 27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7" h="2723" extrusionOk="0">
                  <a:moveTo>
                    <a:pt x="35" y="1144"/>
                  </a:moveTo>
                  <a:cubicBezTo>
                    <a:pt x="35" y="1011"/>
                    <a:pt x="40" y="879"/>
                    <a:pt x="22" y="747"/>
                  </a:cubicBezTo>
                  <a:cubicBezTo>
                    <a:pt x="6" y="627"/>
                    <a:pt x="-7" y="502"/>
                    <a:pt x="0" y="380"/>
                  </a:cubicBezTo>
                  <a:cubicBezTo>
                    <a:pt x="6" y="275"/>
                    <a:pt x="15" y="107"/>
                    <a:pt x="69" y="13"/>
                  </a:cubicBezTo>
                  <a:cubicBezTo>
                    <a:pt x="73" y="9"/>
                    <a:pt x="78" y="4"/>
                    <a:pt x="82" y="0"/>
                  </a:cubicBezTo>
                  <a:cubicBezTo>
                    <a:pt x="109" y="16"/>
                    <a:pt x="133" y="25"/>
                    <a:pt x="139" y="63"/>
                  </a:cubicBezTo>
                  <a:cubicBezTo>
                    <a:pt x="149" y="122"/>
                    <a:pt x="143" y="186"/>
                    <a:pt x="134" y="245"/>
                  </a:cubicBezTo>
                  <a:cubicBezTo>
                    <a:pt x="125" y="310"/>
                    <a:pt x="97" y="368"/>
                    <a:pt x="82" y="431"/>
                  </a:cubicBezTo>
                  <a:cubicBezTo>
                    <a:pt x="75" y="462"/>
                    <a:pt x="71" y="492"/>
                    <a:pt x="69" y="523"/>
                  </a:cubicBezTo>
                  <a:cubicBezTo>
                    <a:pt x="69" y="534"/>
                    <a:pt x="69" y="537"/>
                    <a:pt x="69" y="544"/>
                  </a:cubicBezTo>
                  <a:cubicBezTo>
                    <a:pt x="81" y="534"/>
                    <a:pt x="88" y="520"/>
                    <a:pt x="108" y="511"/>
                  </a:cubicBezTo>
                  <a:cubicBezTo>
                    <a:pt x="142" y="496"/>
                    <a:pt x="180" y="480"/>
                    <a:pt x="217" y="481"/>
                  </a:cubicBezTo>
                  <a:cubicBezTo>
                    <a:pt x="268" y="482"/>
                    <a:pt x="289" y="520"/>
                    <a:pt x="316" y="557"/>
                  </a:cubicBezTo>
                  <a:cubicBezTo>
                    <a:pt x="359" y="616"/>
                    <a:pt x="358" y="685"/>
                    <a:pt x="355" y="755"/>
                  </a:cubicBezTo>
                  <a:cubicBezTo>
                    <a:pt x="353" y="801"/>
                    <a:pt x="351" y="852"/>
                    <a:pt x="316" y="886"/>
                  </a:cubicBezTo>
                  <a:cubicBezTo>
                    <a:pt x="287" y="914"/>
                    <a:pt x="228" y="941"/>
                    <a:pt x="191" y="924"/>
                  </a:cubicBezTo>
                  <a:cubicBezTo>
                    <a:pt x="160" y="909"/>
                    <a:pt x="141" y="888"/>
                    <a:pt x="117" y="865"/>
                  </a:cubicBezTo>
                  <a:cubicBezTo>
                    <a:pt x="110" y="862"/>
                    <a:pt x="107" y="862"/>
                    <a:pt x="108" y="857"/>
                  </a:cubicBezTo>
                </a:path>
                <a:path w="807" h="2723" extrusionOk="0">
                  <a:moveTo>
                    <a:pt x="594" y="802"/>
                  </a:moveTo>
                  <a:cubicBezTo>
                    <a:pt x="591" y="788"/>
                    <a:pt x="590" y="789"/>
                    <a:pt x="594" y="772"/>
                  </a:cubicBezTo>
                  <a:cubicBezTo>
                    <a:pt x="598" y="756"/>
                    <a:pt x="603" y="745"/>
                    <a:pt x="611" y="730"/>
                  </a:cubicBezTo>
                  <a:cubicBezTo>
                    <a:pt x="612" y="727"/>
                    <a:pt x="614" y="725"/>
                    <a:pt x="615" y="722"/>
                  </a:cubicBezTo>
                  <a:cubicBezTo>
                    <a:pt x="629" y="735"/>
                    <a:pt x="638" y="737"/>
                    <a:pt x="646" y="760"/>
                  </a:cubicBezTo>
                  <a:cubicBezTo>
                    <a:pt x="663" y="806"/>
                    <a:pt x="670" y="850"/>
                    <a:pt x="672" y="899"/>
                  </a:cubicBezTo>
                  <a:cubicBezTo>
                    <a:pt x="675" y="962"/>
                    <a:pt x="661" y="1023"/>
                    <a:pt x="654" y="1085"/>
                  </a:cubicBezTo>
                  <a:cubicBezTo>
                    <a:pt x="649" y="1133"/>
                    <a:pt x="636" y="1189"/>
                    <a:pt x="611" y="1232"/>
                  </a:cubicBezTo>
                  <a:cubicBezTo>
                    <a:pt x="599" y="1252"/>
                    <a:pt x="579" y="1280"/>
                    <a:pt x="555" y="1287"/>
                  </a:cubicBezTo>
                  <a:cubicBezTo>
                    <a:pt x="550" y="1287"/>
                    <a:pt x="549" y="1287"/>
                    <a:pt x="546" y="1287"/>
                  </a:cubicBezTo>
                  <a:cubicBezTo>
                    <a:pt x="546" y="1257"/>
                    <a:pt x="541" y="1225"/>
                    <a:pt x="555" y="1199"/>
                  </a:cubicBezTo>
                  <a:cubicBezTo>
                    <a:pt x="569" y="1173"/>
                    <a:pt x="589" y="1176"/>
                    <a:pt x="615" y="1173"/>
                  </a:cubicBezTo>
                  <a:cubicBezTo>
                    <a:pt x="653" y="1168"/>
                    <a:pt x="678" y="1177"/>
                    <a:pt x="715" y="1182"/>
                  </a:cubicBezTo>
                  <a:cubicBezTo>
                    <a:pt x="747" y="1187"/>
                    <a:pt x="775" y="1190"/>
                    <a:pt x="806" y="1199"/>
                  </a:cubicBezTo>
                </a:path>
                <a:path w="807" h="2723" extrusionOk="0">
                  <a:moveTo>
                    <a:pt x="143" y="1633"/>
                  </a:moveTo>
                  <a:cubicBezTo>
                    <a:pt x="160" y="1619"/>
                    <a:pt x="175" y="1614"/>
                    <a:pt x="195" y="1604"/>
                  </a:cubicBezTo>
                  <a:cubicBezTo>
                    <a:pt x="239" y="1582"/>
                    <a:pt x="275" y="1565"/>
                    <a:pt x="325" y="1562"/>
                  </a:cubicBezTo>
                  <a:cubicBezTo>
                    <a:pt x="376" y="1559"/>
                    <a:pt x="430" y="1559"/>
                    <a:pt x="481" y="1557"/>
                  </a:cubicBezTo>
                  <a:cubicBezTo>
                    <a:pt x="526" y="1557"/>
                    <a:pt x="539" y="1557"/>
                    <a:pt x="568" y="1562"/>
                  </a:cubicBezTo>
                </a:path>
                <a:path w="807" h="2723" extrusionOk="0">
                  <a:moveTo>
                    <a:pt x="468" y="2009"/>
                  </a:moveTo>
                  <a:cubicBezTo>
                    <a:pt x="457" y="2004"/>
                    <a:pt x="454" y="2013"/>
                    <a:pt x="451" y="2001"/>
                  </a:cubicBezTo>
                  <a:cubicBezTo>
                    <a:pt x="446" y="1983"/>
                    <a:pt x="450" y="1946"/>
                    <a:pt x="455" y="1929"/>
                  </a:cubicBezTo>
                  <a:cubicBezTo>
                    <a:pt x="459" y="1916"/>
                    <a:pt x="471" y="1906"/>
                    <a:pt x="477" y="1895"/>
                  </a:cubicBezTo>
                  <a:cubicBezTo>
                    <a:pt x="501" y="1915"/>
                    <a:pt x="523" y="1931"/>
                    <a:pt x="529" y="1967"/>
                  </a:cubicBezTo>
                  <a:cubicBezTo>
                    <a:pt x="538" y="2025"/>
                    <a:pt x="548" y="2084"/>
                    <a:pt x="550" y="2144"/>
                  </a:cubicBezTo>
                  <a:cubicBezTo>
                    <a:pt x="553" y="2221"/>
                    <a:pt x="550" y="2300"/>
                    <a:pt x="542" y="2376"/>
                  </a:cubicBezTo>
                  <a:cubicBezTo>
                    <a:pt x="534" y="2452"/>
                    <a:pt x="516" y="2526"/>
                    <a:pt x="485" y="2596"/>
                  </a:cubicBezTo>
                  <a:cubicBezTo>
                    <a:pt x="466" y="2639"/>
                    <a:pt x="449" y="2676"/>
                    <a:pt x="412" y="2705"/>
                  </a:cubicBezTo>
                  <a:cubicBezTo>
                    <a:pt x="387" y="2724"/>
                    <a:pt x="353" y="2730"/>
                    <a:pt x="325" y="2714"/>
                  </a:cubicBezTo>
                  <a:cubicBezTo>
                    <a:pt x="304" y="2702"/>
                    <a:pt x="301" y="2685"/>
                    <a:pt x="303" y="2663"/>
                  </a:cubicBezTo>
                  <a:cubicBezTo>
                    <a:pt x="305" y="2639"/>
                    <a:pt x="322" y="2616"/>
                    <a:pt x="338" y="2600"/>
                  </a:cubicBezTo>
                  <a:cubicBezTo>
                    <a:pt x="363" y="2575"/>
                    <a:pt x="400" y="2550"/>
                    <a:pt x="433" y="2541"/>
                  </a:cubicBezTo>
                  <a:cubicBezTo>
                    <a:pt x="487" y="2527"/>
                    <a:pt x="528" y="2542"/>
                    <a:pt x="572" y="2574"/>
                  </a:cubicBezTo>
                  <a:cubicBezTo>
                    <a:pt x="621" y="2609"/>
                    <a:pt x="665" y="2650"/>
                    <a:pt x="715" y="2684"/>
                  </a:cubicBezTo>
                  <a:cubicBezTo>
                    <a:pt x="740" y="2701"/>
                    <a:pt x="755" y="2700"/>
                    <a:pt x="784" y="270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89" name="Freeform 39">
              <a:extLst>
                <a:ext uri="{FF2B5EF4-FFF2-40B4-BE49-F238E27FC236}">
                  <a16:creationId xmlns:a16="http://schemas.microsoft.com/office/drawing/2014/main" id="{A7FC8439-BE4B-A3F4-2B59-7F26E82DFF25}"/>
                </a:ext>
              </a:extLst>
            </p:cNvPr>
            <p:cNvSpPr>
              <a:spLocks noRot="1" noChangeAspect="1" noEditPoints="1" noChangeArrowheads="1" noChangeShapeType="1" noTextEdit="1"/>
            </p:cNvSpPr>
            <p:nvPr/>
          </p:nvSpPr>
          <p:spPr bwMode="auto">
            <a:xfrm>
              <a:off x="3176" y="256"/>
              <a:ext cx="397" cy="790"/>
            </a:xfrm>
            <a:custGeom>
              <a:avLst/>
              <a:gdLst>
                <a:gd name="T0" fmla="*/ 252 w 1748"/>
                <a:gd name="T1" fmla="*/ 1093 h 3483"/>
                <a:gd name="T2" fmla="*/ 130 w 1748"/>
                <a:gd name="T3" fmla="*/ 1380 h 3483"/>
                <a:gd name="T4" fmla="*/ 152 w 1748"/>
                <a:gd name="T5" fmla="*/ 1650 h 3483"/>
                <a:gd name="T6" fmla="*/ 282 w 1748"/>
                <a:gd name="T7" fmla="*/ 1300 h 3483"/>
                <a:gd name="T8" fmla="*/ 65 w 1748"/>
                <a:gd name="T9" fmla="*/ 717 h 3483"/>
                <a:gd name="T10" fmla="*/ 369 w 1748"/>
                <a:gd name="T11" fmla="*/ 109 h 3483"/>
                <a:gd name="T12" fmla="*/ 438 w 1748"/>
                <a:gd name="T13" fmla="*/ 17 h 3483"/>
                <a:gd name="T14" fmla="*/ 555 w 1748"/>
                <a:gd name="T15" fmla="*/ 219 h 3483"/>
                <a:gd name="T16" fmla="*/ 512 w 1748"/>
                <a:gd name="T17" fmla="*/ 679 h 3483"/>
                <a:gd name="T18" fmla="*/ 646 w 1748"/>
                <a:gd name="T19" fmla="*/ 751 h 3483"/>
                <a:gd name="T20" fmla="*/ 841 w 1748"/>
                <a:gd name="T21" fmla="*/ 717 h 3483"/>
                <a:gd name="T22" fmla="*/ 174 w 1748"/>
                <a:gd name="T23" fmla="*/ 2000 h 3483"/>
                <a:gd name="T24" fmla="*/ 464 w 1748"/>
                <a:gd name="T25" fmla="*/ 2009 h 3483"/>
                <a:gd name="T26" fmla="*/ 845 w 1748"/>
                <a:gd name="T27" fmla="*/ 1988 h 3483"/>
                <a:gd name="T28" fmla="*/ 507 w 1748"/>
                <a:gd name="T29" fmla="*/ 2971 h 3483"/>
                <a:gd name="T30" fmla="*/ 382 w 1748"/>
                <a:gd name="T31" fmla="*/ 3076 h 3483"/>
                <a:gd name="T32" fmla="*/ 373 w 1748"/>
                <a:gd name="T33" fmla="*/ 3456 h 3483"/>
                <a:gd name="T34" fmla="*/ 516 w 1748"/>
                <a:gd name="T35" fmla="*/ 3330 h 3483"/>
                <a:gd name="T36" fmla="*/ 425 w 1748"/>
                <a:gd name="T37" fmla="*/ 2680 h 3483"/>
                <a:gd name="T38" fmla="*/ 148 w 1748"/>
                <a:gd name="T39" fmla="*/ 2469 h 3483"/>
                <a:gd name="T40" fmla="*/ 772 w 1748"/>
                <a:gd name="T41" fmla="*/ 2587 h 3483"/>
                <a:gd name="T42" fmla="*/ 971 w 1748"/>
                <a:gd name="T43" fmla="*/ 2553 h 3483"/>
                <a:gd name="T44" fmla="*/ 1313 w 1748"/>
                <a:gd name="T45" fmla="*/ 2498 h 3483"/>
                <a:gd name="T46" fmla="*/ 1192 w 1748"/>
                <a:gd name="T47" fmla="*/ 2629 h 3483"/>
                <a:gd name="T48" fmla="*/ 1240 w 1748"/>
                <a:gd name="T49" fmla="*/ 3030 h 3483"/>
                <a:gd name="T50" fmla="*/ 1279 w 1748"/>
                <a:gd name="T51" fmla="*/ 3444 h 3483"/>
                <a:gd name="T52" fmla="*/ 1214 w 1748"/>
                <a:gd name="T53" fmla="*/ 1608 h 3483"/>
                <a:gd name="T54" fmla="*/ 1331 w 1748"/>
                <a:gd name="T55" fmla="*/ 1333 h 3483"/>
                <a:gd name="T56" fmla="*/ 1508 w 1748"/>
                <a:gd name="T57" fmla="*/ 637 h 3483"/>
                <a:gd name="T58" fmla="*/ 1508 w 1748"/>
                <a:gd name="T59" fmla="*/ 641 h 3483"/>
                <a:gd name="T60" fmla="*/ 1660 w 1748"/>
                <a:gd name="T61" fmla="*/ 1342 h 3483"/>
                <a:gd name="T62" fmla="*/ 1747 w 1748"/>
                <a:gd name="T63" fmla="*/ 1755 h 3483"/>
                <a:gd name="T64" fmla="*/ 1435 w 1748"/>
                <a:gd name="T65" fmla="*/ 1156 h 3483"/>
                <a:gd name="T66" fmla="*/ 1452 w 1748"/>
                <a:gd name="T67" fmla="*/ 1143 h 3483"/>
                <a:gd name="T68" fmla="*/ 1625 w 1748"/>
                <a:gd name="T69" fmla="*/ 1114 h 34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8"/>
                <a:gd name="T106" fmla="*/ 0 h 3483"/>
                <a:gd name="T107" fmla="*/ 1748 w 1748"/>
                <a:gd name="T108" fmla="*/ 3483 h 34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8" h="3483" extrusionOk="0">
                  <a:moveTo>
                    <a:pt x="282" y="1076"/>
                  </a:moveTo>
                  <a:cubicBezTo>
                    <a:pt x="270" y="1085"/>
                    <a:pt x="262" y="1086"/>
                    <a:pt x="252" y="1093"/>
                  </a:cubicBezTo>
                  <a:cubicBezTo>
                    <a:pt x="225" y="1111"/>
                    <a:pt x="209" y="1132"/>
                    <a:pt x="191" y="1160"/>
                  </a:cubicBezTo>
                  <a:cubicBezTo>
                    <a:pt x="148" y="1227"/>
                    <a:pt x="140" y="1302"/>
                    <a:pt x="130" y="1380"/>
                  </a:cubicBezTo>
                  <a:cubicBezTo>
                    <a:pt x="121" y="1448"/>
                    <a:pt x="103" y="1531"/>
                    <a:pt x="117" y="1599"/>
                  </a:cubicBezTo>
                  <a:cubicBezTo>
                    <a:pt x="121" y="1620"/>
                    <a:pt x="144" y="1638"/>
                    <a:pt x="152" y="1650"/>
                  </a:cubicBezTo>
                  <a:cubicBezTo>
                    <a:pt x="192" y="1620"/>
                    <a:pt x="209" y="1595"/>
                    <a:pt x="230" y="1536"/>
                  </a:cubicBezTo>
                  <a:cubicBezTo>
                    <a:pt x="257" y="1463"/>
                    <a:pt x="277" y="1378"/>
                    <a:pt x="282" y="1300"/>
                  </a:cubicBezTo>
                  <a:cubicBezTo>
                    <a:pt x="290" y="1175"/>
                    <a:pt x="272" y="1055"/>
                    <a:pt x="221" y="941"/>
                  </a:cubicBezTo>
                  <a:cubicBezTo>
                    <a:pt x="185" y="861"/>
                    <a:pt x="136" y="773"/>
                    <a:pt x="65" y="717"/>
                  </a:cubicBezTo>
                  <a:cubicBezTo>
                    <a:pt x="30" y="698"/>
                    <a:pt x="22" y="694"/>
                    <a:pt x="0" y="683"/>
                  </a:cubicBezTo>
                </a:path>
                <a:path w="1748" h="3483" extrusionOk="0">
                  <a:moveTo>
                    <a:pt x="369" y="109"/>
                  </a:moveTo>
                  <a:cubicBezTo>
                    <a:pt x="373" y="90"/>
                    <a:pt x="375" y="69"/>
                    <a:pt x="382" y="50"/>
                  </a:cubicBezTo>
                  <a:cubicBezTo>
                    <a:pt x="395" y="13"/>
                    <a:pt x="413" y="30"/>
                    <a:pt x="438" y="17"/>
                  </a:cubicBezTo>
                  <a:cubicBezTo>
                    <a:pt x="473" y="-1"/>
                    <a:pt x="498" y="-3"/>
                    <a:pt x="529" y="33"/>
                  </a:cubicBezTo>
                  <a:cubicBezTo>
                    <a:pt x="571" y="82"/>
                    <a:pt x="557" y="161"/>
                    <a:pt x="555" y="219"/>
                  </a:cubicBezTo>
                  <a:cubicBezTo>
                    <a:pt x="552" y="313"/>
                    <a:pt x="542" y="405"/>
                    <a:pt x="529" y="498"/>
                  </a:cubicBezTo>
                  <a:cubicBezTo>
                    <a:pt x="521" y="558"/>
                    <a:pt x="507" y="618"/>
                    <a:pt x="512" y="679"/>
                  </a:cubicBezTo>
                  <a:cubicBezTo>
                    <a:pt x="515" y="719"/>
                    <a:pt x="510" y="727"/>
                    <a:pt x="542" y="738"/>
                  </a:cubicBezTo>
                  <a:cubicBezTo>
                    <a:pt x="570" y="748"/>
                    <a:pt x="616" y="752"/>
                    <a:pt x="646" y="751"/>
                  </a:cubicBezTo>
                  <a:cubicBezTo>
                    <a:pt x="701" y="750"/>
                    <a:pt x="752" y="724"/>
                    <a:pt x="806" y="717"/>
                  </a:cubicBezTo>
                  <a:cubicBezTo>
                    <a:pt x="818" y="717"/>
                    <a:pt x="829" y="717"/>
                    <a:pt x="841" y="717"/>
                  </a:cubicBezTo>
                </a:path>
                <a:path w="1748" h="3483" extrusionOk="0">
                  <a:moveTo>
                    <a:pt x="165" y="1992"/>
                  </a:moveTo>
                  <a:cubicBezTo>
                    <a:pt x="160" y="2005"/>
                    <a:pt x="150" y="2000"/>
                    <a:pt x="174" y="2000"/>
                  </a:cubicBezTo>
                  <a:cubicBezTo>
                    <a:pt x="203" y="2000"/>
                    <a:pt x="226" y="2008"/>
                    <a:pt x="256" y="2009"/>
                  </a:cubicBezTo>
                  <a:cubicBezTo>
                    <a:pt x="325" y="2011"/>
                    <a:pt x="395" y="2008"/>
                    <a:pt x="464" y="2009"/>
                  </a:cubicBezTo>
                  <a:cubicBezTo>
                    <a:pt x="564" y="2010"/>
                    <a:pt x="668" y="2017"/>
                    <a:pt x="767" y="2000"/>
                  </a:cubicBezTo>
                  <a:cubicBezTo>
                    <a:pt x="806" y="1992"/>
                    <a:pt x="819" y="1989"/>
                    <a:pt x="845" y="1988"/>
                  </a:cubicBezTo>
                </a:path>
                <a:path w="1748" h="3483" extrusionOk="0">
                  <a:moveTo>
                    <a:pt x="525" y="3017"/>
                  </a:moveTo>
                  <a:cubicBezTo>
                    <a:pt x="521" y="2994"/>
                    <a:pt x="524" y="2989"/>
                    <a:pt x="507" y="2971"/>
                  </a:cubicBezTo>
                  <a:cubicBezTo>
                    <a:pt x="476" y="2938"/>
                    <a:pt x="474" y="2941"/>
                    <a:pt x="442" y="2967"/>
                  </a:cubicBezTo>
                  <a:cubicBezTo>
                    <a:pt x="405" y="2997"/>
                    <a:pt x="396" y="3028"/>
                    <a:pt x="382" y="3076"/>
                  </a:cubicBezTo>
                  <a:cubicBezTo>
                    <a:pt x="361" y="3149"/>
                    <a:pt x="352" y="3221"/>
                    <a:pt x="351" y="3296"/>
                  </a:cubicBezTo>
                  <a:cubicBezTo>
                    <a:pt x="350" y="3352"/>
                    <a:pt x="347" y="3405"/>
                    <a:pt x="373" y="3456"/>
                  </a:cubicBezTo>
                  <a:cubicBezTo>
                    <a:pt x="392" y="3494"/>
                    <a:pt x="422" y="3489"/>
                    <a:pt x="451" y="3465"/>
                  </a:cubicBezTo>
                  <a:cubicBezTo>
                    <a:pt x="486" y="3436"/>
                    <a:pt x="505" y="3372"/>
                    <a:pt x="516" y="3330"/>
                  </a:cubicBezTo>
                  <a:cubicBezTo>
                    <a:pt x="540" y="3242"/>
                    <a:pt x="542" y="3154"/>
                    <a:pt x="533" y="3064"/>
                  </a:cubicBezTo>
                  <a:cubicBezTo>
                    <a:pt x="520" y="2939"/>
                    <a:pt x="480" y="2793"/>
                    <a:pt x="425" y="2680"/>
                  </a:cubicBezTo>
                  <a:cubicBezTo>
                    <a:pt x="381" y="2590"/>
                    <a:pt x="324" y="2514"/>
                    <a:pt x="252" y="2448"/>
                  </a:cubicBezTo>
                  <a:cubicBezTo>
                    <a:pt x="204" y="2404"/>
                    <a:pt x="181" y="2420"/>
                    <a:pt x="148" y="2469"/>
                  </a:cubicBezTo>
                </a:path>
                <a:path w="1748" h="3483" extrusionOk="0">
                  <a:moveTo>
                    <a:pt x="759" y="2608"/>
                  </a:moveTo>
                  <a:cubicBezTo>
                    <a:pt x="763" y="2598"/>
                    <a:pt x="761" y="2590"/>
                    <a:pt x="772" y="2587"/>
                  </a:cubicBezTo>
                  <a:cubicBezTo>
                    <a:pt x="793" y="2581"/>
                    <a:pt x="816" y="2596"/>
                    <a:pt x="837" y="2591"/>
                  </a:cubicBezTo>
                  <a:cubicBezTo>
                    <a:pt x="882" y="2580"/>
                    <a:pt x="926" y="2565"/>
                    <a:pt x="971" y="2553"/>
                  </a:cubicBezTo>
                  <a:cubicBezTo>
                    <a:pt x="1033" y="2536"/>
                    <a:pt x="1104" y="2509"/>
                    <a:pt x="1166" y="2498"/>
                  </a:cubicBezTo>
                  <a:cubicBezTo>
                    <a:pt x="1208" y="2491"/>
                    <a:pt x="1271" y="2489"/>
                    <a:pt x="1313" y="2498"/>
                  </a:cubicBezTo>
                  <a:cubicBezTo>
                    <a:pt x="1320" y="2501"/>
                    <a:pt x="1328" y="2504"/>
                    <a:pt x="1335" y="2507"/>
                  </a:cubicBezTo>
                </a:path>
                <a:path w="1748" h="3483" extrusionOk="0">
                  <a:moveTo>
                    <a:pt x="1192" y="2629"/>
                  </a:moveTo>
                  <a:cubicBezTo>
                    <a:pt x="1183" y="2653"/>
                    <a:pt x="1186" y="2663"/>
                    <a:pt x="1196" y="2701"/>
                  </a:cubicBezTo>
                  <a:cubicBezTo>
                    <a:pt x="1222" y="2806"/>
                    <a:pt x="1231" y="2923"/>
                    <a:pt x="1240" y="3030"/>
                  </a:cubicBezTo>
                  <a:cubicBezTo>
                    <a:pt x="1248" y="3128"/>
                    <a:pt x="1247" y="3227"/>
                    <a:pt x="1253" y="3325"/>
                  </a:cubicBezTo>
                  <a:cubicBezTo>
                    <a:pt x="1256" y="3367"/>
                    <a:pt x="1265" y="3405"/>
                    <a:pt x="1279" y="3444"/>
                  </a:cubicBezTo>
                </a:path>
                <a:path w="1748" h="3483" extrusionOk="0">
                  <a:moveTo>
                    <a:pt x="1214" y="1608"/>
                  </a:moveTo>
                  <a:cubicBezTo>
                    <a:pt x="1222" y="1595"/>
                    <a:pt x="1202" y="1627"/>
                    <a:pt x="1214" y="1608"/>
                  </a:cubicBezTo>
                  <a:cubicBezTo>
                    <a:pt x="1225" y="1591"/>
                    <a:pt x="1237" y="1561"/>
                    <a:pt x="1248" y="1540"/>
                  </a:cubicBezTo>
                  <a:cubicBezTo>
                    <a:pt x="1282" y="1474"/>
                    <a:pt x="1307" y="1404"/>
                    <a:pt x="1331" y="1333"/>
                  </a:cubicBezTo>
                  <a:cubicBezTo>
                    <a:pt x="1375" y="1206"/>
                    <a:pt x="1407" y="1074"/>
                    <a:pt x="1443" y="945"/>
                  </a:cubicBezTo>
                  <a:cubicBezTo>
                    <a:pt x="1472" y="843"/>
                    <a:pt x="1487" y="740"/>
                    <a:pt x="1508" y="637"/>
                  </a:cubicBezTo>
                  <a:cubicBezTo>
                    <a:pt x="1510" y="630"/>
                    <a:pt x="1511" y="623"/>
                    <a:pt x="1513" y="616"/>
                  </a:cubicBezTo>
                  <a:cubicBezTo>
                    <a:pt x="1508" y="633"/>
                    <a:pt x="1507" y="624"/>
                    <a:pt x="1508" y="641"/>
                  </a:cubicBezTo>
                  <a:cubicBezTo>
                    <a:pt x="1511" y="726"/>
                    <a:pt x="1557" y="802"/>
                    <a:pt x="1573" y="886"/>
                  </a:cubicBezTo>
                  <a:cubicBezTo>
                    <a:pt x="1602" y="1038"/>
                    <a:pt x="1632" y="1190"/>
                    <a:pt x="1660" y="1342"/>
                  </a:cubicBezTo>
                  <a:cubicBezTo>
                    <a:pt x="1678" y="1437"/>
                    <a:pt x="1698" y="1530"/>
                    <a:pt x="1716" y="1625"/>
                  </a:cubicBezTo>
                  <a:cubicBezTo>
                    <a:pt x="1725" y="1670"/>
                    <a:pt x="1734" y="1711"/>
                    <a:pt x="1747" y="1755"/>
                  </a:cubicBezTo>
                </a:path>
                <a:path w="1748" h="3483" extrusionOk="0">
                  <a:moveTo>
                    <a:pt x="1443" y="1207"/>
                  </a:moveTo>
                  <a:cubicBezTo>
                    <a:pt x="1443" y="1191"/>
                    <a:pt x="1448" y="1169"/>
                    <a:pt x="1435" y="1156"/>
                  </a:cubicBezTo>
                  <a:cubicBezTo>
                    <a:pt x="1430" y="1151"/>
                    <a:pt x="1431" y="1149"/>
                    <a:pt x="1430" y="1139"/>
                  </a:cubicBezTo>
                  <a:cubicBezTo>
                    <a:pt x="1430" y="1139"/>
                    <a:pt x="1432" y="1142"/>
                    <a:pt x="1452" y="1143"/>
                  </a:cubicBezTo>
                  <a:cubicBezTo>
                    <a:pt x="1492" y="1145"/>
                    <a:pt x="1534" y="1142"/>
                    <a:pt x="1573" y="1131"/>
                  </a:cubicBezTo>
                  <a:cubicBezTo>
                    <a:pt x="1590" y="1125"/>
                    <a:pt x="1608" y="1120"/>
                    <a:pt x="1625" y="111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0" name="Freeform 40">
              <a:extLst>
                <a:ext uri="{FF2B5EF4-FFF2-40B4-BE49-F238E27FC236}">
                  <a16:creationId xmlns:a16="http://schemas.microsoft.com/office/drawing/2014/main" id="{BFC125C8-1CB0-20EC-0D7F-A4A648012331}"/>
                </a:ext>
              </a:extLst>
            </p:cNvPr>
            <p:cNvSpPr>
              <a:spLocks noRot="1" noChangeAspect="1" noEditPoints="1" noChangeArrowheads="1" noChangeShapeType="1" noTextEdit="1"/>
            </p:cNvSpPr>
            <p:nvPr/>
          </p:nvSpPr>
          <p:spPr bwMode="auto">
            <a:xfrm>
              <a:off x="57" y="459"/>
              <a:ext cx="3" cy="2"/>
            </a:xfrm>
            <a:custGeom>
              <a:avLst/>
              <a:gdLst>
                <a:gd name="T0" fmla="*/ 0 w 14"/>
                <a:gd name="T1" fmla="*/ 5 h 10"/>
                <a:gd name="T2" fmla="*/ 13 w 14"/>
                <a:gd name="T3" fmla="*/ 9 h 10"/>
                <a:gd name="T4" fmla="*/ 0 60000 65536"/>
                <a:gd name="T5" fmla="*/ 0 60000 65536"/>
                <a:gd name="T6" fmla="*/ 0 w 14"/>
                <a:gd name="T7" fmla="*/ 0 h 10"/>
                <a:gd name="T8" fmla="*/ 14 w 14"/>
                <a:gd name="T9" fmla="*/ 10 h 10"/>
              </a:gdLst>
              <a:ahLst/>
              <a:cxnLst>
                <a:cxn ang="T4">
                  <a:pos x="T0" y="T1"/>
                </a:cxn>
                <a:cxn ang="T5">
                  <a:pos x="T2" y="T3"/>
                </a:cxn>
              </a:cxnLst>
              <a:rect l="T6" t="T7" r="T8" b="T9"/>
              <a:pathLst>
                <a:path w="14" h="10" extrusionOk="0">
                  <a:moveTo>
                    <a:pt x="0" y="5"/>
                  </a:moveTo>
                  <a:cubicBezTo>
                    <a:pt x="18" y="-5"/>
                    <a:pt x="3" y="6"/>
                    <a:pt x="13" y="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1" name="Freeform 41">
              <a:extLst>
                <a:ext uri="{FF2B5EF4-FFF2-40B4-BE49-F238E27FC236}">
                  <a16:creationId xmlns:a16="http://schemas.microsoft.com/office/drawing/2014/main" id="{5BCEB134-B873-2CEB-98D1-79179A075CA3}"/>
                </a:ext>
              </a:extLst>
            </p:cNvPr>
            <p:cNvSpPr>
              <a:spLocks noRot="1" noChangeAspect="1" noEditPoints="1" noChangeArrowheads="1" noChangeShapeType="1" noTextEdit="1"/>
            </p:cNvSpPr>
            <p:nvPr/>
          </p:nvSpPr>
          <p:spPr bwMode="auto">
            <a:xfrm>
              <a:off x="703" y="400"/>
              <a:ext cx="2" cy="2"/>
            </a:xfrm>
            <a:custGeom>
              <a:avLst/>
              <a:gdLst>
                <a:gd name="T0" fmla="*/ 8 w 9"/>
                <a:gd name="T1" fmla="*/ 0 h 9"/>
                <a:gd name="T2" fmla="*/ 0 w 9"/>
                <a:gd name="T3" fmla="*/ 8 h 9"/>
                <a:gd name="T4" fmla="*/ 0 60000 65536"/>
                <a:gd name="T5" fmla="*/ 0 60000 65536"/>
                <a:gd name="T6" fmla="*/ 0 w 9"/>
                <a:gd name="T7" fmla="*/ 0 h 9"/>
                <a:gd name="T8" fmla="*/ 9 w 9"/>
                <a:gd name="T9" fmla="*/ 9 h 9"/>
              </a:gdLst>
              <a:ahLst/>
              <a:cxnLst>
                <a:cxn ang="T4">
                  <a:pos x="T0" y="T1"/>
                </a:cxn>
                <a:cxn ang="T5">
                  <a:pos x="T2" y="T3"/>
                </a:cxn>
              </a:cxnLst>
              <a:rect l="T6" t="T7" r="T8" b="T9"/>
              <a:pathLst>
                <a:path w="9" h="9" extrusionOk="0">
                  <a:moveTo>
                    <a:pt x="8" y="0"/>
                  </a:moveTo>
                  <a:cubicBezTo>
                    <a:pt x="-2" y="0"/>
                    <a:pt x="0" y="0"/>
                    <a:pt x="0" y="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2" name="Freeform 42">
              <a:extLst>
                <a:ext uri="{FF2B5EF4-FFF2-40B4-BE49-F238E27FC236}">
                  <a16:creationId xmlns:a16="http://schemas.microsoft.com/office/drawing/2014/main" id="{970419B5-21D1-7D85-A315-72C86459A1A4}"/>
                </a:ext>
              </a:extLst>
            </p:cNvPr>
            <p:cNvSpPr>
              <a:spLocks noRot="1" noChangeAspect="1" noEditPoints="1" noChangeArrowheads="1" noChangeShapeType="1" noTextEdit="1"/>
            </p:cNvSpPr>
            <p:nvPr/>
          </p:nvSpPr>
          <p:spPr bwMode="auto">
            <a:xfrm>
              <a:off x="791" y="430"/>
              <a:ext cx="2" cy="13"/>
            </a:xfrm>
            <a:custGeom>
              <a:avLst/>
              <a:gdLst>
                <a:gd name="T0" fmla="*/ 4 w 5"/>
                <a:gd name="T1" fmla="*/ 55 h 56"/>
                <a:gd name="T2" fmla="*/ 0 w 5"/>
                <a:gd name="T3" fmla="*/ 17 h 56"/>
                <a:gd name="T4" fmla="*/ 4 w 5"/>
                <a:gd name="T5" fmla="*/ 0 h 56"/>
                <a:gd name="T6" fmla="*/ 0 60000 65536"/>
                <a:gd name="T7" fmla="*/ 0 60000 65536"/>
                <a:gd name="T8" fmla="*/ 0 60000 65536"/>
                <a:gd name="T9" fmla="*/ 0 w 5"/>
                <a:gd name="T10" fmla="*/ 0 h 56"/>
                <a:gd name="T11" fmla="*/ 5 w 5"/>
                <a:gd name="T12" fmla="*/ 56 h 56"/>
              </a:gdLst>
              <a:ahLst/>
              <a:cxnLst>
                <a:cxn ang="T6">
                  <a:pos x="T0" y="T1"/>
                </a:cxn>
                <a:cxn ang="T7">
                  <a:pos x="T2" y="T3"/>
                </a:cxn>
                <a:cxn ang="T8">
                  <a:pos x="T4" y="T5"/>
                </a:cxn>
              </a:cxnLst>
              <a:rect l="T9" t="T10" r="T11" b="T12"/>
              <a:pathLst>
                <a:path w="5" h="56" extrusionOk="0">
                  <a:moveTo>
                    <a:pt x="4" y="55"/>
                  </a:moveTo>
                  <a:cubicBezTo>
                    <a:pt x="1" y="42"/>
                    <a:pt x="0" y="31"/>
                    <a:pt x="0" y="17"/>
                  </a:cubicBezTo>
                  <a:cubicBezTo>
                    <a:pt x="0" y="6"/>
                    <a:pt x="-2" y="4"/>
                    <a:pt x="4"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3" name="Freeform 43">
              <a:extLst>
                <a:ext uri="{FF2B5EF4-FFF2-40B4-BE49-F238E27FC236}">
                  <a16:creationId xmlns:a16="http://schemas.microsoft.com/office/drawing/2014/main" id="{B9CB8312-163B-345B-7C3C-F69EF9FA3D9A}"/>
                </a:ext>
              </a:extLst>
            </p:cNvPr>
            <p:cNvSpPr>
              <a:spLocks noRot="1" noChangeAspect="1" noEditPoints="1" noChangeArrowheads="1" noChangeShapeType="1" noTextEdit="1"/>
            </p:cNvSpPr>
            <p:nvPr/>
          </p:nvSpPr>
          <p:spPr bwMode="auto">
            <a:xfrm>
              <a:off x="866" y="176"/>
              <a:ext cx="363" cy="917"/>
            </a:xfrm>
            <a:custGeom>
              <a:avLst/>
              <a:gdLst>
                <a:gd name="T0" fmla="*/ 252 w 1600"/>
                <a:gd name="T1" fmla="*/ 1195 h 4040"/>
                <a:gd name="T2" fmla="*/ 343 w 1600"/>
                <a:gd name="T3" fmla="*/ 887 h 4040"/>
                <a:gd name="T4" fmla="*/ 321 w 1600"/>
                <a:gd name="T5" fmla="*/ 878 h 4040"/>
                <a:gd name="T6" fmla="*/ 369 w 1600"/>
                <a:gd name="T7" fmla="*/ 1279 h 4040"/>
                <a:gd name="T8" fmla="*/ 390 w 1600"/>
                <a:gd name="T9" fmla="*/ 1634 h 4040"/>
                <a:gd name="T10" fmla="*/ 269 w 1600"/>
                <a:gd name="T11" fmla="*/ 1777 h 4040"/>
                <a:gd name="T12" fmla="*/ 148 w 1600"/>
                <a:gd name="T13" fmla="*/ 1672 h 4040"/>
                <a:gd name="T14" fmla="*/ 330 w 1600"/>
                <a:gd name="T15" fmla="*/ 0 h 4040"/>
                <a:gd name="T16" fmla="*/ 35 w 1600"/>
                <a:gd name="T17" fmla="*/ 2178 h 4040"/>
                <a:gd name="T18" fmla="*/ 113 w 1600"/>
                <a:gd name="T19" fmla="*/ 2178 h 4040"/>
                <a:gd name="T20" fmla="*/ 447 w 1600"/>
                <a:gd name="T21" fmla="*/ 2195 h 4040"/>
                <a:gd name="T22" fmla="*/ 187 w 1600"/>
                <a:gd name="T23" fmla="*/ 2562 h 4040"/>
                <a:gd name="T24" fmla="*/ 135 w 1600"/>
                <a:gd name="T25" fmla="*/ 2596 h 4040"/>
                <a:gd name="T26" fmla="*/ 100 w 1600"/>
                <a:gd name="T27" fmla="*/ 2575 h 4040"/>
                <a:gd name="T28" fmla="*/ 130 w 1600"/>
                <a:gd name="T29" fmla="*/ 2495 h 4040"/>
                <a:gd name="T30" fmla="*/ 221 w 1600"/>
                <a:gd name="T31" fmla="*/ 2752 h 4040"/>
                <a:gd name="T32" fmla="*/ 165 w 1600"/>
                <a:gd name="T33" fmla="*/ 3373 h 4040"/>
                <a:gd name="T34" fmla="*/ 44 w 1600"/>
                <a:gd name="T35" fmla="*/ 3465 h 4040"/>
                <a:gd name="T36" fmla="*/ 13 w 1600"/>
                <a:gd name="T37" fmla="*/ 3250 h 4040"/>
                <a:gd name="T38" fmla="*/ 178 w 1600"/>
                <a:gd name="T39" fmla="*/ 3250 h 4040"/>
                <a:gd name="T40" fmla="*/ 317 w 1600"/>
                <a:gd name="T41" fmla="*/ 3389 h 4040"/>
                <a:gd name="T42" fmla="*/ 447 w 1600"/>
                <a:gd name="T43" fmla="*/ 2879 h 4040"/>
                <a:gd name="T44" fmla="*/ 633 w 1600"/>
                <a:gd name="T45" fmla="*/ 2668 h 4040"/>
                <a:gd name="T46" fmla="*/ 694 w 1600"/>
                <a:gd name="T47" fmla="*/ 2355 h 4040"/>
                <a:gd name="T48" fmla="*/ 546 w 1600"/>
                <a:gd name="T49" fmla="*/ 2410 h 4040"/>
                <a:gd name="T50" fmla="*/ 542 w 1600"/>
                <a:gd name="T51" fmla="*/ 2972 h 4040"/>
                <a:gd name="T52" fmla="*/ 629 w 1600"/>
                <a:gd name="T53" fmla="*/ 3482 h 4040"/>
                <a:gd name="T54" fmla="*/ 616 w 1600"/>
                <a:gd name="T55" fmla="*/ 3478 h 4040"/>
                <a:gd name="T56" fmla="*/ 663 w 1600"/>
                <a:gd name="T57" fmla="*/ 3098 h 4040"/>
                <a:gd name="T58" fmla="*/ 750 w 1600"/>
                <a:gd name="T59" fmla="*/ 3077 h 4040"/>
                <a:gd name="T60" fmla="*/ 676 w 1600"/>
                <a:gd name="T61" fmla="*/ 3432 h 4040"/>
                <a:gd name="T62" fmla="*/ 642 w 1600"/>
                <a:gd name="T63" fmla="*/ 3478 h 4040"/>
                <a:gd name="T64" fmla="*/ 663 w 1600"/>
                <a:gd name="T65" fmla="*/ 3453 h 4040"/>
                <a:gd name="T66" fmla="*/ 798 w 1600"/>
                <a:gd name="T67" fmla="*/ 3512 h 4040"/>
                <a:gd name="T68" fmla="*/ 1114 w 1600"/>
                <a:gd name="T69" fmla="*/ 3697 h 4040"/>
                <a:gd name="T70" fmla="*/ 1053 w 1600"/>
                <a:gd name="T71" fmla="*/ 3871 h 4040"/>
                <a:gd name="T72" fmla="*/ 1058 w 1600"/>
                <a:gd name="T73" fmla="*/ 4031 h 4040"/>
                <a:gd name="T74" fmla="*/ 1209 w 1600"/>
                <a:gd name="T75" fmla="*/ 3887 h 4040"/>
                <a:gd name="T76" fmla="*/ 1162 w 1600"/>
                <a:gd name="T77" fmla="*/ 3664 h 4040"/>
                <a:gd name="T78" fmla="*/ 1084 w 1600"/>
                <a:gd name="T79" fmla="*/ 840 h 4040"/>
                <a:gd name="T80" fmla="*/ 1179 w 1600"/>
                <a:gd name="T81" fmla="*/ 2199 h 4040"/>
                <a:gd name="T82" fmla="*/ 1599 w 1600"/>
                <a:gd name="T83" fmla="*/ 3567 h 40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0"/>
                <a:gd name="T127" fmla="*/ 0 h 4040"/>
                <a:gd name="T128" fmla="*/ 1600 w 1600"/>
                <a:gd name="T129" fmla="*/ 4040 h 40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0" h="4040" extrusionOk="0">
                  <a:moveTo>
                    <a:pt x="221" y="1195"/>
                  </a:moveTo>
                  <a:cubicBezTo>
                    <a:pt x="240" y="1191"/>
                    <a:pt x="222" y="1223"/>
                    <a:pt x="252" y="1195"/>
                  </a:cubicBezTo>
                  <a:cubicBezTo>
                    <a:pt x="274" y="1175"/>
                    <a:pt x="294" y="1129"/>
                    <a:pt x="304" y="1102"/>
                  </a:cubicBezTo>
                  <a:cubicBezTo>
                    <a:pt x="331" y="1030"/>
                    <a:pt x="343" y="964"/>
                    <a:pt x="343" y="887"/>
                  </a:cubicBezTo>
                  <a:cubicBezTo>
                    <a:pt x="343" y="866"/>
                    <a:pt x="341" y="850"/>
                    <a:pt x="338" y="832"/>
                  </a:cubicBezTo>
                  <a:cubicBezTo>
                    <a:pt x="338" y="833"/>
                    <a:pt x="322" y="862"/>
                    <a:pt x="321" y="878"/>
                  </a:cubicBezTo>
                  <a:cubicBezTo>
                    <a:pt x="316" y="947"/>
                    <a:pt x="328" y="1013"/>
                    <a:pt x="338" y="1081"/>
                  </a:cubicBezTo>
                  <a:cubicBezTo>
                    <a:pt x="348" y="1148"/>
                    <a:pt x="355" y="1213"/>
                    <a:pt x="369" y="1279"/>
                  </a:cubicBezTo>
                  <a:cubicBezTo>
                    <a:pt x="383" y="1346"/>
                    <a:pt x="389" y="1409"/>
                    <a:pt x="390" y="1478"/>
                  </a:cubicBezTo>
                  <a:cubicBezTo>
                    <a:pt x="390" y="1525"/>
                    <a:pt x="404" y="1589"/>
                    <a:pt x="390" y="1634"/>
                  </a:cubicBezTo>
                  <a:cubicBezTo>
                    <a:pt x="378" y="1672"/>
                    <a:pt x="361" y="1699"/>
                    <a:pt x="338" y="1731"/>
                  </a:cubicBezTo>
                  <a:cubicBezTo>
                    <a:pt x="320" y="1756"/>
                    <a:pt x="300" y="1769"/>
                    <a:pt x="269" y="1777"/>
                  </a:cubicBezTo>
                  <a:cubicBezTo>
                    <a:pt x="241" y="1784"/>
                    <a:pt x="206" y="1785"/>
                    <a:pt x="182" y="1769"/>
                  </a:cubicBezTo>
                  <a:cubicBezTo>
                    <a:pt x="154" y="1750"/>
                    <a:pt x="149" y="1700"/>
                    <a:pt x="148" y="1672"/>
                  </a:cubicBezTo>
                </a:path>
                <a:path w="1600" h="4040" extrusionOk="0">
                  <a:moveTo>
                    <a:pt x="330" y="9"/>
                  </a:moveTo>
                  <a:cubicBezTo>
                    <a:pt x="330" y="5"/>
                    <a:pt x="330" y="3"/>
                    <a:pt x="330" y="0"/>
                  </a:cubicBezTo>
                </a:path>
                <a:path w="1600" h="4040" extrusionOk="0">
                  <a:moveTo>
                    <a:pt x="44" y="2187"/>
                  </a:moveTo>
                  <a:cubicBezTo>
                    <a:pt x="44" y="2170"/>
                    <a:pt x="47" y="2171"/>
                    <a:pt x="35" y="2178"/>
                  </a:cubicBezTo>
                  <a:cubicBezTo>
                    <a:pt x="35" y="2178"/>
                    <a:pt x="33" y="2184"/>
                    <a:pt x="39" y="2182"/>
                  </a:cubicBezTo>
                  <a:cubicBezTo>
                    <a:pt x="62" y="2174"/>
                    <a:pt x="86" y="2178"/>
                    <a:pt x="113" y="2178"/>
                  </a:cubicBezTo>
                  <a:cubicBezTo>
                    <a:pt x="158" y="2178"/>
                    <a:pt x="207" y="2166"/>
                    <a:pt x="252" y="2174"/>
                  </a:cubicBezTo>
                  <a:cubicBezTo>
                    <a:pt x="322" y="2186"/>
                    <a:pt x="375" y="2201"/>
                    <a:pt x="447" y="2195"/>
                  </a:cubicBezTo>
                </a:path>
                <a:path w="1600" h="4040" extrusionOk="0">
                  <a:moveTo>
                    <a:pt x="191" y="2562"/>
                  </a:moveTo>
                  <a:cubicBezTo>
                    <a:pt x="181" y="2562"/>
                    <a:pt x="206" y="2554"/>
                    <a:pt x="187" y="2562"/>
                  </a:cubicBezTo>
                  <a:cubicBezTo>
                    <a:pt x="171" y="2569"/>
                    <a:pt x="172" y="2574"/>
                    <a:pt x="161" y="2583"/>
                  </a:cubicBezTo>
                  <a:cubicBezTo>
                    <a:pt x="153" y="2589"/>
                    <a:pt x="142" y="2588"/>
                    <a:pt x="135" y="2596"/>
                  </a:cubicBezTo>
                  <a:cubicBezTo>
                    <a:pt x="127" y="2605"/>
                    <a:pt x="123" y="2611"/>
                    <a:pt x="117" y="2617"/>
                  </a:cubicBezTo>
                  <a:cubicBezTo>
                    <a:pt x="108" y="2599"/>
                    <a:pt x="100" y="2597"/>
                    <a:pt x="100" y="2575"/>
                  </a:cubicBezTo>
                  <a:cubicBezTo>
                    <a:pt x="99" y="2549"/>
                    <a:pt x="111" y="2530"/>
                    <a:pt x="122" y="2507"/>
                  </a:cubicBezTo>
                  <a:cubicBezTo>
                    <a:pt x="125" y="2503"/>
                    <a:pt x="127" y="2499"/>
                    <a:pt x="130" y="2495"/>
                  </a:cubicBezTo>
                  <a:cubicBezTo>
                    <a:pt x="156" y="2516"/>
                    <a:pt x="171" y="2516"/>
                    <a:pt x="187" y="2550"/>
                  </a:cubicBezTo>
                  <a:cubicBezTo>
                    <a:pt x="215" y="2609"/>
                    <a:pt x="219" y="2688"/>
                    <a:pt x="221" y="2752"/>
                  </a:cubicBezTo>
                  <a:cubicBezTo>
                    <a:pt x="225" y="2864"/>
                    <a:pt x="232" y="2982"/>
                    <a:pt x="221" y="3094"/>
                  </a:cubicBezTo>
                  <a:cubicBezTo>
                    <a:pt x="212" y="3187"/>
                    <a:pt x="190" y="3283"/>
                    <a:pt x="165" y="3373"/>
                  </a:cubicBezTo>
                  <a:cubicBezTo>
                    <a:pt x="155" y="3410"/>
                    <a:pt x="140" y="3472"/>
                    <a:pt x="96" y="3486"/>
                  </a:cubicBezTo>
                  <a:cubicBezTo>
                    <a:pt x="78" y="3492"/>
                    <a:pt x="55" y="3480"/>
                    <a:pt x="44" y="3465"/>
                  </a:cubicBezTo>
                  <a:cubicBezTo>
                    <a:pt x="28" y="3443"/>
                    <a:pt x="4" y="3393"/>
                    <a:pt x="0" y="3364"/>
                  </a:cubicBezTo>
                  <a:cubicBezTo>
                    <a:pt x="-4" y="3334"/>
                    <a:pt x="0" y="3277"/>
                    <a:pt x="13" y="3250"/>
                  </a:cubicBezTo>
                  <a:cubicBezTo>
                    <a:pt x="25" y="3225"/>
                    <a:pt x="48" y="3224"/>
                    <a:pt x="74" y="3221"/>
                  </a:cubicBezTo>
                  <a:cubicBezTo>
                    <a:pt x="100" y="3218"/>
                    <a:pt x="158" y="3232"/>
                    <a:pt x="178" y="3250"/>
                  </a:cubicBezTo>
                  <a:cubicBezTo>
                    <a:pt x="209" y="3278"/>
                    <a:pt x="225" y="3318"/>
                    <a:pt x="260" y="3343"/>
                  </a:cubicBezTo>
                  <a:cubicBezTo>
                    <a:pt x="282" y="3359"/>
                    <a:pt x="296" y="3374"/>
                    <a:pt x="317" y="3389"/>
                  </a:cubicBezTo>
                </a:path>
                <a:path w="1600" h="4040" extrusionOk="0">
                  <a:moveTo>
                    <a:pt x="429" y="2900"/>
                  </a:moveTo>
                  <a:cubicBezTo>
                    <a:pt x="435" y="2893"/>
                    <a:pt x="438" y="2888"/>
                    <a:pt x="447" y="2879"/>
                  </a:cubicBezTo>
                  <a:cubicBezTo>
                    <a:pt x="473" y="2851"/>
                    <a:pt x="502" y="2826"/>
                    <a:pt x="529" y="2799"/>
                  </a:cubicBezTo>
                  <a:cubicBezTo>
                    <a:pt x="570" y="2758"/>
                    <a:pt x="600" y="2716"/>
                    <a:pt x="633" y="2668"/>
                  </a:cubicBezTo>
                  <a:cubicBezTo>
                    <a:pt x="680" y="2599"/>
                    <a:pt x="711" y="2535"/>
                    <a:pt x="720" y="2452"/>
                  </a:cubicBezTo>
                  <a:cubicBezTo>
                    <a:pt x="724" y="2419"/>
                    <a:pt x="717" y="2381"/>
                    <a:pt x="694" y="2355"/>
                  </a:cubicBezTo>
                  <a:cubicBezTo>
                    <a:pt x="676" y="2335"/>
                    <a:pt x="645" y="2312"/>
                    <a:pt x="616" y="2317"/>
                  </a:cubicBezTo>
                  <a:cubicBezTo>
                    <a:pt x="582" y="2322"/>
                    <a:pt x="556" y="2386"/>
                    <a:pt x="546" y="2410"/>
                  </a:cubicBezTo>
                  <a:cubicBezTo>
                    <a:pt x="518" y="2479"/>
                    <a:pt x="518" y="2561"/>
                    <a:pt x="520" y="2634"/>
                  </a:cubicBezTo>
                  <a:cubicBezTo>
                    <a:pt x="523" y="2747"/>
                    <a:pt x="528" y="2860"/>
                    <a:pt x="542" y="2972"/>
                  </a:cubicBezTo>
                  <a:cubicBezTo>
                    <a:pt x="556" y="3083"/>
                    <a:pt x="579" y="3191"/>
                    <a:pt x="598" y="3301"/>
                  </a:cubicBezTo>
                  <a:cubicBezTo>
                    <a:pt x="609" y="3361"/>
                    <a:pt x="619" y="3422"/>
                    <a:pt x="629" y="3482"/>
                  </a:cubicBezTo>
                  <a:cubicBezTo>
                    <a:pt x="631" y="3495"/>
                    <a:pt x="632" y="3507"/>
                    <a:pt x="633" y="3520"/>
                  </a:cubicBezTo>
                  <a:cubicBezTo>
                    <a:pt x="627" y="3505"/>
                    <a:pt x="620" y="3494"/>
                    <a:pt x="616" y="3478"/>
                  </a:cubicBezTo>
                  <a:cubicBezTo>
                    <a:pt x="601" y="3420"/>
                    <a:pt x="612" y="3351"/>
                    <a:pt x="616" y="3292"/>
                  </a:cubicBezTo>
                  <a:cubicBezTo>
                    <a:pt x="621" y="3224"/>
                    <a:pt x="637" y="3160"/>
                    <a:pt x="663" y="3098"/>
                  </a:cubicBezTo>
                  <a:cubicBezTo>
                    <a:pt x="682" y="3053"/>
                    <a:pt x="695" y="3047"/>
                    <a:pt x="724" y="3014"/>
                  </a:cubicBezTo>
                  <a:cubicBezTo>
                    <a:pt x="751" y="3050"/>
                    <a:pt x="744" y="3001"/>
                    <a:pt x="750" y="3077"/>
                  </a:cubicBezTo>
                  <a:cubicBezTo>
                    <a:pt x="755" y="3145"/>
                    <a:pt x="737" y="3207"/>
                    <a:pt x="720" y="3271"/>
                  </a:cubicBezTo>
                  <a:cubicBezTo>
                    <a:pt x="706" y="3325"/>
                    <a:pt x="692" y="3379"/>
                    <a:pt x="676" y="3432"/>
                  </a:cubicBezTo>
                  <a:cubicBezTo>
                    <a:pt x="673" y="3444"/>
                    <a:pt x="666" y="3461"/>
                    <a:pt x="659" y="3470"/>
                  </a:cubicBezTo>
                  <a:cubicBezTo>
                    <a:pt x="653" y="3477"/>
                    <a:pt x="651" y="3477"/>
                    <a:pt x="642" y="3478"/>
                  </a:cubicBezTo>
                  <a:cubicBezTo>
                    <a:pt x="638" y="3467"/>
                    <a:pt x="635" y="3461"/>
                    <a:pt x="642" y="3470"/>
                  </a:cubicBezTo>
                  <a:cubicBezTo>
                    <a:pt x="647" y="3467"/>
                    <a:pt x="645" y="3447"/>
                    <a:pt x="663" y="3453"/>
                  </a:cubicBezTo>
                  <a:cubicBezTo>
                    <a:pt x="681" y="3459"/>
                    <a:pt x="696" y="3483"/>
                    <a:pt x="715" y="3491"/>
                  </a:cubicBezTo>
                  <a:cubicBezTo>
                    <a:pt x="738" y="3500"/>
                    <a:pt x="772" y="3506"/>
                    <a:pt x="798" y="3512"/>
                  </a:cubicBezTo>
                  <a:cubicBezTo>
                    <a:pt x="831" y="3520"/>
                    <a:pt x="847" y="3515"/>
                    <a:pt x="880" y="3512"/>
                  </a:cubicBezTo>
                </a:path>
                <a:path w="1600" h="4040" extrusionOk="0">
                  <a:moveTo>
                    <a:pt x="1114" y="3697"/>
                  </a:moveTo>
                  <a:cubicBezTo>
                    <a:pt x="1110" y="3720"/>
                    <a:pt x="1096" y="3724"/>
                    <a:pt x="1084" y="3748"/>
                  </a:cubicBezTo>
                  <a:cubicBezTo>
                    <a:pt x="1068" y="3778"/>
                    <a:pt x="1059" y="3837"/>
                    <a:pt x="1053" y="3871"/>
                  </a:cubicBezTo>
                  <a:cubicBezTo>
                    <a:pt x="1046" y="3911"/>
                    <a:pt x="1040" y="3943"/>
                    <a:pt x="1040" y="3984"/>
                  </a:cubicBezTo>
                  <a:cubicBezTo>
                    <a:pt x="1040" y="4009"/>
                    <a:pt x="1036" y="4021"/>
                    <a:pt x="1058" y="4031"/>
                  </a:cubicBezTo>
                  <a:cubicBezTo>
                    <a:pt x="1092" y="4046"/>
                    <a:pt x="1101" y="4023"/>
                    <a:pt x="1127" y="4001"/>
                  </a:cubicBezTo>
                  <a:cubicBezTo>
                    <a:pt x="1161" y="3972"/>
                    <a:pt x="1189" y="3927"/>
                    <a:pt x="1209" y="3887"/>
                  </a:cubicBezTo>
                  <a:cubicBezTo>
                    <a:pt x="1229" y="3848"/>
                    <a:pt x="1251" y="3779"/>
                    <a:pt x="1235" y="3735"/>
                  </a:cubicBezTo>
                  <a:cubicBezTo>
                    <a:pt x="1222" y="3701"/>
                    <a:pt x="1190" y="3682"/>
                    <a:pt x="1162" y="3664"/>
                  </a:cubicBezTo>
                </a:path>
                <a:path w="1600" h="4040" extrusionOk="0">
                  <a:moveTo>
                    <a:pt x="1101" y="646"/>
                  </a:moveTo>
                  <a:cubicBezTo>
                    <a:pt x="1092" y="712"/>
                    <a:pt x="1085" y="774"/>
                    <a:pt x="1084" y="840"/>
                  </a:cubicBezTo>
                  <a:cubicBezTo>
                    <a:pt x="1082" y="992"/>
                    <a:pt x="1071" y="1144"/>
                    <a:pt x="1079" y="1296"/>
                  </a:cubicBezTo>
                  <a:cubicBezTo>
                    <a:pt x="1094" y="1598"/>
                    <a:pt x="1130" y="1901"/>
                    <a:pt x="1179" y="2199"/>
                  </a:cubicBezTo>
                  <a:cubicBezTo>
                    <a:pt x="1228" y="2494"/>
                    <a:pt x="1281" y="2793"/>
                    <a:pt x="1361" y="3081"/>
                  </a:cubicBezTo>
                  <a:cubicBezTo>
                    <a:pt x="1412" y="3264"/>
                    <a:pt x="1488" y="3415"/>
                    <a:pt x="1599" y="356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4" name="Freeform 44">
              <a:extLst>
                <a:ext uri="{FF2B5EF4-FFF2-40B4-BE49-F238E27FC236}">
                  <a16:creationId xmlns:a16="http://schemas.microsoft.com/office/drawing/2014/main" id="{274DE96D-FA23-1559-EB24-E24FD82F9CFB}"/>
                </a:ext>
              </a:extLst>
            </p:cNvPr>
            <p:cNvSpPr>
              <a:spLocks noRot="1" noChangeAspect="1" noEditPoints="1" noChangeArrowheads="1" noChangeShapeType="1" noTextEdit="1"/>
            </p:cNvSpPr>
            <p:nvPr/>
          </p:nvSpPr>
          <p:spPr bwMode="auto">
            <a:xfrm>
              <a:off x="2142" y="346"/>
              <a:ext cx="43" cy="562"/>
            </a:xfrm>
            <a:custGeom>
              <a:avLst/>
              <a:gdLst>
                <a:gd name="T0" fmla="*/ 4 w 191"/>
                <a:gd name="T1" fmla="*/ 0 h 2479"/>
                <a:gd name="T2" fmla="*/ 4 w 191"/>
                <a:gd name="T3" fmla="*/ 203 h 2479"/>
                <a:gd name="T4" fmla="*/ 73 w 191"/>
                <a:gd name="T5" fmla="*/ 629 h 2479"/>
                <a:gd name="T6" fmla="*/ 173 w 191"/>
                <a:gd name="T7" fmla="*/ 1203 h 2479"/>
                <a:gd name="T8" fmla="*/ 177 w 191"/>
                <a:gd name="T9" fmla="*/ 1954 h 2479"/>
                <a:gd name="T10" fmla="*/ 108 w 191"/>
                <a:gd name="T11" fmla="*/ 2402 h 2479"/>
                <a:gd name="T12" fmla="*/ 95 w 191"/>
                <a:gd name="T13" fmla="*/ 2478 h 2479"/>
                <a:gd name="T14" fmla="*/ 0 60000 65536"/>
                <a:gd name="T15" fmla="*/ 0 60000 65536"/>
                <a:gd name="T16" fmla="*/ 0 60000 65536"/>
                <a:gd name="T17" fmla="*/ 0 60000 65536"/>
                <a:gd name="T18" fmla="*/ 0 60000 65536"/>
                <a:gd name="T19" fmla="*/ 0 60000 65536"/>
                <a:gd name="T20" fmla="*/ 0 60000 65536"/>
                <a:gd name="T21" fmla="*/ 0 w 191"/>
                <a:gd name="T22" fmla="*/ 0 h 2479"/>
                <a:gd name="T23" fmla="*/ 191 w 191"/>
                <a:gd name="T24" fmla="*/ 2479 h 24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 h="2479" extrusionOk="0">
                  <a:moveTo>
                    <a:pt x="4" y="0"/>
                  </a:moveTo>
                  <a:cubicBezTo>
                    <a:pt x="3" y="68"/>
                    <a:pt x="3" y="135"/>
                    <a:pt x="4" y="203"/>
                  </a:cubicBezTo>
                  <a:cubicBezTo>
                    <a:pt x="5" y="348"/>
                    <a:pt x="43" y="488"/>
                    <a:pt x="73" y="629"/>
                  </a:cubicBezTo>
                  <a:cubicBezTo>
                    <a:pt x="114" y="819"/>
                    <a:pt x="151" y="1010"/>
                    <a:pt x="173" y="1203"/>
                  </a:cubicBezTo>
                  <a:cubicBezTo>
                    <a:pt x="201" y="1447"/>
                    <a:pt x="207" y="1710"/>
                    <a:pt x="177" y="1954"/>
                  </a:cubicBezTo>
                  <a:cubicBezTo>
                    <a:pt x="159" y="2104"/>
                    <a:pt x="132" y="2253"/>
                    <a:pt x="108" y="2402"/>
                  </a:cubicBezTo>
                  <a:cubicBezTo>
                    <a:pt x="104" y="2427"/>
                    <a:pt x="99" y="2453"/>
                    <a:pt x="95" y="247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5" name="Freeform 45">
              <a:extLst>
                <a:ext uri="{FF2B5EF4-FFF2-40B4-BE49-F238E27FC236}">
                  <a16:creationId xmlns:a16="http://schemas.microsoft.com/office/drawing/2014/main" id="{695049F2-412A-8E9C-F14B-845FAD9F4B21}"/>
                </a:ext>
              </a:extLst>
            </p:cNvPr>
            <p:cNvSpPr>
              <a:spLocks noRot="1" noChangeAspect="1" noEditPoints="1" noChangeArrowheads="1" noChangeShapeType="1" noTextEdit="1"/>
            </p:cNvSpPr>
            <p:nvPr/>
          </p:nvSpPr>
          <p:spPr bwMode="auto">
            <a:xfrm>
              <a:off x="3533" y="771"/>
              <a:ext cx="83" cy="111"/>
            </a:xfrm>
            <a:custGeom>
              <a:avLst/>
              <a:gdLst>
                <a:gd name="T0" fmla="*/ 0 w 365"/>
                <a:gd name="T1" fmla="*/ 34 h 491"/>
                <a:gd name="T2" fmla="*/ 18 w 365"/>
                <a:gd name="T3" fmla="*/ 21 h 491"/>
                <a:gd name="T4" fmla="*/ 57 w 365"/>
                <a:gd name="T5" fmla="*/ 0 h 491"/>
                <a:gd name="T6" fmla="*/ 152 w 365"/>
                <a:gd name="T7" fmla="*/ 9 h 491"/>
                <a:gd name="T8" fmla="*/ 208 w 365"/>
                <a:gd name="T9" fmla="*/ 72 h 491"/>
                <a:gd name="T10" fmla="*/ 152 w 365"/>
                <a:gd name="T11" fmla="*/ 254 h 491"/>
                <a:gd name="T12" fmla="*/ 91 w 365"/>
                <a:gd name="T13" fmla="*/ 414 h 491"/>
                <a:gd name="T14" fmla="*/ 70 w 365"/>
                <a:gd name="T15" fmla="*/ 490 h 491"/>
                <a:gd name="T16" fmla="*/ 74 w 365"/>
                <a:gd name="T17" fmla="*/ 490 h 491"/>
                <a:gd name="T18" fmla="*/ 122 w 365"/>
                <a:gd name="T19" fmla="*/ 473 h 491"/>
                <a:gd name="T20" fmla="*/ 221 w 365"/>
                <a:gd name="T21" fmla="*/ 431 h 491"/>
                <a:gd name="T22" fmla="*/ 334 w 365"/>
                <a:gd name="T23" fmla="*/ 384 h 491"/>
                <a:gd name="T24" fmla="*/ 364 w 365"/>
                <a:gd name="T25" fmla="*/ 376 h 4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5"/>
                <a:gd name="T40" fmla="*/ 0 h 491"/>
                <a:gd name="T41" fmla="*/ 365 w 365"/>
                <a:gd name="T42" fmla="*/ 491 h 4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5" h="491" extrusionOk="0">
                  <a:moveTo>
                    <a:pt x="0" y="34"/>
                  </a:moveTo>
                  <a:cubicBezTo>
                    <a:pt x="7" y="27"/>
                    <a:pt x="6" y="26"/>
                    <a:pt x="18" y="21"/>
                  </a:cubicBezTo>
                  <a:cubicBezTo>
                    <a:pt x="29" y="17"/>
                    <a:pt x="46" y="3"/>
                    <a:pt x="57" y="0"/>
                  </a:cubicBezTo>
                  <a:cubicBezTo>
                    <a:pt x="84" y="-6"/>
                    <a:pt x="127" y="-2"/>
                    <a:pt x="152" y="9"/>
                  </a:cubicBezTo>
                  <a:cubicBezTo>
                    <a:pt x="177" y="20"/>
                    <a:pt x="203" y="44"/>
                    <a:pt x="208" y="72"/>
                  </a:cubicBezTo>
                  <a:cubicBezTo>
                    <a:pt x="218" y="129"/>
                    <a:pt x="172" y="204"/>
                    <a:pt x="152" y="254"/>
                  </a:cubicBezTo>
                  <a:cubicBezTo>
                    <a:pt x="131" y="307"/>
                    <a:pt x="113" y="361"/>
                    <a:pt x="91" y="414"/>
                  </a:cubicBezTo>
                  <a:cubicBezTo>
                    <a:pt x="82" y="437"/>
                    <a:pt x="69" y="464"/>
                    <a:pt x="70" y="490"/>
                  </a:cubicBezTo>
                  <a:cubicBezTo>
                    <a:pt x="71" y="490"/>
                    <a:pt x="73" y="490"/>
                    <a:pt x="74" y="490"/>
                  </a:cubicBezTo>
                  <a:cubicBezTo>
                    <a:pt x="91" y="485"/>
                    <a:pt x="105" y="478"/>
                    <a:pt x="122" y="473"/>
                  </a:cubicBezTo>
                  <a:cubicBezTo>
                    <a:pt x="156" y="463"/>
                    <a:pt x="189" y="446"/>
                    <a:pt x="221" y="431"/>
                  </a:cubicBezTo>
                  <a:cubicBezTo>
                    <a:pt x="259" y="413"/>
                    <a:pt x="293" y="395"/>
                    <a:pt x="334" y="384"/>
                  </a:cubicBezTo>
                  <a:cubicBezTo>
                    <a:pt x="344" y="381"/>
                    <a:pt x="354" y="379"/>
                    <a:pt x="364" y="37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6" name="Freeform 46">
              <a:extLst>
                <a:ext uri="{FF2B5EF4-FFF2-40B4-BE49-F238E27FC236}">
                  <a16:creationId xmlns:a16="http://schemas.microsoft.com/office/drawing/2014/main" id="{3145DDAE-E8A8-71D7-5779-99B540F7706A}"/>
                </a:ext>
              </a:extLst>
            </p:cNvPr>
            <p:cNvSpPr>
              <a:spLocks noRot="1" noChangeAspect="1" noEditPoints="1" noChangeArrowheads="1" noChangeShapeType="1" noTextEdit="1"/>
            </p:cNvSpPr>
            <p:nvPr/>
          </p:nvSpPr>
          <p:spPr bwMode="auto">
            <a:xfrm>
              <a:off x="3722" y="695"/>
              <a:ext cx="106" cy="116"/>
            </a:xfrm>
            <a:custGeom>
              <a:avLst/>
              <a:gdLst>
                <a:gd name="T0" fmla="*/ 22 w 469"/>
                <a:gd name="T1" fmla="*/ 46 h 512"/>
                <a:gd name="T2" fmla="*/ 18 w 469"/>
                <a:gd name="T3" fmla="*/ 8 h 512"/>
                <a:gd name="T4" fmla="*/ 18 w 469"/>
                <a:gd name="T5" fmla="*/ 0 h 512"/>
                <a:gd name="T6" fmla="*/ 0 w 469"/>
                <a:gd name="T7" fmla="*/ 38 h 512"/>
                <a:gd name="T8" fmla="*/ 0 w 469"/>
                <a:gd name="T9" fmla="*/ 101 h 512"/>
                <a:gd name="T10" fmla="*/ 48 w 469"/>
                <a:gd name="T11" fmla="*/ 97 h 512"/>
                <a:gd name="T12" fmla="*/ 143 w 469"/>
                <a:gd name="T13" fmla="*/ 84 h 512"/>
                <a:gd name="T14" fmla="*/ 312 w 469"/>
                <a:gd name="T15" fmla="*/ 72 h 512"/>
                <a:gd name="T16" fmla="*/ 421 w 469"/>
                <a:gd name="T17" fmla="*/ 38 h 512"/>
                <a:gd name="T18" fmla="*/ 96 w 469"/>
                <a:gd name="T19" fmla="*/ 430 h 512"/>
                <a:gd name="T20" fmla="*/ 74 w 469"/>
                <a:gd name="T21" fmla="*/ 413 h 512"/>
                <a:gd name="T22" fmla="*/ 65 w 469"/>
                <a:gd name="T23" fmla="*/ 405 h 512"/>
                <a:gd name="T24" fmla="*/ 83 w 469"/>
                <a:gd name="T25" fmla="*/ 418 h 512"/>
                <a:gd name="T26" fmla="*/ 178 w 469"/>
                <a:gd name="T27" fmla="*/ 430 h 512"/>
                <a:gd name="T28" fmla="*/ 312 w 469"/>
                <a:gd name="T29" fmla="*/ 460 h 512"/>
                <a:gd name="T30" fmla="*/ 438 w 469"/>
                <a:gd name="T31" fmla="*/ 511 h 512"/>
                <a:gd name="T32" fmla="*/ 468 w 469"/>
                <a:gd name="T33" fmla="*/ 511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512"/>
                <a:gd name="T53" fmla="*/ 469 w 469"/>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512" extrusionOk="0">
                  <a:moveTo>
                    <a:pt x="22" y="46"/>
                  </a:moveTo>
                  <a:cubicBezTo>
                    <a:pt x="21" y="32"/>
                    <a:pt x="18" y="22"/>
                    <a:pt x="18" y="8"/>
                  </a:cubicBezTo>
                  <a:cubicBezTo>
                    <a:pt x="18" y="5"/>
                    <a:pt x="18" y="3"/>
                    <a:pt x="18" y="0"/>
                  </a:cubicBezTo>
                  <a:cubicBezTo>
                    <a:pt x="14" y="9"/>
                    <a:pt x="2" y="27"/>
                    <a:pt x="0" y="38"/>
                  </a:cubicBezTo>
                  <a:cubicBezTo>
                    <a:pt x="-4" y="57"/>
                    <a:pt x="0" y="82"/>
                    <a:pt x="0" y="101"/>
                  </a:cubicBezTo>
                  <a:cubicBezTo>
                    <a:pt x="15" y="102"/>
                    <a:pt x="34" y="105"/>
                    <a:pt x="48" y="97"/>
                  </a:cubicBezTo>
                  <a:cubicBezTo>
                    <a:pt x="78" y="81"/>
                    <a:pt x="106" y="84"/>
                    <a:pt x="143" y="84"/>
                  </a:cubicBezTo>
                  <a:cubicBezTo>
                    <a:pt x="202" y="84"/>
                    <a:pt x="256" y="79"/>
                    <a:pt x="312" y="72"/>
                  </a:cubicBezTo>
                  <a:cubicBezTo>
                    <a:pt x="357" y="66"/>
                    <a:pt x="381" y="51"/>
                    <a:pt x="421" y="38"/>
                  </a:cubicBezTo>
                </a:path>
                <a:path w="469" h="512" extrusionOk="0">
                  <a:moveTo>
                    <a:pt x="96" y="430"/>
                  </a:moveTo>
                  <a:cubicBezTo>
                    <a:pt x="85" y="424"/>
                    <a:pt x="80" y="423"/>
                    <a:pt x="74" y="413"/>
                  </a:cubicBezTo>
                  <a:cubicBezTo>
                    <a:pt x="71" y="406"/>
                    <a:pt x="71" y="404"/>
                    <a:pt x="65" y="405"/>
                  </a:cubicBezTo>
                  <a:cubicBezTo>
                    <a:pt x="73" y="412"/>
                    <a:pt x="73" y="416"/>
                    <a:pt x="83" y="418"/>
                  </a:cubicBezTo>
                  <a:cubicBezTo>
                    <a:pt x="113" y="424"/>
                    <a:pt x="147" y="428"/>
                    <a:pt x="178" y="430"/>
                  </a:cubicBezTo>
                  <a:cubicBezTo>
                    <a:pt x="219" y="433"/>
                    <a:pt x="273" y="445"/>
                    <a:pt x="312" y="460"/>
                  </a:cubicBezTo>
                  <a:cubicBezTo>
                    <a:pt x="353" y="476"/>
                    <a:pt x="394" y="504"/>
                    <a:pt x="438" y="511"/>
                  </a:cubicBezTo>
                  <a:cubicBezTo>
                    <a:pt x="448" y="511"/>
                    <a:pt x="458" y="511"/>
                    <a:pt x="468" y="51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7" name="Freeform 47">
              <a:extLst>
                <a:ext uri="{FF2B5EF4-FFF2-40B4-BE49-F238E27FC236}">
                  <a16:creationId xmlns:a16="http://schemas.microsoft.com/office/drawing/2014/main" id="{7BBD31B9-718F-9A29-AF60-9DD16AE16D4C}"/>
                </a:ext>
              </a:extLst>
            </p:cNvPr>
            <p:cNvSpPr>
              <a:spLocks noRot="1" noChangeAspect="1" noEditPoints="1" noChangeArrowheads="1" noChangeShapeType="1" noTextEdit="1"/>
            </p:cNvSpPr>
            <p:nvPr/>
          </p:nvSpPr>
          <p:spPr bwMode="auto">
            <a:xfrm>
              <a:off x="4061" y="470"/>
              <a:ext cx="75" cy="416"/>
            </a:xfrm>
            <a:custGeom>
              <a:avLst/>
              <a:gdLst>
                <a:gd name="T0" fmla="*/ 0 w 331"/>
                <a:gd name="T1" fmla="*/ 1156 h 1833"/>
                <a:gd name="T2" fmla="*/ 9 w 331"/>
                <a:gd name="T3" fmla="*/ 1156 h 1833"/>
                <a:gd name="T4" fmla="*/ 44 w 331"/>
                <a:gd name="T5" fmla="*/ 1127 h 1833"/>
                <a:gd name="T6" fmla="*/ 109 w 331"/>
                <a:gd name="T7" fmla="*/ 1017 h 1833"/>
                <a:gd name="T8" fmla="*/ 161 w 331"/>
                <a:gd name="T9" fmla="*/ 891 h 1833"/>
                <a:gd name="T10" fmla="*/ 165 w 331"/>
                <a:gd name="T11" fmla="*/ 831 h 1833"/>
                <a:gd name="T12" fmla="*/ 174 w 331"/>
                <a:gd name="T13" fmla="*/ 827 h 1833"/>
                <a:gd name="T14" fmla="*/ 174 w 331"/>
                <a:gd name="T15" fmla="*/ 882 h 1833"/>
                <a:gd name="T16" fmla="*/ 204 w 331"/>
                <a:gd name="T17" fmla="*/ 1068 h 1833"/>
                <a:gd name="T18" fmla="*/ 312 w 331"/>
                <a:gd name="T19" fmla="*/ 1494 h 1833"/>
                <a:gd name="T20" fmla="*/ 325 w 331"/>
                <a:gd name="T21" fmla="*/ 1701 h 1833"/>
                <a:gd name="T22" fmla="*/ 273 w 331"/>
                <a:gd name="T23" fmla="*/ 1802 h 1833"/>
                <a:gd name="T24" fmla="*/ 174 w 331"/>
                <a:gd name="T25" fmla="*/ 1811 h 1833"/>
                <a:gd name="T26" fmla="*/ 65 w 331"/>
                <a:gd name="T27" fmla="*/ 59 h 1833"/>
                <a:gd name="T28" fmla="*/ 52 w 331"/>
                <a:gd name="T29" fmla="*/ 0 h 1833"/>
                <a:gd name="T30" fmla="*/ 48 w 331"/>
                <a:gd name="T31" fmla="*/ 0 h 18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1"/>
                <a:gd name="T49" fmla="*/ 0 h 1833"/>
                <a:gd name="T50" fmla="*/ 331 w 331"/>
                <a:gd name="T51" fmla="*/ 1833 h 18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1" h="1833" extrusionOk="0">
                  <a:moveTo>
                    <a:pt x="0" y="1156"/>
                  </a:moveTo>
                  <a:cubicBezTo>
                    <a:pt x="6" y="1154"/>
                    <a:pt x="5" y="1161"/>
                    <a:pt x="9" y="1156"/>
                  </a:cubicBezTo>
                  <a:cubicBezTo>
                    <a:pt x="17" y="1146"/>
                    <a:pt x="29" y="1139"/>
                    <a:pt x="44" y="1127"/>
                  </a:cubicBezTo>
                  <a:cubicBezTo>
                    <a:pt x="76" y="1100"/>
                    <a:pt x="84" y="1051"/>
                    <a:pt x="109" y="1017"/>
                  </a:cubicBezTo>
                  <a:cubicBezTo>
                    <a:pt x="140" y="975"/>
                    <a:pt x="156" y="945"/>
                    <a:pt x="161" y="891"/>
                  </a:cubicBezTo>
                  <a:cubicBezTo>
                    <a:pt x="163" y="872"/>
                    <a:pt x="160" y="844"/>
                    <a:pt x="165" y="831"/>
                  </a:cubicBezTo>
                  <a:cubicBezTo>
                    <a:pt x="168" y="830"/>
                    <a:pt x="171" y="828"/>
                    <a:pt x="174" y="827"/>
                  </a:cubicBezTo>
                  <a:cubicBezTo>
                    <a:pt x="174" y="851"/>
                    <a:pt x="174" y="858"/>
                    <a:pt x="174" y="882"/>
                  </a:cubicBezTo>
                  <a:cubicBezTo>
                    <a:pt x="174" y="941"/>
                    <a:pt x="187" y="1011"/>
                    <a:pt x="204" y="1068"/>
                  </a:cubicBezTo>
                  <a:cubicBezTo>
                    <a:pt x="246" y="1209"/>
                    <a:pt x="278" y="1351"/>
                    <a:pt x="312" y="1494"/>
                  </a:cubicBezTo>
                  <a:cubicBezTo>
                    <a:pt x="328" y="1562"/>
                    <a:pt x="338" y="1632"/>
                    <a:pt x="325" y="1701"/>
                  </a:cubicBezTo>
                  <a:cubicBezTo>
                    <a:pt x="318" y="1741"/>
                    <a:pt x="305" y="1776"/>
                    <a:pt x="273" y="1802"/>
                  </a:cubicBezTo>
                  <a:cubicBezTo>
                    <a:pt x="234" y="1834"/>
                    <a:pt x="211" y="1839"/>
                    <a:pt x="174" y="1811"/>
                  </a:cubicBezTo>
                </a:path>
                <a:path w="331" h="1833" extrusionOk="0">
                  <a:moveTo>
                    <a:pt x="65" y="59"/>
                  </a:moveTo>
                  <a:cubicBezTo>
                    <a:pt x="65" y="38"/>
                    <a:pt x="68" y="17"/>
                    <a:pt x="52" y="0"/>
                  </a:cubicBezTo>
                  <a:cubicBezTo>
                    <a:pt x="51" y="0"/>
                    <a:pt x="49" y="0"/>
                    <a:pt x="48" y="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8" name="Freeform 48">
              <a:extLst>
                <a:ext uri="{FF2B5EF4-FFF2-40B4-BE49-F238E27FC236}">
                  <a16:creationId xmlns:a16="http://schemas.microsoft.com/office/drawing/2014/main" id="{4294B130-3C06-364A-4B5F-02DE53E69C61}"/>
                </a:ext>
              </a:extLst>
            </p:cNvPr>
            <p:cNvSpPr>
              <a:spLocks noRot="1" noChangeAspect="1" noEditPoints="1" noChangeArrowheads="1" noChangeShapeType="1" noTextEdit="1"/>
            </p:cNvSpPr>
            <p:nvPr/>
          </p:nvSpPr>
          <p:spPr bwMode="auto">
            <a:xfrm>
              <a:off x="4236" y="616"/>
              <a:ext cx="250" cy="261"/>
            </a:xfrm>
            <a:custGeom>
              <a:avLst/>
              <a:gdLst>
                <a:gd name="T0" fmla="*/ 0 w 1101"/>
                <a:gd name="T1" fmla="*/ 97 h 1153"/>
                <a:gd name="T2" fmla="*/ 4 w 1101"/>
                <a:gd name="T3" fmla="*/ 50 h 1153"/>
                <a:gd name="T4" fmla="*/ 13 w 1101"/>
                <a:gd name="T5" fmla="*/ 0 h 1153"/>
                <a:gd name="T6" fmla="*/ 17 w 1101"/>
                <a:gd name="T7" fmla="*/ 0 h 1153"/>
                <a:gd name="T8" fmla="*/ 56 w 1101"/>
                <a:gd name="T9" fmla="*/ 38 h 1153"/>
                <a:gd name="T10" fmla="*/ 177 w 1101"/>
                <a:gd name="T11" fmla="*/ 143 h 1153"/>
                <a:gd name="T12" fmla="*/ 377 w 1101"/>
                <a:gd name="T13" fmla="*/ 460 h 1153"/>
                <a:gd name="T14" fmla="*/ 489 w 1101"/>
                <a:gd name="T15" fmla="*/ 789 h 1153"/>
                <a:gd name="T16" fmla="*/ 511 w 1101"/>
                <a:gd name="T17" fmla="*/ 1042 h 1153"/>
                <a:gd name="T18" fmla="*/ 481 w 1101"/>
                <a:gd name="T19" fmla="*/ 1148 h 1153"/>
                <a:gd name="T20" fmla="*/ 364 w 1101"/>
                <a:gd name="T21" fmla="*/ 1080 h 1153"/>
                <a:gd name="T22" fmla="*/ 294 w 1101"/>
                <a:gd name="T23" fmla="*/ 801 h 1153"/>
                <a:gd name="T24" fmla="*/ 316 w 1101"/>
                <a:gd name="T25" fmla="*/ 489 h 1153"/>
                <a:gd name="T26" fmla="*/ 377 w 1101"/>
                <a:gd name="T27" fmla="*/ 219 h 1153"/>
                <a:gd name="T28" fmla="*/ 416 w 1101"/>
                <a:gd name="T29" fmla="*/ 105 h 1153"/>
                <a:gd name="T30" fmla="*/ 823 w 1101"/>
                <a:gd name="T31" fmla="*/ 552 h 1153"/>
                <a:gd name="T32" fmla="*/ 840 w 1101"/>
                <a:gd name="T33" fmla="*/ 552 h 1153"/>
                <a:gd name="T34" fmla="*/ 866 w 1101"/>
                <a:gd name="T35" fmla="*/ 540 h 1153"/>
                <a:gd name="T36" fmla="*/ 922 w 1101"/>
                <a:gd name="T37" fmla="*/ 561 h 1153"/>
                <a:gd name="T38" fmla="*/ 953 w 1101"/>
                <a:gd name="T39" fmla="*/ 688 h 1153"/>
                <a:gd name="T40" fmla="*/ 940 w 1101"/>
                <a:gd name="T41" fmla="*/ 835 h 1153"/>
                <a:gd name="T42" fmla="*/ 888 w 1101"/>
                <a:gd name="T43" fmla="*/ 962 h 1153"/>
                <a:gd name="T44" fmla="*/ 836 w 1101"/>
                <a:gd name="T45" fmla="*/ 1034 h 1153"/>
                <a:gd name="T46" fmla="*/ 823 w 1101"/>
                <a:gd name="T47" fmla="*/ 1034 h 1153"/>
                <a:gd name="T48" fmla="*/ 862 w 1101"/>
                <a:gd name="T49" fmla="*/ 1000 h 1153"/>
                <a:gd name="T50" fmla="*/ 979 w 1101"/>
                <a:gd name="T51" fmla="*/ 974 h 1153"/>
                <a:gd name="T52" fmla="*/ 1100 w 1101"/>
                <a:gd name="T53" fmla="*/ 974 h 11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01"/>
                <a:gd name="T82" fmla="*/ 0 h 1153"/>
                <a:gd name="T83" fmla="*/ 1101 w 1101"/>
                <a:gd name="T84" fmla="*/ 1153 h 115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01" h="1153" extrusionOk="0">
                  <a:moveTo>
                    <a:pt x="0" y="97"/>
                  </a:moveTo>
                  <a:cubicBezTo>
                    <a:pt x="2" y="81"/>
                    <a:pt x="1" y="64"/>
                    <a:pt x="4" y="50"/>
                  </a:cubicBezTo>
                  <a:cubicBezTo>
                    <a:pt x="7" y="35"/>
                    <a:pt x="9" y="15"/>
                    <a:pt x="13" y="0"/>
                  </a:cubicBezTo>
                  <a:cubicBezTo>
                    <a:pt x="14" y="0"/>
                    <a:pt x="16" y="0"/>
                    <a:pt x="17" y="0"/>
                  </a:cubicBezTo>
                  <a:cubicBezTo>
                    <a:pt x="31" y="11"/>
                    <a:pt x="40" y="21"/>
                    <a:pt x="56" y="38"/>
                  </a:cubicBezTo>
                  <a:cubicBezTo>
                    <a:pt x="92" y="77"/>
                    <a:pt x="144" y="101"/>
                    <a:pt x="177" y="143"/>
                  </a:cubicBezTo>
                  <a:cubicBezTo>
                    <a:pt x="254" y="239"/>
                    <a:pt x="330" y="347"/>
                    <a:pt x="377" y="460"/>
                  </a:cubicBezTo>
                  <a:cubicBezTo>
                    <a:pt x="421" y="566"/>
                    <a:pt x="464" y="676"/>
                    <a:pt x="489" y="789"/>
                  </a:cubicBezTo>
                  <a:cubicBezTo>
                    <a:pt x="507" y="872"/>
                    <a:pt x="510" y="957"/>
                    <a:pt x="511" y="1042"/>
                  </a:cubicBezTo>
                  <a:cubicBezTo>
                    <a:pt x="511" y="1071"/>
                    <a:pt x="511" y="1133"/>
                    <a:pt x="481" y="1148"/>
                  </a:cubicBezTo>
                  <a:cubicBezTo>
                    <a:pt x="428" y="1176"/>
                    <a:pt x="386" y="1119"/>
                    <a:pt x="364" y="1080"/>
                  </a:cubicBezTo>
                  <a:cubicBezTo>
                    <a:pt x="319" y="1000"/>
                    <a:pt x="300" y="891"/>
                    <a:pt x="294" y="801"/>
                  </a:cubicBezTo>
                  <a:cubicBezTo>
                    <a:pt x="286" y="696"/>
                    <a:pt x="296" y="592"/>
                    <a:pt x="316" y="489"/>
                  </a:cubicBezTo>
                  <a:cubicBezTo>
                    <a:pt x="333" y="398"/>
                    <a:pt x="346" y="306"/>
                    <a:pt x="377" y="219"/>
                  </a:cubicBezTo>
                  <a:cubicBezTo>
                    <a:pt x="391" y="180"/>
                    <a:pt x="406" y="145"/>
                    <a:pt x="416" y="105"/>
                  </a:cubicBezTo>
                </a:path>
                <a:path w="1101" h="1153" extrusionOk="0">
                  <a:moveTo>
                    <a:pt x="823" y="552"/>
                  </a:moveTo>
                  <a:cubicBezTo>
                    <a:pt x="827" y="552"/>
                    <a:pt x="823" y="555"/>
                    <a:pt x="840" y="552"/>
                  </a:cubicBezTo>
                  <a:cubicBezTo>
                    <a:pt x="849" y="550"/>
                    <a:pt x="862" y="541"/>
                    <a:pt x="866" y="540"/>
                  </a:cubicBezTo>
                  <a:cubicBezTo>
                    <a:pt x="887" y="536"/>
                    <a:pt x="910" y="545"/>
                    <a:pt x="922" y="561"/>
                  </a:cubicBezTo>
                  <a:cubicBezTo>
                    <a:pt x="949" y="597"/>
                    <a:pt x="952" y="646"/>
                    <a:pt x="953" y="688"/>
                  </a:cubicBezTo>
                  <a:cubicBezTo>
                    <a:pt x="954" y="738"/>
                    <a:pt x="952" y="786"/>
                    <a:pt x="940" y="835"/>
                  </a:cubicBezTo>
                  <a:cubicBezTo>
                    <a:pt x="929" y="879"/>
                    <a:pt x="911" y="923"/>
                    <a:pt x="888" y="962"/>
                  </a:cubicBezTo>
                  <a:cubicBezTo>
                    <a:pt x="876" y="983"/>
                    <a:pt x="857" y="1022"/>
                    <a:pt x="836" y="1034"/>
                  </a:cubicBezTo>
                  <a:cubicBezTo>
                    <a:pt x="822" y="1042"/>
                    <a:pt x="826" y="1034"/>
                    <a:pt x="823" y="1034"/>
                  </a:cubicBezTo>
                  <a:cubicBezTo>
                    <a:pt x="835" y="1017"/>
                    <a:pt x="844" y="1011"/>
                    <a:pt x="862" y="1000"/>
                  </a:cubicBezTo>
                  <a:cubicBezTo>
                    <a:pt x="898" y="978"/>
                    <a:pt x="938" y="976"/>
                    <a:pt x="979" y="974"/>
                  </a:cubicBezTo>
                  <a:cubicBezTo>
                    <a:pt x="1019" y="972"/>
                    <a:pt x="1060" y="974"/>
                    <a:pt x="1100" y="97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299" name="Freeform 49">
              <a:extLst>
                <a:ext uri="{FF2B5EF4-FFF2-40B4-BE49-F238E27FC236}">
                  <a16:creationId xmlns:a16="http://schemas.microsoft.com/office/drawing/2014/main" id="{65A0940D-FF69-6822-2D25-8BD2D07A3102}"/>
                </a:ext>
              </a:extLst>
            </p:cNvPr>
            <p:cNvSpPr>
              <a:spLocks noRot="1" noChangeAspect="1" noEditPoints="1" noChangeArrowheads="1" noChangeShapeType="1" noTextEdit="1"/>
            </p:cNvSpPr>
            <p:nvPr/>
          </p:nvSpPr>
          <p:spPr bwMode="auto">
            <a:xfrm>
              <a:off x="4570" y="487"/>
              <a:ext cx="27" cy="296"/>
            </a:xfrm>
            <a:custGeom>
              <a:avLst/>
              <a:gdLst>
                <a:gd name="T0" fmla="*/ 0 w 118"/>
                <a:gd name="T1" fmla="*/ 25 h 1305"/>
                <a:gd name="T2" fmla="*/ 0 w 118"/>
                <a:gd name="T3" fmla="*/ 0 h 1305"/>
                <a:gd name="T4" fmla="*/ 17 w 118"/>
                <a:gd name="T5" fmla="*/ 97 h 1305"/>
                <a:gd name="T6" fmla="*/ 60 w 118"/>
                <a:gd name="T7" fmla="*/ 688 h 1305"/>
                <a:gd name="T8" fmla="*/ 86 w 118"/>
                <a:gd name="T9" fmla="*/ 1068 h 1305"/>
                <a:gd name="T10" fmla="*/ 108 w 118"/>
                <a:gd name="T11" fmla="*/ 1279 h 1305"/>
                <a:gd name="T12" fmla="*/ 117 w 118"/>
                <a:gd name="T13" fmla="*/ 1304 h 1305"/>
                <a:gd name="T14" fmla="*/ 0 60000 65536"/>
                <a:gd name="T15" fmla="*/ 0 60000 65536"/>
                <a:gd name="T16" fmla="*/ 0 60000 65536"/>
                <a:gd name="T17" fmla="*/ 0 60000 65536"/>
                <a:gd name="T18" fmla="*/ 0 60000 65536"/>
                <a:gd name="T19" fmla="*/ 0 60000 65536"/>
                <a:gd name="T20" fmla="*/ 0 60000 65536"/>
                <a:gd name="T21" fmla="*/ 0 w 118"/>
                <a:gd name="T22" fmla="*/ 0 h 1305"/>
                <a:gd name="T23" fmla="*/ 118 w 118"/>
                <a:gd name="T24" fmla="*/ 1305 h 13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305" extrusionOk="0">
                  <a:moveTo>
                    <a:pt x="0" y="25"/>
                  </a:moveTo>
                  <a:cubicBezTo>
                    <a:pt x="0" y="17"/>
                    <a:pt x="0" y="8"/>
                    <a:pt x="0" y="0"/>
                  </a:cubicBezTo>
                  <a:cubicBezTo>
                    <a:pt x="4" y="22"/>
                    <a:pt x="13" y="70"/>
                    <a:pt x="17" y="97"/>
                  </a:cubicBezTo>
                  <a:cubicBezTo>
                    <a:pt x="44" y="293"/>
                    <a:pt x="45" y="491"/>
                    <a:pt x="60" y="688"/>
                  </a:cubicBezTo>
                  <a:cubicBezTo>
                    <a:pt x="69" y="815"/>
                    <a:pt x="76" y="941"/>
                    <a:pt x="86" y="1068"/>
                  </a:cubicBezTo>
                  <a:cubicBezTo>
                    <a:pt x="92" y="1138"/>
                    <a:pt x="90" y="1211"/>
                    <a:pt x="108" y="1279"/>
                  </a:cubicBezTo>
                  <a:cubicBezTo>
                    <a:pt x="111" y="1287"/>
                    <a:pt x="114" y="1296"/>
                    <a:pt x="117" y="130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0" name="Freeform 50">
              <a:extLst>
                <a:ext uri="{FF2B5EF4-FFF2-40B4-BE49-F238E27FC236}">
                  <a16:creationId xmlns:a16="http://schemas.microsoft.com/office/drawing/2014/main" id="{26AF1037-A17C-7A53-A3DB-823825F907AF}"/>
                </a:ext>
              </a:extLst>
            </p:cNvPr>
            <p:cNvSpPr>
              <a:spLocks noRot="1" noChangeAspect="1" noEditPoints="1" noChangeArrowheads="1" noChangeShapeType="1" noTextEdit="1"/>
            </p:cNvSpPr>
            <p:nvPr/>
          </p:nvSpPr>
          <p:spPr bwMode="auto">
            <a:xfrm>
              <a:off x="4683" y="505"/>
              <a:ext cx="79" cy="237"/>
            </a:xfrm>
            <a:custGeom>
              <a:avLst/>
              <a:gdLst>
                <a:gd name="T0" fmla="*/ 13 w 348"/>
                <a:gd name="T1" fmla="*/ 295 h 1048"/>
                <a:gd name="T2" fmla="*/ 9 w 348"/>
                <a:gd name="T3" fmla="*/ 380 h 1048"/>
                <a:gd name="T4" fmla="*/ 13 w 348"/>
                <a:gd name="T5" fmla="*/ 739 h 1048"/>
                <a:gd name="T6" fmla="*/ 26 w 348"/>
                <a:gd name="T7" fmla="*/ 912 h 1048"/>
                <a:gd name="T8" fmla="*/ 35 w 348"/>
                <a:gd name="T9" fmla="*/ 979 h 1048"/>
                <a:gd name="T10" fmla="*/ 35 w 348"/>
                <a:gd name="T11" fmla="*/ 983 h 1048"/>
                <a:gd name="T12" fmla="*/ 26 w 348"/>
                <a:gd name="T13" fmla="*/ 971 h 1048"/>
                <a:gd name="T14" fmla="*/ 26 w 348"/>
                <a:gd name="T15" fmla="*/ 954 h 1048"/>
                <a:gd name="T16" fmla="*/ 26 w 348"/>
                <a:gd name="T17" fmla="*/ 954 h 1048"/>
                <a:gd name="T18" fmla="*/ 30 w 348"/>
                <a:gd name="T19" fmla="*/ 675 h 1048"/>
                <a:gd name="T20" fmla="*/ 26 w 348"/>
                <a:gd name="T21" fmla="*/ 274 h 1048"/>
                <a:gd name="T22" fmla="*/ 17 w 348"/>
                <a:gd name="T23" fmla="*/ 63 h 1048"/>
                <a:gd name="T24" fmla="*/ 9 w 348"/>
                <a:gd name="T25" fmla="*/ 17 h 1048"/>
                <a:gd name="T26" fmla="*/ 13 w 348"/>
                <a:gd name="T27" fmla="*/ 38 h 1048"/>
                <a:gd name="T28" fmla="*/ 69 w 348"/>
                <a:gd name="T29" fmla="*/ 211 h 1048"/>
                <a:gd name="T30" fmla="*/ 160 w 348"/>
                <a:gd name="T31" fmla="*/ 528 h 1048"/>
                <a:gd name="T32" fmla="*/ 260 w 348"/>
                <a:gd name="T33" fmla="*/ 853 h 1048"/>
                <a:gd name="T34" fmla="*/ 312 w 348"/>
                <a:gd name="T35" fmla="*/ 983 h 1048"/>
                <a:gd name="T36" fmla="*/ 338 w 348"/>
                <a:gd name="T37" fmla="*/ 1042 h 1048"/>
                <a:gd name="T38" fmla="*/ 347 w 348"/>
                <a:gd name="T39" fmla="*/ 1047 h 1048"/>
                <a:gd name="T40" fmla="*/ 17 w 348"/>
                <a:gd name="T41" fmla="*/ 705 h 1048"/>
                <a:gd name="T42" fmla="*/ 0 w 348"/>
                <a:gd name="T43" fmla="*/ 734 h 1048"/>
                <a:gd name="T44" fmla="*/ 43 w 348"/>
                <a:gd name="T45" fmla="*/ 768 h 1048"/>
                <a:gd name="T46" fmla="*/ 169 w 348"/>
                <a:gd name="T47" fmla="*/ 705 h 1048"/>
                <a:gd name="T48" fmla="*/ 208 w 348"/>
                <a:gd name="T49" fmla="*/ 688 h 10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8"/>
                <a:gd name="T76" fmla="*/ 0 h 1048"/>
                <a:gd name="T77" fmla="*/ 348 w 348"/>
                <a:gd name="T78" fmla="*/ 1048 h 10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8" h="1048" extrusionOk="0">
                  <a:moveTo>
                    <a:pt x="13" y="295"/>
                  </a:moveTo>
                  <a:cubicBezTo>
                    <a:pt x="11" y="323"/>
                    <a:pt x="9" y="351"/>
                    <a:pt x="9" y="380"/>
                  </a:cubicBezTo>
                  <a:cubicBezTo>
                    <a:pt x="9" y="500"/>
                    <a:pt x="6" y="620"/>
                    <a:pt x="13" y="739"/>
                  </a:cubicBezTo>
                  <a:cubicBezTo>
                    <a:pt x="17" y="797"/>
                    <a:pt x="20" y="854"/>
                    <a:pt x="26" y="912"/>
                  </a:cubicBezTo>
                  <a:cubicBezTo>
                    <a:pt x="28" y="937"/>
                    <a:pt x="31" y="957"/>
                    <a:pt x="35" y="979"/>
                  </a:cubicBezTo>
                  <a:cubicBezTo>
                    <a:pt x="36" y="987"/>
                    <a:pt x="42" y="987"/>
                    <a:pt x="35" y="983"/>
                  </a:cubicBezTo>
                  <a:cubicBezTo>
                    <a:pt x="35" y="976"/>
                    <a:pt x="33" y="973"/>
                    <a:pt x="26" y="971"/>
                  </a:cubicBezTo>
                  <a:cubicBezTo>
                    <a:pt x="26" y="953"/>
                    <a:pt x="26" y="979"/>
                    <a:pt x="26" y="954"/>
                  </a:cubicBezTo>
                  <a:cubicBezTo>
                    <a:pt x="26" y="943"/>
                    <a:pt x="26" y="965"/>
                    <a:pt x="26" y="954"/>
                  </a:cubicBezTo>
                  <a:cubicBezTo>
                    <a:pt x="26" y="861"/>
                    <a:pt x="30" y="768"/>
                    <a:pt x="30" y="675"/>
                  </a:cubicBezTo>
                  <a:cubicBezTo>
                    <a:pt x="30" y="541"/>
                    <a:pt x="28" y="408"/>
                    <a:pt x="26" y="274"/>
                  </a:cubicBezTo>
                  <a:cubicBezTo>
                    <a:pt x="25" y="204"/>
                    <a:pt x="31" y="132"/>
                    <a:pt x="17" y="63"/>
                  </a:cubicBezTo>
                  <a:cubicBezTo>
                    <a:pt x="10" y="40"/>
                    <a:pt x="7" y="33"/>
                    <a:pt x="9" y="17"/>
                  </a:cubicBezTo>
                  <a:cubicBezTo>
                    <a:pt x="15" y="35"/>
                    <a:pt x="8" y="20"/>
                    <a:pt x="13" y="38"/>
                  </a:cubicBezTo>
                  <a:cubicBezTo>
                    <a:pt x="28" y="97"/>
                    <a:pt x="52" y="153"/>
                    <a:pt x="69" y="211"/>
                  </a:cubicBezTo>
                  <a:cubicBezTo>
                    <a:pt x="99" y="317"/>
                    <a:pt x="128" y="423"/>
                    <a:pt x="160" y="528"/>
                  </a:cubicBezTo>
                  <a:cubicBezTo>
                    <a:pt x="192" y="636"/>
                    <a:pt x="222" y="747"/>
                    <a:pt x="260" y="853"/>
                  </a:cubicBezTo>
                  <a:cubicBezTo>
                    <a:pt x="276" y="897"/>
                    <a:pt x="297" y="939"/>
                    <a:pt x="312" y="983"/>
                  </a:cubicBezTo>
                  <a:cubicBezTo>
                    <a:pt x="320" y="1006"/>
                    <a:pt x="323" y="1023"/>
                    <a:pt x="338" y="1042"/>
                  </a:cubicBezTo>
                  <a:cubicBezTo>
                    <a:pt x="341" y="1044"/>
                    <a:pt x="344" y="1045"/>
                    <a:pt x="347" y="1047"/>
                  </a:cubicBezTo>
                </a:path>
                <a:path w="348" h="1048" extrusionOk="0">
                  <a:moveTo>
                    <a:pt x="17" y="705"/>
                  </a:moveTo>
                  <a:cubicBezTo>
                    <a:pt x="2" y="703"/>
                    <a:pt x="-1" y="717"/>
                    <a:pt x="0" y="734"/>
                  </a:cubicBezTo>
                  <a:cubicBezTo>
                    <a:pt x="1" y="756"/>
                    <a:pt x="17" y="777"/>
                    <a:pt x="43" y="768"/>
                  </a:cubicBezTo>
                  <a:cubicBezTo>
                    <a:pt x="87" y="752"/>
                    <a:pt x="126" y="725"/>
                    <a:pt x="169" y="705"/>
                  </a:cubicBezTo>
                  <a:cubicBezTo>
                    <a:pt x="182" y="699"/>
                    <a:pt x="195" y="694"/>
                    <a:pt x="208" y="68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1" name="Freeform 51">
              <a:extLst>
                <a:ext uri="{FF2B5EF4-FFF2-40B4-BE49-F238E27FC236}">
                  <a16:creationId xmlns:a16="http://schemas.microsoft.com/office/drawing/2014/main" id="{37E6F6AF-4C28-E55E-E668-D9CAD2A0DD1F}"/>
                </a:ext>
              </a:extLst>
            </p:cNvPr>
            <p:cNvSpPr>
              <a:spLocks noRot="1" noChangeAspect="1" noEditPoints="1" noChangeArrowheads="1" noChangeShapeType="1" noTextEdit="1"/>
            </p:cNvSpPr>
            <p:nvPr/>
          </p:nvSpPr>
          <p:spPr bwMode="auto">
            <a:xfrm>
              <a:off x="4850" y="297"/>
              <a:ext cx="401" cy="492"/>
            </a:xfrm>
            <a:custGeom>
              <a:avLst/>
              <a:gdLst>
                <a:gd name="T0" fmla="*/ 0 w 1769"/>
                <a:gd name="T1" fmla="*/ 789 h 2170"/>
                <a:gd name="T2" fmla="*/ 0 w 1769"/>
                <a:gd name="T3" fmla="*/ 785 h 2170"/>
                <a:gd name="T4" fmla="*/ 34 w 1769"/>
                <a:gd name="T5" fmla="*/ 950 h 2170"/>
                <a:gd name="T6" fmla="*/ 112 w 1769"/>
                <a:gd name="T7" fmla="*/ 1456 h 2170"/>
                <a:gd name="T8" fmla="*/ 151 w 1769"/>
                <a:gd name="T9" fmla="*/ 1899 h 2170"/>
                <a:gd name="T10" fmla="*/ 195 w 1769"/>
                <a:gd name="T11" fmla="*/ 2169 h 2170"/>
                <a:gd name="T12" fmla="*/ 130 w 1769"/>
                <a:gd name="T13" fmla="*/ 89 h 2170"/>
                <a:gd name="T14" fmla="*/ 160 w 1769"/>
                <a:gd name="T15" fmla="*/ 63 h 2170"/>
                <a:gd name="T16" fmla="*/ 273 w 1769"/>
                <a:gd name="T17" fmla="*/ 17 h 2170"/>
                <a:gd name="T18" fmla="*/ 390 w 1769"/>
                <a:gd name="T19" fmla="*/ 4 h 2170"/>
                <a:gd name="T20" fmla="*/ 411 w 1769"/>
                <a:gd name="T21" fmla="*/ 148 h 2170"/>
                <a:gd name="T22" fmla="*/ 338 w 1769"/>
                <a:gd name="T23" fmla="*/ 355 h 2170"/>
                <a:gd name="T24" fmla="*/ 299 w 1769"/>
                <a:gd name="T25" fmla="*/ 532 h 2170"/>
                <a:gd name="T26" fmla="*/ 338 w 1769"/>
                <a:gd name="T27" fmla="*/ 587 h 2170"/>
                <a:gd name="T28" fmla="*/ 476 w 1769"/>
                <a:gd name="T29" fmla="*/ 557 h 2170"/>
                <a:gd name="T30" fmla="*/ 520 w 1769"/>
                <a:gd name="T31" fmla="*/ 536 h 2170"/>
                <a:gd name="T32" fmla="*/ 524 w 1769"/>
                <a:gd name="T33" fmla="*/ 1173 h 2170"/>
                <a:gd name="T34" fmla="*/ 533 w 1769"/>
                <a:gd name="T35" fmla="*/ 1157 h 2170"/>
                <a:gd name="T36" fmla="*/ 537 w 1769"/>
                <a:gd name="T37" fmla="*/ 1262 h 2170"/>
                <a:gd name="T38" fmla="*/ 559 w 1769"/>
                <a:gd name="T39" fmla="*/ 1520 h 2170"/>
                <a:gd name="T40" fmla="*/ 567 w 1769"/>
                <a:gd name="T41" fmla="*/ 1823 h 2170"/>
                <a:gd name="T42" fmla="*/ 572 w 1769"/>
                <a:gd name="T43" fmla="*/ 2005 h 2170"/>
                <a:gd name="T44" fmla="*/ 572 w 1769"/>
                <a:gd name="T45" fmla="*/ 2013 h 2170"/>
                <a:gd name="T46" fmla="*/ 580 w 1769"/>
                <a:gd name="T47" fmla="*/ 1963 h 2170"/>
                <a:gd name="T48" fmla="*/ 593 w 1769"/>
                <a:gd name="T49" fmla="*/ 1773 h 2170"/>
                <a:gd name="T50" fmla="*/ 593 w 1769"/>
                <a:gd name="T51" fmla="*/ 1439 h 2170"/>
                <a:gd name="T52" fmla="*/ 650 w 1769"/>
                <a:gd name="T53" fmla="*/ 1140 h 2170"/>
                <a:gd name="T54" fmla="*/ 706 w 1769"/>
                <a:gd name="T55" fmla="*/ 988 h 2170"/>
                <a:gd name="T56" fmla="*/ 723 w 1769"/>
                <a:gd name="T57" fmla="*/ 988 h 2170"/>
                <a:gd name="T58" fmla="*/ 793 w 1769"/>
                <a:gd name="T59" fmla="*/ 1114 h 2170"/>
                <a:gd name="T60" fmla="*/ 905 w 1769"/>
                <a:gd name="T61" fmla="*/ 1629 h 2170"/>
                <a:gd name="T62" fmla="*/ 988 w 1769"/>
                <a:gd name="T63" fmla="*/ 1929 h 2170"/>
                <a:gd name="T64" fmla="*/ 1044 w 1769"/>
                <a:gd name="T65" fmla="*/ 2081 h 2170"/>
                <a:gd name="T66" fmla="*/ 671 w 1769"/>
                <a:gd name="T67" fmla="*/ 1769 h 2170"/>
                <a:gd name="T68" fmla="*/ 706 w 1769"/>
                <a:gd name="T69" fmla="*/ 1747 h 2170"/>
                <a:gd name="T70" fmla="*/ 845 w 1769"/>
                <a:gd name="T71" fmla="*/ 1659 h 2170"/>
                <a:gd name="T72" fmla="*/ 957 w 1769"/>
                <a:gd name="T73" fmla="*/ 1608 h 2170"/>
                <a:gd name="T74" fmla="*/ 1278 w 1769"/>
                <a:gd name="T75" fmla="*/ 1612 h 2170"/>
                <a:gd name="T76" fmla="*/ 1278 w 1769"/>
                <a:gd name="T77" fmla="*/ 1608 h 2170"/>
                <a:gd name="T78" fmla="*/ 1278 w 1769"/>
                <a:gd name="T79" fmla="*/ 1655 h 2170"/>
                <a:gd name="T80" fmla="*/ 1330 w 1769"/>
                <a:gd name="T81" fmla="*/ 1676 h 2170"/>
                <a:gd name="T82" fmla="*/ 1477 w 1769"/>
                <a:gd name="T83" fmla="*/ 1659 h 2170"/>
                <a:gd name="T84" fmla="*/ 1633 w 1769"/>
                <a:gd name="T85" fmla="*/ 1646 h 2170"/>
                <a:gd name="T86" fmla="*/ 1746 w 1769"/>
                <a:gd name="T87" fmla="*/ 1650 h 2170"/>
                <a:gd name="T88" fmla="*/ 1768 w 1769"/>
                <a:gd name="T89" fmla="*/ 1633 h 2170"/>
                <a:gd name="T90" fmla="*/ 1555 w 1769"/>
                <a:gd name="T91" fmla="*/ 1207 h 2170"/>
                <a:gd name="T92" fmla="*/ 1547 w 1769"/>
                <a:gd name="T93" fmla="*/ 1207 h 2170"/>
                <a:gd name="T94" fmla="*/ 1573 w 1769"/>
                <a:gd name="T95" fmla="*/ 1427 h 2170"/>
                <a:gd name="T96" fmla="*/ 1603 w 1769"/>
                <a:gd name="T97" fmla="*/ 1823 h 2170"/>
                <a:gd name="T98" fmla="*/ 1620 w 1769"/>
                <a:gd name="T99" fmla="*/ 2022 h 21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69"/>
                <a:gd name="T151" fmla="*/ 0 h 2170"/>
                <a:gd name="T152" fmla="*/ 1769 w 1769"/>
                <a:gd name="T153" fmla="*/ 2170 h 21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69" h="2170" extrusionOk="0">
                  <a:moveTo>
                    <a:pt x="0" y="789"/>
                  </a:moveTo>
                  <a:cubicBezTo>
                    <a:pt x="3" y="801"/>
                    <a:pt x="-2" y="772"/>
                    <a:pt x="0" y="785"/>
                  </a:cubicBezTo>
                  <a:cubicBezTo>
                    <a:pt x="8" y="840"/>
                    <a:pt x="24" y="895"/>
                    <a:pt x="34" y="950"/>
                  </a:cubicBezTo>
                  <a:cubicBezTo>
                    <a:pt x="66" y="1117"/>
                    <a:pt x="91" y="1287"/>
                    <a:pt x="112" y="1456"/>
                  </a:cubicBezTo>
                  <a:cubicBezTo>
                    <a:pt x="130" y="1603"/>
                    <a:pt x="130" y="1753"/>
                    <a:pt x="151" y="1899"/>
                  </a:cubicBezTo>
                  <a:cubicBezTo>
                    <a:pt x="164" y="1990"/>
                    <a:pt x="180" y="2079"/>
                    <a:pt x="195" y="2169"/>
                  </a:cubicBezTo>
                </a:path>
                <a:path w="1769" h="2170" extrusionOk="0">
                  <a:moveTo>
                    <a:pt x="130" y="89"/>
                  </a:moveTo>
                  <a:cubicBezTo>
                    <a:pt x="146" y="61"/>
                    <a:pt x="128" y="81"/>
                    <a:pt x="160" y="63"/>
                  </a:cubicBezTo>
                  <a:cubicBezTo>
                    <a:pt x="192" y="45"/>
                    <a:pt x="236" y="23"/>
                    <a:pt x="273" y="17"/>
                  </a:cubicBezTo>
                  <a:cubicBezTo>
                    <a:pt x="303" y="12"/>
                    <a:pt x="360" y="-11"/>
                    <a:pt x="390" y="4"/>
                  </a:cubicBezTo>
                  <a:cubicBezTo>
                    <a:pt x="431" y="25"/>
                    <a:pt x="415" y="115"/>
                    <a:pt x="411" y="148"/>
                  </a:cubicBezTo>
                  <a:cubicBezTo>
                    <a:pt x="403" y="218"/>
                    <a:pt x="364" y="290"/>
                    <a:pt x="338" y="355"/>
                  </a:cubicBezTo>
                  <a:cubicBezTo>
                    <a:pt x="315" y="414"/>
                    <a:pt x="316" y="475"/>
                    <a:pt x="299" y="532"/>
                  </a:cubicBezTo>
                  <a:cubicBezTo>
                    <a:pt x="287" y="571"/>
                    <a:pt x="300" y="576"/>
                    <a:pt x="338" y="587"/>
                  </a:cubicBezTo>
                  <a:cubicBezTo>
                    <a:pt x="386" y="600"/>
                    <a:pt x="433" y="576"/>
                    <a:pt x="476" y="557"/>
                  </a:cubicBezTo>
                  <a:cubicBezTo>
                    <a:pt x="491" y="550"/>
                    <a:pt x="505" y="543"/>
                    <a:pt x="520" y="536"/>
                  </a:cubicBezTo>
                </a:path>
                <a:path w="1769" h="2170" extrusionOk="0">
                  <a:moveTo>
                    <a:pt x="524" y="1173"/>
                  </a:moveTo>
                  <a:cubicBezTo>
                    <a:pt x="529" y="1178"/>
                    <a:pt x="529" y="1151"/>
                    <a:pt x="533" y="1157"/>
                  </a:cubicBezTo>
                  <a:cubicBezTo>
                    <a:pt x="548" y="1182"/>
                    <a:pt x="534" y="1235"/>
                    <a:pt x="537" y="1262"/>
                  </a:cubicBezTo>
                  <a:cubicBezTo>
                    <a:pt x="546" y="1347"/>
                    <a:pt x="556" y="1434"/>
                    <a:pt x="559" y="1520"/>
                  </a:cubicBezTo>
                  <a:cubicBezTo>
                    <a:pt x="562" y="1621"/>
                    <a:pt x="566" y="1722"/>
                    <a:pt x="567" y="1823"/>
                  </a:cubicBezTo>
                  <a:cubicBezTo>
                    <a:pt x="568" y="1884"/>
                    <a:pt x="570" y="1944"/>
                    <a:pt x="572" y="2005"/>
                  </a:cubicBezTo>
                  <a:cubicBezTo>
                    <a:pt x="572" y="2008"/>
                    <a:pt x="572" y="2010"/>
                    <a:pt x="572" y="2013"/>
                  </a:cubicBezTo>
                  <a:cubicBezTo>
                    <a:pt x="580" y="1989"/>
                    <a:pt x="575" y="1988"/>
                    <a:pt x="580" y="1963"/>
                  </a:cubicBezTo>
                  <a:cubicBezTo>
                    <a:pt x="591" y="1900"/>
                    <a:pt x="593" y="1838"/>
                    <a:pt x="593" y="1773"/>
                  </a:cubicBezTo>
                  <a:cubicBezTo>
                    <a:pt x="594" y="1662"/>
                    <a:pt x="591" y="1550"/>
                    <a:pt x="593" y="1439"/>
                  </a:cubicBezTo>
                  <a:cubicBezTo>
                    <a:pt x="595" y="1335"/>
                    <a:pt x="626" y="1240"/>
                    <a:pt x="650" y="1140"/>
                  </a:cubicBezTo>
                  <a:cubicBezTo>
                    <a:pt x="662" y="1092"/>
                    <a:pt x="671" y="1026"/>
                    <a:pt x="706" y="988"/>
                  </a:cubicBezTo>
                  <a:cubicBezTo>
                    <a:pt x="712" y="988"/>
                    <a:pt x="717" y="988"/>
                    <a:pt x="723" y="988"/>
                  </a:cubicBezTo>
                  <a:cubicBezTo>
                    <a:pt x="757" y="1028"/>
                    <a:pt x="777" y="1057"/>
                    <a:pt x="793" y="1114"/>
                  </a:cubicBezTo>
                  <a:cubicBezTo>
                    <a:pt x="839" y="1283"/>
                    <a:pt x="865" y="1458"/>
                    <a:pt x="905" y="1629"/>
                  </a:cubicBezTo>
                  <a:cubicBezTo>
                    <a:pt x="929" y="1731"/>
                    <a:pt x="959" y="1829"/>
                    <a:pt x="988" y="1929"/>
                  </a:cubicBezTo>
                  <a:cubicBezTo>
                    <a:pt x="1003" y="1983"/>
                    <a:pt x="1020" y="2031"/>
                    <a:pt x="1044" y="2081"/>
                  </a:cubicBezTo>
                </a:path>
                <a:path w="1769" h="2170" extrusionOk="0">
                  <a:moveTo>
                    <a:pt x="671" y="1769"/>
                  </a:moveTo>
                  <a:cubicBezTo>
                    <a:pt x="672" y="1769"/>
                    <a:pt x="697" y="1755"/>
                    <a:pt x="706" y="1747"/>
                  </a:cubicBezTo>
                  <a:cubicBezTo>
                    <a:pt x="749" y="1709"/>
                    <a:pt x="794" y="1686"/>
                    <a:pt x="845" y="1659"/>
                  </a:cubicBezTo>
                  <a:cubicBezTo>
                    <a:pt x="900" y="1630"/>
                    <a:pt x="917" y="1620"/>
                    <a:pt x="957" y="1608"/>
                  </a:cubicBezTo>
                </a:path>
                <a:path w="1769" h="2170" extrusionOk="0">
                  <a:moveTo>
                    <a:pt x="1278" y="1612"/>
                  </a:moveTo>
                  <a:cubicBezTo>
                    <a:pt x="1278" y="1602"/>
                    <a:pt x="1278" y="1598"/>
                    <a:pt x="1278" y="1608"/>
                  </a:cubicBezTo>
                  <a:cubicBezTo>
                    <a:pt x="1278" y="1626"/>
                    <a:pt x="1275" y="1637"/>
                    <a:pt x="1278" y="1655"/>
                  </a:cubicBezTo>
                  <a:cubicBezTo>
                    <a:pt x="1280" y="1665"/>
                    <a:pt x="1321" y="1674"/>
                    <a:pt x="1330" y="1676"/>
                  </a:cubicBezTo>
                  <a:cubicBezTo>
                    <a:pt x="1373" y="1685"/>
                    <a:pt x="1434" y="1666"/>
                    <a:pt x="1477" y="1659"/>
                  </a:cubicBezTo>
                  <a:cubicBezTo>
                    <a:pt x="1528" y="1651"/>
                    <a:pt x="1581" y="1651"/>
                    <a:pt x="1633" y="1646"/>
                  </a:cubicBezTo>
                  <a:cubicBezTo>
                    <a:pt x="1669" y="1643"/>
                    <a:pt x="1712" y="1656"/>
                    <a:pt x="1746" y="1650"/>
                  </a:cubicBezTo>
                  <a:cubicBezTo>
                    <a:pt x="1758" y="1642"/>
                    <a:pt x="1762" y="1640"/>
                    <a:pt x="1768" y="1633"/>
                  </a:cubicBezTo>
                </a:path>
                <a:path w="1769" h="2170" extrusionOk="0">
                  <a:moveTo>
                    <a:pt x="1555" y="1207"/>
                  </a:moveTo>
                  <a:cubicBezTo>
                    <a:pt x="1550" y="1200"/>
                    <a:pt x="1548" y="1173"/>
                    <a:pt x="1547" y="1207"/>
                  </a:cubicBezTo>
                  <a:cubicBezTo>
                    <a:pt x="1546" y="1281"/>
                    <a:pt x="1565" y="1354"/>
                    <a:pt x="1573" y="1427"/>
                  </a:cubicBezTo>
                  <a:cubicBezTo>
                    <a:pt x="1588" y="1558"/>
                    <a:pt x="1592" y="1691"/>
                    <a:pt x="1603" y="1823"/>
                  </a:cubicBezTo>
                  <a:cubicBezTo>
                    <a:pt x="1612" y="1925"/>
                    <a:pt x="1614" y="1956"/>
                    <a:pt x="1620" y="202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2" name="Freeform 67">
              <a:extLst>
                <a:ext uri="{FF2B5EF4-FFF2-40B4-BE49-F238E27FC236}">
                  <a16:creationId xmlns:a16="http://schemas.microsoft.com/office/drawing/2014/main" id="{CFE71F60-A15D-9917-A5F3-A9265EA3A920}"/>
                </a:ext>
              </a:extLst>
            </p:cNvPr>
            <p:cNvSpPr>
              <a:spLocks noRot="1" noChangeAspect="1" noEditPoints="1" noChangeArrowheads="1" noChangeShapeType="1" noTextEdit="1"/>
            </p:cNvSpPr>
            <p:nvPr/>
          </p:nvSpPr>
          <p:spPr bwMode="auto">
            <a:xfrm>
              <a:off x="5315" y="484"/>
              <a:ext cx="222" cy="464"/>
            </a:xfrm>
            <a:custGeom>
              <a:avLst/>
              <a:gdLst>
                <a:gd name="T0" fmla="*/ 95 w 979"/>
                <a:gd name="T1" fmla="*/ 860 h 2046"/>
                <a:gd name="T2" fmla="*/ 100 w 979"/>
                <a:gd name="T3" fmla="*/ 890 h 2046"/>
                <a:gd name="T4" fmla="*/ 147 w 979"/>
                <a:gd name="T5" fmla="*/ 793 h 2046"/>
                <a:gd name="T6" fmla="*/ 199 w 979"/>
                <a:gd name="T7" fmla="*/ 607 h 2046"/>
                <a:gd name="T8" fmla="*/ 238 w 979"/>
                <a:gd name="T9" fmla="*/ 460 h 2046"/>
                <a:gd name="T10" fmla="*/ 243 w 979"/>
                <a:gd name="T11" fmla="*/ 447 h 2046"/>
                <a:gd name="T12" fmla="*/ 264 w 979"/>
                <a:gd name="T13" fmla="*/ 540 h 2046"/>
                <a:gd name="T14" fmla="*/ 333 w 979"/>
                <a:gd name="T15" fmla="*/ 801 h 2046"/>
                <a:gd name="T16" fmla="*/ 398 w 979"/>
                <a:gd name="T17" fmla="*/ 1244 h 2046"/>
                <a:gd name="T18" fmla="*/ 411 w 979"/>
                <a:gd name="T19" fmla="*/ 1543 h 2046"/>
                <a:gd name="T20" fmla="*/ 381 w 979"/>
                <a:gd name="T21" fmla="*/ 1691 h 2046"/>
                <a:gd name="T22" fmla="*/ 303 w 979"/>
                <a:gd name="T23" fmla="*/ 1687 h 2046"/>
                <a:gd name="T24" fmla="*/ 247 w 979"/>
                <a:gd name="T25" fmla="*/ 1628 h 2046"/>
                <a:gd name="T26" fmla="*/ 0 w 979"/>
                <a:gd name="T27" fmla="*/ 4 h 2046"/>
                <a:gd name="T28" fmla="*/ 0 w 979"/>
                <a:gd name="T29" fmla="*/ 0 h 2046"/>
                <a:gd name="T30" fmla="*/ 658 w 979"/>
                <a:gd name="T31" fmla="*/ 477 h 2046"/>
                <a:gd name="T32" fmla="*/ 701 w 979"/>
                <a:gd name="T33" fmla="*/ 649 h 2046"/>
                <a:gd name="T34" fmla="*/ 853 w 979"/>
                <a:gd name="T35" fmla="*/ 1067 h 2046"/>
                <a:gd name="T36" fmla="*/ 944 w 979"/>
                <a:gd name="T37" fmla="*/ 1421 h 2046"/>
                <a:gd name="T38" fmla="*/ 978 w 979"/>
                <a:gd name="T39" fmla="*/ 1750 h 2046"/>
                <a:gd name="T40" fmla="*/ 926 w 979"/>
                <a:gd name="T41" fmla="*/ 1961 h 2046"/>
                <a:gd name="T42" fmla="*/ 866 w 979"/>
                <a:gd name="T43" fmla="*/ 2045 h 2046"/>
                <a:gd name="T44" fmla="*/ 831 w 979"/>
                <a:gd name="T45" fmla="*/ 1876 h 2046"/>
                <a:gd name="T46" fmla="*/ 848 w 979"/>
                <a:gd name="T47" fmla="*/ 1451 h 2046"/>
                <a:gd name="T48" fmla="*/ 918 w 979"/>
                <a:gd name="T49" fmla="*/ 999 h 2046"/>
                <a:gd name="T50" fmla="*/ 948 w 979"/>
                <a:gd name="T51" fmla="*/ 738 h 20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79"/>
                <a:gd name="T79" fmla="*/ 0 h 2046"/>
                <a:gd name="T80" fmla="*/ 979 w 979"/>
                <a:gd name="T81" fmla="*/ 2046 h 20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79" h="2046" extrusionOk="0">
                  <a:moveTo>
                    <a:pt x="95" y="860"/>
                  </a:moveTo>
                  <a:cubicBezTo>
                    <a:pt x="96" y="873"/>
                    <a:pt x="98" y="877"/>
                    <a:pt x="100" y="890"/>
                  </a:cubicBezTo>
                  <a:cubicBezTo>
                    <a:pt x="121" y="863"/>
                    <a:pt x="132" y="832"/>
                    <a:pt x="147" y="793"/>
                  </a:cubicBezTo>
                  <a:cubicBezTo>
                    <a:pt x="171" y="729"/>
                    <a:pt x="183" y="672"/>
                    <a:pt x="199" y="607"/>
                  </a:cubicBezTo>
                  <a:cubicBezTo>
                    <a:pt x="212" y="556"/>
                    <a:pt x="227" y="511"/>
                    <a:pt x="238" y="460"/>
                  </a:cubicBezTo>
                  <a:cubicBezTo>
                    <a:pt x="240" y="456"/>
                    <a:pt x="241" y="451"/>
                    <a:pt x="243" y="447"/>
                  </a:cubicBezTo>
                  <a:cubicBezTo>
                    <a:pt x="249" y="466"/>
                    <a:pt x="258" y="512"/>
                    <a:pt x="264" y="540"/>
                  </a:cubicBezTo>
                  <a:cubicBezTo>
                    <a:pt x="281" y="627"/>
                    <a:pt x="313" y="714"/>
                    <a:pt x="333" y="801"/>
                  </a:cubicBezTo>
                  <a:cubicBezTo>
                    <a:pt x="367" y="948"/>
                    <a:pt x="384" y="1094"/>
                    <a:pt x="398" y="1244"/>
                  </a:cubicBezTo>
                  <a:cubicBezTo>
                    <a:pt x="408" y="1344"/>
                    <a:pt x="411" y="1442"/>
                    <a:pt x="411" y="1543"/>
                  </a:cubicBezTo>
                  <a:cubicBezTo>
                    <a:pt x="411" y="1591"/>
                    <a:pt x="414" y="1652"/>
                    <a:pt x="381" y="1691"/>
                  </a:cubicBezTo>
                  <a:cubicBezTo>
                    <a:pt x="362" y="1713"/>
                    <a:pt x="323" y="1697"/>
                    <a:pt x="303" y="1687"/>
                  </a:cubicBezTo>
                  <a:cubicBezTo>
                    <a:pt x="273" y="1663"/>
                    <a:pt x="261" y="1652"/>
                    <a:pt x="247" y="1628"/>
                  </a:cubicBezTo>
                </a:path>
                <a:path w="979" h="2046" extrusionOk="0">
                  <a:moveTo>
                    <a:pt x="0" y="4"/>
                  </a:moveTo>
                  <a:cubicBezTo>
                    <a:pt x="0" y="3"/>
                    <a:pt x="0" y="1"/>
                    <a:pt x="0" y="0"/>
                  </a:cubicBezTo>
                </a:path>
                <a:path w="979" h="2046" extrusionOk="0">
                  <a:moveTo>
                    <a:pt x="658" y="477"/>
                  </a:moveTo>
                  <a:cubicBezTo>
                    <a:pt x="669" y="536"/>
                    <a:pt x="682" y="592"/>
                    <a:pt x="701" y="649"/>
                  </a:cubicBezTo>
                  <a:cubicBezTo>
                    <a:pt x="748" y="790"/>
                    <a:pt x="806" y="927"/>
                    <a:pt x="853" y="1067"/>
                  </a:cubicBezTo>
                  <a:cubicBezTo>
                    <a:pt x="891" y="1180"/>
                    <a:pt x="923" y="1303"/>
                    <a:pt x="944" y="1421"/>
                  </a:cubicBezTo>
                  <a:cubicBezTo>
                    <a:pt x="962" y="1523"/>
                    <a:pt x="987" y="1646"/>
                    <a:pt x="978" y="1750"/>
                  </a:cubicBezTo>
                  <a:cubicBezTo>
                    <a:pt x="972" y="1822"/>
                    <a:pt x="956" y="1895"/>
                    <a:pt x="926" y="1961"/>
                  </a:cubicBezTo>
                  <a:cubicBezTo>
                    <a:pt x="908" y="2000"/>
                    <a:pt x="895" y="2019"/>
                    <a:pt x="866" y="2045"/>
                  </a:cubicBezTo>
                  <a:cubicBezTo>
                    <a:pt x="842" y="1987"/>
                    <a:pt x="833" y="1945"/>
                    <a:pt x="831" y="1876"/>
                  </a:cubicBezTo>
                  <a:cubicBezTo>
                    <a:pt x="828" y="1732"/>
                    <a:pt x="835" y="1594"/>
                    <a:pt x="848" y="1451"/>
                  </a:cubicBezTo>
                  <a:cubicBezTo>
                    <a:pt x="862" y="1298"/>
                    <a:pt x="894" y="1150"/>
                    <a:pt x="918" y="999"/>
                  </a:cubicBezTo>
                  <a:cubicBezTo>
                    <a:pt x="932" y="911"/>
                    <a:pt x="943" y="826"/>
                    <a:pt x="948" y="73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3" name="Freeform 53">
              <a:extLst>
                <a:ext uri="{FF2B5EF4-FFF2-40B4-BE49-F238E27FC236}">
                  <a16:creationId xmlns:a16="http://schemas.microsoft.com/office/drawing/2014/main" id="{FD81ABA2-BFAB-A497-35CD-AD09516A2780}"/>
                </a:ext>
              </a:extLst>
            </p:cNvPr>
            <p:cNvSpPr>
              <a:spLocks noRot="1" noChangeAspect="1" noEditPoints="1" noChangeArrowheads="1" noChangeShapeType="1" noTextEdit="1"/>
            </p:cNvSpPr>
            <p:nvPr/>
          </p:nvSpPr>
          <p:spPr bwMode="auto">
            <a:xfrm>
              <a:off x="4686" y="1036"/>
              <a:ext cx="1044" cy="725"/>
            </a:xfrm>
            <a:custGeom>
              <a:avLst/>
              <a:gdLst>
                <a:gd name="T0" fmla="*/ 1673 w 4603"/>
                <a:gd name="T1" fmla="*/ 481 h 3196"/>
                <a:gd name="T2" fmla="*/ 1660 w 4603"/>
                <a:gd name="T3" fmla="*/ 418 h 3196"/>
                <a:gd name="T4" fmla="*/ 1655 w 4603"/>
                <a:gd name="T5" fmla="*/ 477 h 3196"/>
                <a:gd name="T6" fmla="*/ 1699 w 4603"/>
                <a:gd name="T7" fmla="*/ 823 h 3196"/>
                <a:gd name="T8" fmla="*/ 1725 w 4603"/>
                <a:gd name="T9" fmla="*/ 1338 h 3196"/>
                <a:gd name="T10" fmla="*/ 1712 w 4603"/>
                <a:gd name="T11" fmla="*/ 1764 h 3196"/>
                <a:gd name="T12" fmla="*/ 1707 w 4603"/>
                <a:gd name="T13" fmla="*/ 1997 h 3196"/>
                <a:gd name="T14" fmla="*/ 2388 w 4603"/>
                <a:gd name="T15" fmla="*/ 908 h 3196"/>
                <a:gd name="T16" fmla="*/ 2388 w 4603"/>
                <a:gd name="T17" fmla="*/ 908 h 3196"/>
                <a:gd name="T18" fmla="*/ 2383 w 4603"/>
                <a:gd name="T19" fmla="*/ 1089 h 3196"/>
                <a:gd name="T20" fmla="*/ 2357 w 4603"/>
                <a:gd name="T21" fmla="*/ 1355 h 3196"/>
                <a:gd name="T22" fmla="*/ 2336 w 4603"/>
                <a:gd name="T23" fmla="*/ 1499 h 3196"/>
                <a:gd name="T24" fmla="*/ 2340 w 4603"/>
                <a:gd name="T25" fmla="*/ 1456 h 3196"/>
                <a:gd name="T26" fmla="*/ 2383 w 4603"/>
                <a:gd name="T27" fmla="*/ 1195 h 3196"/>
                <a:gd name="T28" fmla="*/ 2431 w 4603"/>
                <a:gd name="T29" fmla="*/ 954 h 3196"/>
                <a:gd name="T30" fmla="*/ 2474 w 4603"/>
                <a:gd name="T31" fmla="*/ 870 h 3196"/>
                <a:gd name="T32" fmla="*/ 2531 w 4603"/>
                <a:gd name="T33" fmla="*/ 929 h 3196"/>
                <a:gd name="T34" fmla="*/ 2609 w 4603"/>
                <a:gd name="T35" fmla="*/ 1131 h 3196"/>
                <a:gd name="T36" fmla="*/ 2691 w 4603"/>
                <a:gd name="T37" fmla="*/ 1410 h 3196"/>
                <a:gd name="T38" fmla="*/ 2756 w 4603"/>
                <a:gd name="T39" fmla="*/ 1575 h 3196"/>
                <a:gd name="T40" fmla="*/ 2765 w 4603"/>
                <a:gd name="T41" fmla="*/ 1596 h 3196"/>
                <a:gd name="T42" fmla="*/ 2466 w 4603"/>
                <a:gd name="T43" fmla="*/ 1258 h 3196"/>
                <a:gd name="T44" fmla="*/ 2513 w 4603"/>
                <a:gd name="T45" fmla="*/ 1241 h 3196"/>
                <a:gd name="T46" fmla="*/ 2648 w 4603"/>
                <a:gd name="T47" fmla="*/ 1195 h 3196"/>
                <a:gd name="T48" fmla="*/ 3159 w 4603"/>
                <a:gd name="T49" fmla="*/ 798 h 3196"/>
                <a:gd name="T50" fmla="*/ 3185 w 4603"/>
                <a:gd name="T51" fmla="*/ 950 h 3196"/>
                <a:gd name="T52" fmla="*/ 3246 w 4603"/>
                <a:gd name="T53" fmla="*/ 1233 h 3196"/>
                <a:gd name="T54" fmla="*/ 3289 w 4603"/>
                <a:gd name="T55" fmla="*/ 1596 h 3196"/>
                <a:gd name="T56" fmla="*/ 3332 w 4603"/>
                <a:gd name="T57" fmla="*/ 1794 h 3196"/>
                <a:gd name="T58" fmla="*/ 3319 w 4603"/>
                <a:gd name="T59" fmla="*/ 292 h 3196"/>
                <a:gd name="T60" fmla="*/ 3367 w 4603"/>
                <a:gd name="T61" fmla="*/ 342 h 3196"/>
                <a:gd name="T62" fmla="*/ 3488 w 4603"/>
                <a:gd name="T63" fmla="*/ 431 h 3196"/>
                <a:gd name="T64" fmla="*/ 3653 w 4603"/>
                <a:gd name="T65" fmla="*/ 456 h 3196"/>
                <a:gd name="T66" fmla="*/ 3766 w 4603"/>
                <a:gd name="T67" fmla="*/ 418 h 3196"/>
                <a:gd name="T68" fmla="*/ 3575 w 4603"/>
                <a:gd name="T69" fmla="*/ 0 h 3196"/>
                <a:gd name="T70" fmla="*/ 3605 w 4603"/>
                <a:gd name="T71" fmla="*/ 64 h 3196"/>
                <a:gd name="T72" fmla="*/ 3662 w 4603"/>
                <a:gd name="T73" fmla="*/ 389 h 3196"/>
                <a:gd name="T74" fmla="*/ 3705 w 4603"/>
                <a:gd name="T75" fmla="*/ 730 h 3196"/>
                <a:gd name="T76" fmla="*/ 4008 w 4603"/>
                <a:gd name="T77" fmla="*/ 1174 h 3196"/>
                <a:gd name="T78" fmla="*/ 4008 w 4603"/>
                <a:gd name="T79" fmla="*/ 1140 h 3196"/>
                <a:gd name="T80" fmla="*/ 4021 w 4603"/>
                <a:gd name="T81" fmla="*/ 1228 h 3196"/>
                <a:gd name="T82" fmla="*/ 4012 w 4603"/>
                <a:gd name="T83" fmla="*/ 1490 h 3196"/>
                <a:gd name="T84" fmla="*/ 3999 w 4603"/>
                <a:gd name="T85" fmla="*/ 1629 h 3196"/>
                <a:gd name="T86" fmla="*/ 3995 w 4603"/>
                <a:gd name="T87" fmla="*/ 1642 h 3196"/>
                <a:gd name="T88" fmla="*/ 4030 w 4603"/>
                <a:gd name="T89" fmla="*/ 1342 h 3196"/>
                <a:gd name="T90" fmla="*/ 4095 w 4603"/>
                <a:gd name="T91" fmla="*/ 1060 h 3196"/>
                <a:gd name="T92" fmla="*/ 4190 w 4603"/>
                <a:gd name="T93" fmla="*/ 895 h 3196"/>
                <a:gd name="T94" fmla="*/ 4229 w 4603"/>
                <a:gd name="T95" fmla="*/ 887 h 3196"/>
                <a:gd name="T96" fmla="*/ 4316 w 4603"/>
                <a:gd name="T97" fmla="*/ 1022 h 3196"/>
                <a:gd name="T98" fmla="*/ 4441 w 4603"/>
                <a:gd name="T99" fmla="*/ 1224 h 3196"/>
                <a:gd name="T100" fmla="*/ 4545 w 4603"/>
                <a:gd name="T101" fmla="*/ 1418 h 3196"/>
                <a:gd name="T102" fmla="*/ 4086 w 4603"/>
                <a:gd name="T103" fmla="*/ 1228 h 3196"/>
                <a:gd name="T104" fmla="*/ 4095 w 4603"/>
                <a:gd name="T105" fmla="*/ 1199 h 3196"/>
                <a:gd name="T106" fmla="*/ 4255 w 4603"/>
                <a:gd name="T107" fmla="*/ 1131 h 3196"/>
                <a:gd name="T108" fmla="*/ 4602 w 4603"/>
                <a:gd name="T109" fmla="*/ 1026 h 3196"/>
                <a:gd name="T110" fmla="*/ 4 w 4603"/>
                <a:gd name="T111" fmla="*/ 148 h 3196"/>
                <a:gd name="T112" fmla="*/ 39 w 4603"/>
                <a:gd name="T113" fmla="*/ 156 h 3196"/>
                <a:gd name="T114" fmla="*/ 763 w 4603"/>
                <a:gd name="T115" fmla="*/ 308 h 3196"/>
                <a:gd name="T116" fmla="*/ 1200 w 4603"/>
                <a:gd name="T117" fmla="*/ 752 h 3196"/>
                <a:gd name="T118" fmla="*/ 1859 w 4603"/>
                <a:gd name="T119" fmla="*/ 2300 h 3196"/>
                <a:gd name="T120" fmla="*/ 2600 w 4603"/>
                <a:gd name="T121" fmla="*/ 2786 h 3196"/>
                <a:gd name="T122" fmla="*/ 3445 w 4603"/>
                <a:gd name="T123" fmla="*/ 3128 h 3196"/>
                <a:gd name="T124" fmla="*/ 3519 w 4603"/>
                <a:gd name="T125" fmla="*/ 3195 h 31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03"/>
                <a:gd name="T190" fmla="*/ 0 h 3196"/>
                <a:gd name="T191" fmla="*/ 4603 w 4603"/>
                <a:gd name="T192" fmla="*/ 3196 h 31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03" h="3196" extrusionOk="0">
                  <a:moveTo>
                    <a:pt x="1673" y="481"/>
                  </a:moveTo>
                  <a:cubicBezTo>
                    <a:pt x="1669" y="459"/>
                    <a:pt x="1665" y="439"/>
                    <a:pt x="1660" y="418"/>
                  </a:cubicBezTo>
                  <a:cubicBezTo>
                    <a:pt x="1659" y="420"/>
                    <a:pt x="1653" y="452"/>
                    <a:pt x="1655" y="477"/>
                  </a:cubicBezTo>
                  <a:cubicBezTo>
                    <a:pt x="1662" y="593"/>
                    <a:pt x="1686" y="708"/>
                    <a:pt x="1699" y="823"/>
                  </a:cubicBezTo>
                  <a:cubicBezTo>
                    <a:pt x="1718" y="993"/>
                    <a:pt x="1722" y="1167"/>
                    <a:pt x="1725" y="1338"/>
                  </a:cubicBezTo>
                  <a:cubicBezTo>
                    <a:pt x="1727" y="1480"/>
                    <a:pt x="1724" y="1622"/>
                    <a:pt x="1712" y="1764"/>
                  </a:cubicBezTo>
                  <a:cubicBezTo>
                    <a:pt x="1705" y="1843"/>
                    <a:pt x="1702" y="1918"/>
                    <a:pt x="1707" y="1997"/>
                  </a:cubicBezTo>
                </a:path>
                <a:path w="4603" h="3196" extrusionOk="0">
                  <a:moveTo>
                    <a:pt x="2388" y="908"/>
                  </a:moveTo>
                  <a:cubicBezTo>
                    <a:pt x="2395" y="896"/>
                    <a:pt x="2391" y="877"/>
                    <a:pt x="2388" y="908"/>
                  </a:cubicBezTo>
                  <a:cubicBezTo>
                    <a:pt x="2382" y="968"/>
                    <a:pt x="2385" y="1028"/>
                    <a:pt x="2383" y="1089"/>
                  </a:cubicBezTo>
                  <a:cubicBezTo>
                    <a:pt x="2380" y="1179"/>
                    <a:pt x="2370" y="1266"/>
                    <a:pt x="2357" y="1355"/>
                  </a:cubicBezTo>
                  <a:cubicBezTo>
                    <a:pt x="2350" y="1404"/>
                    <a:pt x="2343" y="1451"/>
                    <a:pt x="2336" y="1499"/>
                  </a:cubicBezTo>
                  <a:cubicBezTo>
                    <a:pt x="2321" y="1494"/>
                    <a:pt x="2328" y="1502"/>
                    <a:pt x="2340" y="1456"/>
                  </a:cubicBezTo>
                  <a:cubicBezTo>
                    <a:pt x="2362" y="1368"/>
                    <a:pt x="2369" y="1283"/>
                    <a:pt x="2383" y="1195"/>
                  </a:cubicBezTo>
                  <a:cubicBezTo>
                    <a:pt x="2396" y="1115"/>
                    <a:pt x="2412" y="1032"/>
                    <a:pt x="2431" y="954"/>
                  </a:cubicBezTo>
                  <a:cubicBezTo>
                    <a:pt x="2440" y="918"/>
                    <a:pt x="2451" y="895"/>
                    <a:pt x="2474" y="870"/>
                  </a:cubicBezTo>
                  <a:cubicBezTo>
                    <a:pt x="2509" y="876"/>
                    <a:pt x="2514" y="896"/>
                    <a:pt x="2531" y="929"/>
                  </a:cubicBezTo>
                  <a:cubicBezTo>
                    <a:pt x="2564" y="991"/>
                    <a:pt x="2590" y="1064"/>
                    <a:pt x="2609" y="1131"/>
                  </a:cubicBezTo>
                  <a:cubicBezTo>
                    <a:pt x="2636" y="1225"/>
                    <a:pt x="2661" y="1318"/>
                    <a:pt x="2691" y="1410"/>
                  </a:cubicBezTo>
                  <a:cubicBezTo>
                    <a:pt x="2710" y="1468"/>
                    <a:pt x="2733" y="1519"/>
                    <a:pt x="2756" y="1575"/>
                  </a:cubicBezTo>
                  <a:cubicBezTo>
                    <a:pt x="2759" y="1582"/>
                    <a:pt x="2762" y="1589"/>
                    <a:pt x="2765" y="1596"/>
                  </a:cubicBezTo>
                </a:path>
                <a:path w="4603" h="3196" extrusionOk="0">
                  <a:moveTo>
                    <a:pt x="2466" y="1258"/>
                  </a:moveTo>
                  <a:cubicBezTo>
                    <a:pt x="2479" y="1255"/>
                    <a:pt x="2501" y="1247"/>
                    <a:pt x="2513" y="1241"/>
                  </a:cubicBezTo>
                  <a:cubicBezTo>
                    <a:pt x="2557" y="1220"/>
                    <a:pt x="2600" y="1206"/>
                    <a:pt x="2648" y="1195"/>
                  </a:cubicBezTo>
                </a:path>
                <a:path w="4603" h="3196" extrusionOk="0">
                  <a:moveTo>
                    <a:pt x="3159" y="798"/>
                  </a:moveTo>
                  <a:cubicBezTo>
                    <a:pt x="3159" y="852"/>
                    <a:pt x="3169" y="898"/>
                    <a:pt x="3185" y="950"/>
                  </a:cubicBezTo>
                  <a:cubicBezTo>
                    <a:pt x="3213" y="1043"/>
                    <a:pt x="3231" y="1137"/>
                    <a:pt x="3246" y="1233"/>
                  </a:cubicBezTo>
                  <a:cubicBezTo>
                    <a:pt x="3265" y="1353"/>
                    <a:pt x="3272" y="1475"/>
                    <a:pt x="3289" y="1596"/>
                  </a:cubicBezTo>
                  <a:cubicBezTo>
                    <a:pt x="3299" y="1664"/>
                    <a:pt x="3313" y="1728"/>
                    <a:pt x="3332" y="1794"/>
                  </a:cubicBezTo>
                </a:path>
                <a:path w="4603" h="3196" extrusionOk="0">
                  <a:moveTo>
                    <a:pt x="3319" y="292"/>
                  </a:moveTo>
                  <a:cubicBezTo>
                    <a:pt x="3333" y="311"/>
                    <a:pt x="3351" y="325"/>
                    <a:pt x="3367" y="342"/>
                  </a:cubicBezTo>
                  <a:cubicBezTo>
                    <a:pt x="3403" y="380"/>
                    <a:pt x="3441" y="407"/>
                    <a:pt x="3488" y="431"/>
                  </a:cubicBezTo>
                  <a:cubicBezTo>
                    <a:pt x="3545" y="460"/>
                    <a:pt x="3592" y="466"/>
                    <a:pt x="3653" y="456"/>
                  </a:cubicBezTo>
                  <a:cubicBezTo>
                    <a:pt x="3696" y="449"/>
                    <a:pt x="3727" y="437"/>
                    <a:pt x="3766" y="418"/>
                  </a:cubicBezTo>
                </a:path>
                <a:path w="4603" h="3196" extrusionOk="0">
                  <a:moveTo>
                    <a:pt x="3575" y="0"/>
                  </a:moveTo>
                  <a:cubicBezTo>
                    <a:pt x="3581" y="14"/>
                    <a:pt x="3598" y="45"/>
                    <a:pt x="3605" y="64"/>
                  </a:cubicBezTo>
                  <a:cubicBezTo>
                    <a:pt x="3644" y="169"/>
                    <a:pt x="3650" y="279"/>
                    <a:pt x="3662" y="389"/>
                  </a:cubicBezTo>
                  <a:cubicBezTo>
                    <a:pt x="3675" y="503"/>
                    <a:pt x="3691" y="616"/>
                    <a:pt x="3705" y="730"/>
                  </a:cubicBezTo>
                </a:path>
                <a:path w="4603" h="3196" extrusionOk="0">
                  <a:moveTo>
                    <a:pt x="4008" y="1174"/>
                  </a:moveTo>
                  <a:cubicBezTo>
                    <a:pt x="4008" y="1163"/>
                    <a:pt x="4008" y="1151"/>
                    <a:pt x="4008" y="1140"/>
                  </a:cubicBezTo>
                  <a:cubicBezTo>
                    <a:pt x="4011" y="1165"/>
                    <a:pt x="4019" y="1201"/>
                    <a:pt x="4021" y="1228"/>
                  </a:cubicBezTo>
                  <a:cubicBezTo>
                    <a:pt x="4027" y="1315"/>
                    <a:pt x="4021" y="1404"/>
                    <a:pt x="4012" y="1490"/>
                  </a:cubicBezTo>
                  <a:cubicBezTo>
                    <a:pt x="4007" y="1538"/>
                    <a:pt x="4012" y="1583"/>
                    <a:pt x="3999" y="1629"/>
                  </a:cubicBezTo>
                  <a:cubicBezTo>
                    <a:pt x="3999" y="1639"/>
                    <a:pt x="4002" y="1643"/>
                    <a:pt x="3995" y="1642"/>
                  </a:cubicBezTo>
                  <a:cubicBezTo>
                    <a:pt x="3995" y="1538"/>
                    <a:pt x="4020" y="1444"/>
                    <a:pt x="4030" y="1342"/>
                  </a:cubicBezTo>
                  <a:cubicBezTo>
                    <a:pt x="4040" y="1242"/>
                    <a:pt x="4060" y="1155"/>
                    <a:pt x="4095" y="1060"/>
                  </a:cubicBezTo>
                  <a:cubicBezTo>
                    <a:pt x="4116" y="1003"/>
                    <a:pt x="4142" y="936"/>
                    <a:pt x="4190" y="895"/>
                  </a:cubicBezTo>
                  <a:cubicBezTo>
                    <a:pt x="4210" y="883"/>
                    <a:pt x="4215" y="878"/>
                    <a:pt x="4229" y="887"/>
                  </a:cubicBezTo>
                  <a:cubicBezTo>
                    <a:pt x="4259" y="931"/>
                    <a:pt x="4290" y="975"/>
                    <a:pt x="4316" y="1022"/>
                  </a:cubicBezTo>
                  <a:cubicBezTo>
                    <a:pt x="4355" y="1091"/>
                    <a:pt x="4401" y="1156"/>
                    <a:pt x="4441" y="1224"/>
                  </a:cubicBezTo>
                  <a:cubicBezTo>
                    <a:pt x="4478" y="1287"/>
                    <a:pt x="4506" y="1356"/>
                    <a:pt x="4545" y="1418"/>
                  </a:cubicBezTo>
                </a:path>
                <a:path w="4603" h="3196" extrusionOk="0">
                  <a:moveTo>
                    <a:pt x="4086" y="1228"/>
                  </a:moveTo>
                  <a:cubicBezTo>
                    <a:pt x="4088" y="1214"/>
                    <a:pt x="4083" y="1210"/>
                    <a:pt x="4095" y="1199"/>
                  </a:cubicBezTo>
                  <a:cubicBezTo>
                    <a:pt x="4137" y="1160"/>
                    <a:pt x="4200" y="1144"/>
                    <a:pt x="4255" y="1131"/>
                  </a:cubicBezTo>
                  <a:cubicBezTo>
                    <a:pt x="4374" y="1102"/>
                    <a:pt x="4487" y="1069"/>
                    <a:pt x="4602" y="1026"/>
                  </a:cubicBezTo>
                </a:path>
                <a:path w="4603" h="3196" extrusionOk="0">
                  <a:moveTo>
                    <a:pt x="4" y="148"/>
                  </a:moveTo>
                  <a:cubicBezTo>
                    <a:pt x="20" y="149"/>
                    <a:pt x="23" y="155"/>
                    <a:pt x="39" y="156"/>
                  </a:cubicBezTo>
                  <a:cubicBezTo>
                    <a:pt x="284" y="175"/>
                    <a:pt x="541" y="187"/>
                    <a:pt x="763" y="308"/>
                  </a:cubicBezTo>
                  <a:cubicBezTo>
                    <a:pt x="949" y="409"/>
                    <a:pt x="1085" y="579"/>
                    <a:pt x="1200" y="752"/>
                  </a:cubicBezTo>
                  <a:cubicBezTo>
                    <a:pt x="1520" y="1234"/>
                    <a:pt x="1607" y="1793"/>
                    <a:pt x="1859" y="2300"/>
                  </a:cubicBezTo>
                  <a:cubicBezTo>
                    <a:pt x="2008" y="2599"/>
                    <a:pt x="2293" y="2713"/>
                    <a:pt x="2600" y="2786"/>
                  </a:cubicBezTo>
                  <a:cubicBezTo>
                    <a:pt x="2906" y="2858"/>
                    <a:pt x="3198" y="2920"/>
                    <a:pt x="3445" y="3128"/>
                  </a:cubicBezTo>
                  <a:cubicBezTo>
                    <a:pt x="3470" y="3150"/>
                    <a:pt x="3494" y="3173"/>
                    <a:pt x="3519" y="319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4" name="Freeform 54">
              <a:extLst>
                <a:ext uri="{FF2B5EF4-FFF2-40B4-BE49-F238E27FC236}">
                  <a16:creationId xmlns:a16="http://schemas.microsoft.com/office/drawing/2014/main" id="{709E52DA-FD22-1E1A-A593-1370A5840D33}"/>
                </a:ext>
              </a:extLst>
            </p:cNvPr>
            <p:cNvSpPr>
              <a:spLocks noRot="1" noChangeAspect="1" noEditPoints="1" noChangeArrowheads="1" noChangeShapeType="1" noTextEdit="1"/>
            </p:cNvSpPr>
            <p:nvPr/>
          </p:nvSpPr>
          <p:spPr bwMode="auto">
            <a:xfrm>
              <a:off x="668" y="638"/>
              <a:ext cx="75" cy="11"/>
            </a:xfrm>
            <a:custGeom>
              <a:avLst/>
              <a:gdLst>
                <a:gd name="T0" fmla="*/ 117 w 330"/>
                <a:gd name="T1" fmla="*/ 8 h 47"/>
                <a:gd name="T2" fmla="*/ 100 w 330"/>
                <a:gd name="T3" fmla="*/ 25 h 47"/>
                <a:gd name="T4" fmla="*/ 87 w 330"/>
                <a:gd name="T5" fmla="*/ 12 h 47"/>
                <a:gd name="T6" fmla="*/ 83 w 330"/>
                <a:gd name="T7" fmla="*/ 4 h 47"/>
                <a:gd name="T8" fmla="*/ 96 w 330"/>
                <a:gd name="T9" fmla="*/ 17 h 47"/>
                <a:gd name="T10" fmla="*/ 143 w 330"/>
                <a:gd name="T11" fmla="*/ 12 h 47"/>
                <a:gd name="T12" fmla="*/ 226 w 330"/>
                <a:gd name="T13" fmla="*/ 33 h 47"/>
                <a:gd name="T14" fmla="*/ 299 w 330"/>
                <a:gd name="T15" fmla="*/ 33 h 47"/>
                <a:gd name="T16" fmla="*/ 329 w 330"/>
                <a:gd name="T17" fmla="*/ 21 h 47"/>
                <a:gd name="T18" fmla="*/ 329 w 330"/>
                <a:gd name="T19" fmla="*/ 33 h 47"/>
                <a:gd name="T20" fmla="*/ 290 w 330"/>
                <a:gd name="T21" fmla="*/ 29 h 47"/>
                <a:gd name="T22" fmla="*/ 208 w 330"/>
                <a:gd name="T23" fmla="*/ 33 h 47"/>
                <a:gd name="T24" fmla="*/ 100 w 330"/>
                <a:gd name="T25" fmla="*/ 29 h 47"/>
                <a:gd name="T26" fmla="*/ 26 w 330"/>
                <a:gd name="T27" fmla="*/ 38 h 47"/>
                <a:gd name="T28" fmla="*/ 0 w 330"/>
                <a:gd name="T29" fmla="*/ 12 h 47"/>
                <a:gd name="T30" fmla="*/ 57 w 330"/>
                <a:gd name="T31" fmla="*/ 4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0"/>
                <a:gd name="T49" fmla="*/ 0 h 47"/>
                <a:gd name="T50" fmla="*/ 330 w 330"/>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0" h="47" extrusionOk="0">
                  <a:moveTo>
                    <a:pt x="117" y="8"/>
                  </a:moveTo>
                  <a:cubicBezTo>
                    <a:pt x="116" y="20"/>
                    <a:pt x="116" y="30"/>
                    <a:pt x="100" y="25"/>
                  </a:cubicBezTo>
                  <a:cubicBezTo>
                    <a:pt x="89" y="22"/>
                    <a:pt x="89" y="19"/>
                    <a:pt x="87" y="12"/>
                  </a:cubicBezTo>
                  <a:cubicBezTo>
                    <a:pt x="82" y="12"/>
                    <a:pt x="80" y="11"/>
                    <a:pt x="83" y="4"/>
                  </a:cubicBezTo>
                  <a:cubicBezTo>
                    <a:pt x="84" y="11"/>
                    <a:pt x="81" y="25"/>
                    <a:pt x="96" y="17"/>
                  </a:cubicBezTo>
                  <a:cubicBezTo>
                    <a:pt x="118" y="4"/>
                    <a:pt x="117" y="9"/>
                    <a:pt x="143" y="12"/>
                  </a:cubicBezTo>
                  <a:cubicBezTo>
                    <a:pt x="173" y="16"/>
                    <a:pt x="198" y="22"/>
                    <a:pt x="226" y="33"/>
                  </a:cubicBezTo>
                  <a:cubicBezTo>
                    <a:pt x="252" y="43"/>
                    <a:pt x="275" y="43"/>
                    <a:pt x="299" y="33"/>
                  </a:cubicBezTo>
                  <a:cubicBezTo>
                    <a:pt x="305" y="31"/>
                    <a:pt x="322" y="13"/>
                    <a:pt x="329" y="21"/>
                  </a:cubicBezTo>
                  <a:cubicBezTo>
                    <a:pt x="329" y="25"/>
                    <a:pt x="329" y="29"/>
                    <a:pt x="329" y="33"/>
                  </a:cubicBezTo>
                  <a:cubicBezTo>
                    <a:pt x="315" y="9"/>
                    <a:pt x="311" y="24"/>
                    <a:pt x="290" y="29"/>
                  </a:cubicBezTo>
                  <a:cubicBezTo>
                    <a:pt x="274" y="33"/>
                    <a:pt x="223" y="38"/>
                    <a:pt x="208" y="33"/>
                  </a:cubicBezTo>
                  <a:cubicBezTo>
                    <a:pt x="159" y="16"/>
                    <a:pt x="154" y="17"/>
                    <a:pt x="100" y="29"/>
                  </a:cubicBezTo>
                  <a:cubicBezTo>
                    <a:pt x="66" y="36"/>
                    <a:pt x="56" y="43"/>
                    <a:pt x="26" y="38"/>
                  </a:cubicBezTo>
                  <a:cubicBezTo>
                    <a:pt x="2" y="34"/>
                    <a:pt x="12" y="31"/>
                    <a:pt x="0" y="12"/>
                  </a:cubicBezTo>
                  <a:cubicBezTo>
                    <a:pt x="22" y="-2"/>
                    <a:pt x="26" y="0"/>
                    <a:pt x="57" y="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5" name="Freeform 55">
              <a:extLst>
                <a:ext uri="{FF2B5EF4-FFF2-40B4-BE49-F238E27FC236}">
                  <a16:creationId xmlns:a16="http://schemas.microsoft.com/office/drawing/2014/main" id="{2E8578CB-5471-D34D-42B6-2FF4AF423D09}"/>
                </a:ext>
              </a:extLst>
            </p:cNvPr>
            <p:cNvSpPr>
              <a:spLocks noRot="1" noChangeAspect="1" noEditPoints="1" noChangeArrowheads="1" noChangeShapeType="1" noTextEdit="1"/>
            </p:cNvSpPr>
            <p:nvPr/>
          </p:nvSpPr>
          <p:spPr bwMode="auto">
            <a:xfrm>
              <a:off x="2055" y="1247"/>
              <a:ext cx="303" cy="471"/>
            </a:xfrm>
            <a:custGeom>
              <a:avLst/>
              <a:gdLst>
                <a:gd name="T0" fmla="*/ 0 w 1336"/>
                <a:gd name="T1" fmla="*/ 1612 h 2077"/>
                <a:gd name="T2" fmla="*/ 18 w 1336"/>
                <a:gd name="T3" fmla="*/ 1625 h 2077"/>
                <a:gd name="T4" fmla="*/ 48 w 1336"/>
                <a:gd name="T5" fmla="*/ 1595 h 2077"/>
                <a:gd name="T6" fmla="*/ 91 w 1336"/>
                <a:gd name="T7" fmla="*/ 1464 h 2077"/>
                <a:gd name="T8" fmla="*/ 156 w 1336"/>
                <a:gd name="T9" fmla="*/ 1215 h 2077"/>
                <a:gd name="T10" fmla="*/ 200 w 1336"/>
                <a:gd name="T11" fmla="*/ 954 h 2077"/>
                <a:gd name="T12" fmla="*/ 213 w 1336"/>
                <a:gd name="T13" fmla="*/ 886 h 2077"/>
                <a:gd name="T14" fmla="*/ 217 w 1336"/>
                <a:gd name="T15" fmla="*/ 1000 h 2077"/>
                <a:gd name="T16" fmla="*/ 234 w 1336"/>
                <a:gd name="T17" fmla="*/ 1532 h 2077"/>
                <a:gd name="T18" fmla="*/ 243 w 1336"/>
                <a:gd name="T19" fmla="*/ 1878 h 2077"/>
                <a:gd name="T20" fmla="*/ 247 w 1336"/>
                <a:gd name="T21" fmla="*/ 2076 h 2077"/>
                <a:gd name="T22" fmla="*/ 646 w 1336"/>
                <a:gd name="T23" fmla="*/ 1321 h 2077"/>
                <a:gd name="T24" fmla="*/ 620 w 1336"/>
                <a:gd name="T25" fmla="*/ 1333 h 2077"/>
                <a:gd name="T26" fmla="*/ 607 w 1336"/>
                <a:gd name="T27" fmla="*/ 1384 h 2077"/>
                <a:gd name="T28" fmla="*/ 607 w 1336"/>
                <a:gd name="T29" fmla="*/ 1540 h 2077"/>
                <a:gd name="T30" fmla="*/ 668 w 1336"/>
                <a:gd name="T31" fmla="*/ 1869 h 2077"/>
                <a:gd name="T32" fmla="*/ 763 w 1336"/>
                <a:gd name="T33" fmla="*/ 2017 h 2077"/>
                <a:gd name="T34" fmla="*/ 858 w 1336"/>
                <a:gd name="T35" fmla="*/ 1962 h 2077"/>
                <a:gd name="T36" fmla="*/ 923 w 1336"/>
                <a:gd name="T37" fmla="*/ 1734 h 2077"/>
                <a:gd name="T38" fmla="*/ 863 w 1336"/>
                <a:gd name="T39" fmla="*/ 1490 h 2077"/>
                <a:gd name="T40" fmla="*/ 711 w 1336"/>
                <a:gd name="T41" fmla="*/ 1431 h 2077"/>
                <a:gd name="T42" fmla="*/ 681 w 1336"/>
                <a:gd name="T43" fmla="*/ 1460 h 2077"/>
                <a:gd name="T44" fmla="*/ 923 w 1336"/>
                <a:gd name="T45" fmla="*/ 223 h 2077"/>
                <a:gd name="T46" fmla="*/ 936 w 1336"/>
                <a:gd name="T47" fmla="*/ 135 h 2077"/>
                <a:gd name="T48" fmla="*/ 1001 w 1336"/>
                <a:gd name="T49" fmla="*/ 12 h 2077"/>
                <a:gd name="T50" fmla="*/ 1110 w 1336"/>
                <a:gd name="T51" fmla="*/ 8 h 2077"/>
                <a:gd name="T52" fmla="*/ 1201 w 1336"/>
                <a:gd name="T53" fmla="*/ 110 h 2077"/>
                <a:gd name="T54" fmla="*/ 1201 w 1336"/>
                <a:gd name="T55" fmla="*/ 253 h 2077"/>
                <a:gd name="T56" fmla="*/ 1144 w 1336"/>
                <a:gd name="T57" fmla="*/ 375 h 2077"/>
                <a:gd name="T58" fmla="*/ 1101 w 1336"/>
                <a:gd name="T59" fmla="*/ 413 h 2077"/>
                <a:gd name="T60" fmla="*/ 1097 w 1336"/>
                <a:gd name="T61" fmla="*/ 418 h 2077"/>
                <a:gd name="T62" fmla="*/ 1248 w 1336"/>
                <a:gd name="T63" fmla="*/ 472 h 2077"/>
                <a:gd name="T64" fmla="*/ 1322 w 1336"/>
                <a:gd name="T65" fmla="*/ 616 h 2077"/>
                <a:gd name="T66" fmla="*/ 1331 w 1336"/>
                <a:gd name="T67" fmla="*/ 852 h 2077"/>
                <a:gd name="T68" fmla="*/ 1257 w 1336"/>
                <a:gd name="T69" fmla="*/ 1017 h 2077"/>
                <a:gd name="T70" fmla="*/ 1066 w 1336"/>
                <a:gd name="T71" fmla="*/ 1152 h 2077"/>
                <a:gd name="T72" fmla="*/ 915 w 1336"/>
                <a:gd name="T73" fmla="*/ 1203 h 20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36"/>
                <a:gd name="T112" fmla="*/ 0 h 2077"/>
                <a:gd name="T113" fmla="*/ 1336 w 1336"/>
                <a:gd name="T114" fmla="*/ 2077 h 20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36" h="2077" extrusionOk="0">
                  <a:moveTo>
                    <a:pt x="0" y="1612"/>
                  </a:moveTo>
                  <a:cubicBezTo>
                    <a:pt x="9" y="1614"/>
                    <a:pt x="10" y="1629"/>
                    <a:pt x="18" y="1625"/>
                  </a:cubicBezTo>
                  <a:cubicBezTo>
                    <a:pt x="24" y="1622"/>
                    <a:pt x="43" y="1602"/>
                    <a:pt x="48" y="1595"/>
                  </a:cubicBezTo>
                  <a:cubicBezTo>
                    <a:pt x="74" y="1561"/>
                    <a:pt x="77" y="1504"/>
                    <a:pt x="91" y="1464"/>
                  </a:cubicBezTo>
                  <a:cubicBezTo>
                    <a:pt x="119" y="1383"/>
                    <a:pt x="143" y="1301"/>
                    <a:pt x="156" y="1215"/>
                  </a:cubicBezTo>
                  <a:cubicBezTo>
                    <a:pt x="169" y="1127"/>
                    <a:pt x="184" y="1041"/>
                    <a:pt x="200" y="954"/>
                  </a:cubicBezTo>
                  <a:cubicBezTo>
                    <a:pt x="204" y="932"/>
                    <a:pt x="209" y="908"/>
                    <a:pt x="213" y="886"/>
                  </a:cubicBezTo>
                  <a:cubicBezTo>
                    <a:pt x="214" y="924"/>
                    <a:pt x="217" y="962"/>
                    <a:pt x="217" y="1000"/>
                  </a:cubicBezTo>
                  <a:cubicBezTo>
                    <a:pt x="219" y="1178"/>
                    <a:pt x="224" y="1354"/>
                    <a:pt x="234" y="1532"/>
                  </a:cubicBezTo>
                  <a:cubicBezTo>
                    <a:pt x="240" y="1647"/>
                    <a:pt x="242" y="1763"/>
                    <a:pt x="243" y="1878"/>
                  </a:cubicBezTo>
                  <a:cubicBezTo>
                    <a:pt x="243" y="1944"/>
                    <a:pt x="247" y="2010"/>
                    <a:pt x="247" y="2076"/>
                  </a:cubicBezTo>
                </a:path>
                <a:path w="1336" h="2077" extrusionOk="0">
                  <a:moveTo>
                    <a:pt x="646" y="1321"/>
                  </a:moveTo>
                  <a:cubicBezTo>
                    <a:pt x="632" y="1324"/>
                    <a:pt x="630" y="1315"/>
                    <a:pt x="620" y="1333"/>
                  </a:cubicBezTo>
                  <a:cubicBezTo>
                    <a:pt x="615" y="1342"/>
                    <a:pt x="608" y="1368"/>
                    <a:pt x="607" y="1384"/>
                  </a:cubicBezTo>
                  <a:cubicBezTo>
                    <a:pt x="603" y="1437"/>
                    <a:pt x="604" y="1487"/>
                    <a:pt x="607" y="1540"/>
                  </a:cubicBezTo>
                  <a:cubicBezTo>
                    <a:pt x="614" y="1652"/>
                    <a:pt x="631" y="1763"/>
                    <a:pt x="668" y="1869"/>
                  </a:cubicBezTo>
                  <a:cubicBezTo>
                    <a:pt x="686" y="1920"/>
                    <a:pt x="716" y="1986"/>
                    <a:pt x="763" y="2017"/>
                  </a:cubicBezTo>
                  <a:cubicBezTo>
                    <a:pt x="808" y="2047"/>
                    <a:pt x="837" y="1994"/>
                    <a:pt x="858" y="1962"/>
                  </a:cubicBezTo>
                  <a:cubicBezTo>
                    <a:pt x="900" y="1896"/>
                    <a:pt x="918" y="1811"/>
                    <a:pt x="923" y="1734"/>
                  </a:cubicBezTo>
                  <a:cubicBezTo>
                    <a:pt x="929" y="1648"/>
                    <a:pt x="913" y="1562"/>
                    <a:pt x="863" y="1490"/>
                  </a:cubicBezTo>
                  <a:cubicBezTo>
                    <a:pt x="828" y="1439"/>
                    <a:pt x="770" y="1396"/>
                    <a:pt x="711" y="1431"/>
                  </a:cubicBezTo>
                  <a:cubicBezTo>
                    <a:pt x="701" y="1441"/>
                    <a:pt x="691" y="1450"/>
                    <a:pt x="681" y="1460"/>
                  </a:cubicBezTo>
                </a:path>
                <a:path w="1336" h="2077" extrusionOk="0">
                  <a:moveTo>
                    <a:pt x="923" y="223"/>
                  </a:moveTo>
                  <a:cubicBezTo>
                    <a:pt x="923" y="189"/>
                    <a:pt x="925" y="167"/>
                    <a:pt x="936" y="135"/>
                  </a:cubicBezTo>
                  <a:cubicBezTo>
                    <a:pt x="948" y="100"/>
                    <a:pt x="964" y="30"/>
                    <a:pt x="1001" y="12"/>
                  </a:cubicBezTo>
                  <a:cubicBezTo>
                    <a:pt x="1032" y="-3"/>
                    <a:pt x="1078" y="-2"/>
                    <a:pt x="1110" y="8"/>
                  </a:cubicBezTo>
                  <a:cubicBezTo>
                    <a:pt x="1151" y="21"/>
                    <a:pt x="1190" y="69"/>
                    <a:pt x="1201" y="110"/>
                  </a:cubicBezTo>
                  <a:cubicBezTo>
                    <a:pt x="1213" y="155"/>
                    <a:pt x="1212" y="208"/>
                    <a:pt x="1201" y="253"/>
                  </a:cubicBezTo>
                  <a:cubicBezTo>
                    <a:pt x="1191" y="296"/>
                    <a:pt x="1169" y="339"/>
                    <a:pt x="1144" y="375"/>
                  </a:cubicBezTo>
                  <a:cubicBezTo>
                    <a:pt x="1130" y="396"/>
                    <a:pt x="1118" y="399"/>
                    <a:pt x="1101" y="413"/>
                  </a:cubicBezTo>
                  <a:cubicBezTo>
                    <a:pt x="1101" y="418"/>
                    <a:pt x="1101" y="419"/>
                    <a:pt x="1097" y="418"/>
                  </a:cubicBezTo>
                  <a:cubicBezTo>
                    <a:pt x="1155" y="421"/>
                    <a:pt x="1203" y="426"/>
                    <a:pt x="1248" y="472"/>
                  </a:cubicBezTo>
                  <a:cubicBezTo>
                    <a:pt x="1281" y="505"/>
                    <a:pt x="1309" y="572"/>
                    <a:pt x="1322" y="616"/>
                  </a:cubicBezTo>
                  <a:cubicBezTo>
                    <a:pt x="1343" y="688"/>
                    <a:pt x="1341" y="778"/>
                    <a:pt x="1331" y="852"/>
                  </a:cubicBezTo>
                  <a:cubicBezTo>
                    <a:pt x="1322" y="913"/>
                    <a:pt x="1300" y="973"/>
                    <a:pt x="1257" y="1017"/>
                  </a:cubicBezTo>
                  <a:cubicBezTo>
                    <a:pt x="1203" y="1073"/>
                    <a:pt x="1137" y="1120"/>
                    <a:pt x="1066" y="1152"/>
                  </a:cubicBezTo>
                  <a:cubicBezTo>
                    <a:pt x="1017" y="1174"/>
                    <a:pt x="966" y="1189"/>
                    <a:pt x="915" y="120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6" name="Freeform 56">
              <a:extLst>
                <a:ext uri="{FF2B5EF4-FFF2-40B4-BE49-F238E27FC236}">
                  <a16:creationId xmlns:a16="http://schemas.microsoft.com/office/drawing/2014/main" id="{410C8F17-4EDB-76A4-DECC-5A490F277FDA}"/>
                </a:ext>
              </a:extLst>
            </p:cNvPr>
            <p:cNvSpPr>
              <a:spLocks noRot="1" noChangeAspect="1" noEditPoints="1" noChangeArrowheads="1" noChangeShapeType="1" noTextEdit="1"/>
            </p:cNvSpPr>
            <p:nvPr/>
          </p:nvSpPr>
          <p:spPr bwMode="auto">
            <a:xfrm>
              <a:off x="2448" y="1360"/>
              <a:ext cx="526" cy="328"/>
            </a:xfrm>
            <a:custGeom>
              <a:avLst/>
              <a:gdLst>
                <a:gd name="T0" fmla="*/ 0 w 2319"/>
                <a:gd name="T1" fmla="*/ 886 h 1444"/>
                <a:gd name="T2" fmla="*/ 21 w 2319"/>
                <a:gd name="T3" fmla="*/ 891 h 1444"/>
                <a:gd name="T4" fmla="*/ 99 w 2319"/>
                <a:gd name="T5" fmla="*/ 848 h 1444"/>
                <a:gd name="T6" fmla="*/ 208 w 2319"/>
                <a:gd name="T7" fmla="*/ 671 h 1444"/>
                <a:gd name="T8" fmla="*/ 303 w 2319"/>
                <a:gd name="T9" fmla="*/ 397 h 1444"/>
                <a:gd name="T10" fmla="*/ 320 w 2319"/>
                <a:gd name="T11" fmla="*/ 152 h 1444"/>
                <a:gd name="T12" fmla="*/ 247 w 2319"/>
                <a:gd name="T13" fmla="*/ 17 h 1444"/>
                <a:gd name="T14" fmla="*/ 203 w 2319"/>
                <a:gd name="T15" fmla="*/ 0 h 1444"/>
                <a:gd name="T16" fmla="*/ 147 w 2319"/>
                <a:gd name="T17" fmla="*/ 101 h 1444"/>
                <a:gd name="T18" fmla="*/ 138 w 2319"/>
                <a:gd name="T19" fmla="*/ 384 h 1444"/>
                <a:gd name="T20" fmla="*/ 195 w 2319"/>
                <a:gd name="T21" fmla="*/ 895 h 1444"/>
                <a:gd name="T22" fmla="*/ 238 w 2319"/>
                <a:gd name="T23" fmla="*/ 1304 h 1444"/>
                <a:gd name="T24" fmla="*/ 238 w 2319"/>
                <a:gd name="T25" fmla="*/ 1431 h 1444"/>
                <a:gd name="T26" fmla="*/ 281 w 2319"/>
                <a:gd name="T27" fmla="*/ 1169 h 1444"/>
                <a:gd name="T28" fmla="*/ 424 w 2319"/>
                <a:gd name="T29" fmla="*/ 992 h 1444"/>
                <a:gd name="T30" fmla="*/ 511 w 2319"/>
                <a:gd name="T31" fmla="*/ 1026 h 1444"/>
                <a:gd name="T32" fmla="*/ 567 w 2319"/>
                <a:gd name="T33" fmla="*/ 1190 h 1444"/>
                <a:gd name="T34" fmla="*/ 611 w 2319"/>
                <a:gd name="T35" fmla="*/ 1355 h 1444"/>
                <a:gd name="T36" fmla="*/ 676 w 2319"/>
                <a:gd name="T37" fmla="*/ 1410 h 1444"/>
                <a:gd name="T38" fmla="*/ 927 w 2319"/>
                <a:gd name="T39" fmla="*/ 1110 h 1444"/>
                <a:gd name="T40" fmla="*/ 988 w 2319"/>
                <a:gd name="T41" fmla="*/ 1393 h 1444"/>
                <a:gd name="T42" fmla="*/ 1066 w 2319"/>
                <a:gd name="T43" fmla="*/ 1325 h 1444"/>
                <a:gd name="T44" fmla="*/ 1113 w 2319"/>
                <a:gd name="T45" fmla="*/ 1199 h 1444"/>
                <a:gd name="T46" fmla="*/ 1087 w 2319"/>
                <a:gd name="T47" fmla="*/ 1123 h 1444"/>
                <a:gd name="T48" fmla="*/ 1009 w 2319"/>
                <a:gd name="T49" fmla="*/ 1114 h 1444"/>
                <a:gd name="T50" fmla="*/ 962 w 2319"/>
                <a:gd name="T51" fmla="*/ 1131 h 1444"/>
                <a:gd name="T52" fmla="*/ 1009 w 2319"/>
                <a:gd name="T53" fmla="*/ 1085 h 1444"/>
                <a:gd name="T54" fmla="*/ 1096 w 2319"/>
                <a:gd name="T55" fmla="*/ 1017 h 1444"/>
                <a:gd name="T56" fmla="*/ 1209 w 2319"/>
                <a:gd name="T57" fmla="*/ 1009 h 1444"/>
                <a:gd name="T58" fmla="*/ 1287 w 2319"/>
                <a:gd name="T59" fmla="*/ 1110 h 1444"/>
                <a:gd name="T60" fmla="*/ 1326 w 2319"/>
                <a:gd name="T61" fmla="*/ 1283 h 1444"/>
                <a:gd name="T62" fmla="*/ 1378 w 2319"/>
                <a:gd name="T63" fmla="*/ 1410 h 1444"/>
                <a:gd name="T64" fmla="*/ 1447 w 2319"/>
                <a:gd name="T65" fmla="*/ 1422 h 1444"/>
                <a:gd name="T66" fmla="*/ 1512 w 2319"/>
                <a:gd name="T67" fmla="*/ 1342 h 1444"/>
                <a:gd name="T68" fmla="*/ 1551 w 2319"/>
                <a:gd name="T69" fmla="*/ 1211 h 1444"/>
                <a:gd name="T70" fmla="*/ 1555 w 2319"/>
                <a:gd name="T71" fmla="*/ 1026 h 1444"/>
                <a:gd name="T72" fmla="*/ 1568 w 2319"/>
                <a:gd name="T73" fmla="*/ 1102 h 1444"/>
                <a:gd name="T74" fmla="*/ 1616 w 2319"/>
                <a:gd name="T75" fmla="*/ 1220 h 1444"/>
                <a:gd name="T76" fmla="*/ 1655 w 2319"/>
                <a:gd name="T77" fmla="*/ 1304 h 1444"/>
                <a:gd name="T78" fmla="*/ 1681 w 2319"/>
                <a:gd name="T79" fmla="*/ 1321 h 1444"/>
                <a:gd name="T80" fmla="*/ 1729 w 2319"/>
                <a:gd name="T81" fmla="*/ 1287 h 1444"/>
                <a:gd name="T82" fmla="*/ 1763 w 2319"/>
                <a:gd name="T83" fmla="*/ 1199 h 1444"/>
                <a:gd name="T84" fmla="*/ 1811 w 2319"/>
                <a:gd name="T85" fmla="*/ 1123 h 1444"/>
                <a:gd name="T86" fmla="*/ 1867 w 2319"/>
                <a:gd name="T87" fmla="*/ 1102 h 1444"/>
                <a:gd name="T88" fmla="*/ 1941 w 2319"/>
                <a:gd name="T89" fmla="*/ 1173 h 1444"/>
                <a:gd name="T90" fmla="*/ 1984 w 2319"/>
                <a:gd name="T91" fmla="*/ 1283 h 1444"/>
                <a:gd name="T92" fmla="*/ 1993 w 2319"/>
                <a:gd name="T93" fmla="*/ 1334 h 1444"/>
                <a:gd name="T94" fmla="*/ 2002 w 2319"/>
                <a:gd name="T95" fmla="*/ 1300 h 1444"/>
                <a:gd name="T96" fmla="*/ 2032 w 2319"/>
                <a:gd name="T97" fmla="*/ 1190 h 1444"/>
                <a:gd name="T98" fmla="*/ 2080 w 2319"/>
                <a:gd name="T99" fmla="*/ 1064 h 1444"/>
                <a:gd name="T100" fmla="*/ 2171 w 2319"/>
                <a:gd name="T101" fmla="*/ 1000 h 1444"/>
                <a:gd name="T102" fmla="*/ 2270 w 2319"/>
                <a:gd name="T103" fmla="*/ 1017 h 1444"/>
                <a:gd name="T104" fmla="*/ 2318 w 2319"/>
                <a:gd name="T105" fmla="*/ 1118 h 1444"/>
                <a:gd name="T106" fmla="*/ 2288 w 2319"/>
                <a:gd name="T107" fmla="*/ 1216 h 1444"/>
                <a:gd name="T108" fmla="*/ 2262 w 2319"/>
                <a:gd name="T109" fmla="*/ 1245 h 14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19"/>
                <a:gd name="T166" fmla="*/ 0 h 1444"/>
                <a:gd name="T167" fmla="*/ 2319 w 2319"/>
                <a:gd name="T168" fmla="*/ 1444 h 144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19" h="1444" extrusionOk="0">
                  <a:moveTo>
                    <a:pt x="0" y="886"/>
                  </a:moveTo>
                  <a:cubicBezTo>
                    <a:pt x="10" y="885"/>
                    <a:pt x="10" y="891"/>
                    <a:pt x="21" y="891"/>
                  </a:cubicBezTo>
                  <a:cubicBezTo>
                    <a:pt x="56" y="890"/>
                    <a:pt x="74" y="871"/>
                    <a:pt x="99" y="848"/>
                  </a:cubicBezTo>
                  <a:cubicBezTo>
                    <a:pt x="152" y="801"/>
                    <a:pt x="177" y="732"/>
                    <a:pt x="208" y="671"/>
                  </a:cubicBezTo>
                  <a:cubicBezTo>
                    <a:pt x="253" y="583"/>
                    <a:pt x="278" y="493"/>
                    <a:pt x="303" y="397"/>
                  </a:cubicBezTo>
                  <a:cubicBezTo>
                    <a:pt x="323" y="318"/>
                    <a:pt x="336" y="233"/>
                    <a:pt x="320" y="152"/>
                  </a:cubicBezTo>
                  <a:cubicBezTo>
                    <a:pt x="311" y="106"/>
                    <a:pt x="284" y="47"/>
                    <a:pt x="247" y="17"/>
                  </a:cubicBezTo>
                  <a:cubicBezTo>
                    <a:pt x="225" y="2"/>
                    <a:pt x="220" y="-3"/>
                    <a:pt x="203" y="0"/>
                  </a:cubicBezTo>
                  <a:cubicBezTo>
                    <a:pt x="173" y="39"/>
                    <a:pt x="160" y="47"/>
                    <a:pt x="147" y="101"/>
                  </a:cubicBezTo>
                  <a:cubicBezTo>
                    <a:pt x="127" y="186"/>
                    <a:pt x="131" y="298"/>
                    <a:pt x="138" y="384"/>
                  </a:cubicBezTo>
                  <a:cubicBezTo>
                    <a:pt x="151" y="554"/>
                    <a:pt x="170" y="727"/>
                    <a:pt x="195" y="895"/>
                  </a:cubicBezTo>
                  <a:cubicBezTo>
                    <a:pt x="215" y="1030"/>
                    <a:pt x="235" y="1167"/>
                    <a:pt x="238" y="1304"/>
                  </a:cubicBezTo>
                  <a:cubicBezTo>
                    <a:pt x="239" y="1354"/>
                    <a:pt x="238" y="1381"/>
                    <a:pt x="238" y="1431"/>
                  </a:cubicBezTo>
                  <a:cubicBezTo>
                    <a:pt x="238" y="1336"/>
                    <a:pt x="247" y="1259"/>
                    <a:pt x="281" y="1169"/>
                  </a:cubicBezTo>
                  <a:cubicBezTo>
                    <a:pt x="304" y="1107"/>
                    <a:pt x="354" y="1010"/>
                    <a:pt x="424" y="992"/>
                  </a:cubicBezTo>
                  <a:cubicBezTo>
                    <a:pt x="459" y="983"/>
                    <a:pt x="489" y="1000"/>
                    <a:pt x="511" y="1026"/>
                  </a:cubicBezTo>
                  <a:cubicBezTo>
                    <a:pt x="548" y="1070"/>
                    <a:pt x="559" y="1135"/>
                    <a:pt x="567" y="1190"/>
                  </a:cubicBezTo>
                  <a:cubicBezTo>
                    <a:pt x="575" y="1248"/>
                    <a:pt x="588" y="1302"/>
                    <a:pt x="611" y="1355"/>
                  </a:cubicBezTo>
                  <a:cubicBezTo>
                    <a:pt x="631" y="1400"/>
                    <a:pt x="635" y="1396"/>
                    <a:pt x="676" y="1410"/>
                  </a:cubicBezTo>
                </a:path>
                <a:path w="2319" h="1444" extrusionOk="0">
                  <a:moveTo>
                    <a:pt x="927" y="1110"/>
                  </a:moveTo>
                  <a:cubicBezTo>
                    <a:pt x="927" y="1165"/>
                    <a:pt x="915" y="1398"/>
                    <a:pt x="988" y="1393"/>
                  </a:cubicBezTo>
                  <a:cubicBezTo>
                    <a:pt x="1022" y="1391"/>
                    <a:pt x="1048" y="1350"/>
                    <a:pt x="1066" y="1325"/>
                  </a:cubicBezTo>
                  <a:cubicBezTo>
                    <a:pt x="1091" y="1289"/>
                    <a:pt x="1109" y="1243"/>
                    <a:pt x="1113" y="1199"/>
                  </a:cubicBezTo>
                  <a:cubicBezTo>
                    <a:pt x="1116" y="1169"/>
                    <a:pt x="1113" y="1142"/>
                    <a:pt x="1087" y="1123"/>
                  </a:cubicBezTo>
                  <a:cubicBezTo>
                    <a:pt x="1062" y="1105"/>
                    <a:pt x="1039" y="1108"/>
                    <a:pt x="1009" y="1114"/>
                  </a:cubicBezTo>
                  <a:cubicBezTo>
                    <a:pt x="995" y="1117"/>
                    <a:pt x="977" y="1127"/>
                    <a:pt x="962" y="1131"/>
                  </a:cubicBezTo>
                  <a:cubicBezTo>
                    <a:pt x="978" y="1116"/>
                    <a:pt x="993" y="1102"/>
                    <a:pt x="1009" y="1085"/>
                  </a:cubicBezTo>
                  <a:cubicBezTo>
                    <a:pt x="1034" y="1059"/>
                    <a:pt x="1063" y="1034"/>
                    <a:pt x="1096" y="1017"/>
                  </a:cubicBezTo>
                  <a:cubicBezTo>
                    <a:pt x="1128" y="1000"/>
                    <a:pt x="1176" y="992"/>
                    <a:pt x="1209" y="1009"/>
                  </a:cubicBezTo>
                  <a:cubicBezTo>
                    <a:pt x="1252" y="1031"/>
                    <a:pt x="1268" y="1068"/>
                    <a:pt x="1287" y="1110"/>
                  </a:cubicBezTo>
                  <a:cubicBezTo>
                    <a:pt x="1312" y="1166"/>
                    <a:pt x="1316" y="1223"/>
                    <a:pt x="1326" y="1283"/>
                  </a:cubicBezTo>
                  <a:cubicBezTo>
                    <a:pt x="1334" y="1328"/>
                    <a:pt x="1341" y="1380"/>
                    <a:pt x="1378" y="1410"/>
                  </a:cubicBezTo>
                  <a:cubicBezTo>
                    <a:pt x="1402" y="1430"/>
                    <a:pt x="1419" y="1435"/>
                    <a:pt x="1447" y="1422"/>
                  </a:cubicBezTo>
                  <a:cubicBezTo>
                    <a:pt x="1475" y="1408"/>
                    <a:pt x="1500" y="1369"/>
                    <a:pt x="1512" y="1342"/>
                  </a:cubicBezTo>
                  <a:cubicBezTo>
                    <a:pt x="1531" y="1300"/>
                    <a:pt x="1545" y="1257"/>
                    <a:pt x="1551" y="1211"/>
                  </a:cubicBezTo>
                  <a:cubicBezTo>
                    <a:pt x="1559" y="1150"/>
                    <a:pt x="1555" y="1087"/>
                    <a:pt x="1555" y="1026"/>
                  </a:cubicBezTo>
                  <a:cubicBezTo>
                    <a:pt x="1559" y="1052"/>
                    <a:pt x="1560" y="1076"/>
                    <a:pt x="1568" y="1102"/>
                  </a:cubicBezTo>
                  <a:cubicBezTo>
                    <a:pt x="1579" y="1140"/>
                    <a:pt x="1600" y="1183"/>
                    <a:pt x="1616" y="1220"/>
                  </a:cubicBezTo>
                  <a:cubicBezTo>
                    <a:pt x="1626" y="1243"/>
                    <a:pt x="1639" y="1286"/>
                    <a:pt x="1655" y="1304"/>
                  </a:cubicBezTo>
                  <a:cubicBezTo>
                    <a:pt x="1669" y="1315"/>
                    <a:pt x="1671" y="1317"/>
                    <a:pt x="1681" y="1321"/>
                  </a:cubicBezTo>
                  <a:cubicBezTo>
                    <a:pt x="1695" y="1310"/>
                    <a:pt x="1715" y="1307"/>
                    <a:pt x="1729" y="1287"/>
                  </a:cubicBezTo>
                  <a:cubicBezTo>
                    <a:pt x="1745" y="1263"/>
                    <a:pt x="1751" y="1227"/>
                    <a:pt x="1763" y="1199"/>
                  </a:cubicBezTo>
                  <a:cubicBezTo>
                    <a:pt x="1776" y="1169"/>
                    <a:pt x="1790" y="1147"/>
                    <a:pt x="1811" y="1123"/>
                  </a:cubicBezTo>
                  <a:cubicBezTo>
                    <a:pt x="1830" y="1102"/>
                    <a:pt x="1838" y="1091"/>
                    <a:pt x="1867" y="1102"/>
                  </a:cubicBezTo>
                  <a:cubicBezTo>
                    <a:pt x="1895" y="1113"/>
                    <a:pt x="1925" y="1150"/>
                    <a:pt x="1941" y="1173"/>
                  </a:cubicBezTo>
                  <a:cubicBezTo>
                    <a:pt x="1963" y="1206"/>
                    <a:pt x="1973" y="1245"/>
                    <a:pt x="1984" y="1283"/>
                  </a:cubicBezTo>
                  <a:cubicBezTo>
                    <a:pt x="1989" y="1301"/>
                    <a:pt x="1990" y="1316"/>
                    <a:pt x="1993" y="1334"/>
                  </a:cubicBezTo>
                  <a:cubicBezTo>
                    <a:pt x="1994" y="1330"/>
                    <a:pt x="1999" y="1314"/>
                    <a:pt x="2002" y="1300"/>
                  </a:cubicBezTo>
                  <a:cubicBezTo>
                    <a:pt x="2010" y="1264"/>
                    <a:pt x="2022" y="1225"/>
                    <a:pt x="2032" y="1190"/>
                  </a:cubicBezTo>
                  <a:cubicBezTo>
                    <a:pt x="2042" y="1155"/>
                    <a:pt x="2057" y="1093"/>
                    <a:pt x="2080" y="1064"/>
                  </a:cubicBezTo>
                  <a:cubicBezTo>
                    <a:pt x="2101" y="1038"/>
                    <a:pt x="2134" y="1002"/>
                    <a:pt x="2171" y="1000"/>
                  </a:cubicBezTo>
                  <a:cubicBezTo>
                    <a:pt x="2207" y="998"/>
                    <a:pt x="2239" y="1001"/>
                    <a:pt x="2270" y="1017"/>
                  </a:cubicBezTo>
                  <a:cubicBezTo>
                    <a:pt x="2306" y="1035"/>
                    <a:pt x="2320" y="1081"/>
                    <a:pt x="2318" y="1118"/>
                  </a:cubicBezTo>
                  <a:cubicBezTo>
                    <a:pt x="2316" y="1154"/>
                    <a:pt x="2309" y="1185"/>
                    <a:pt x="2288" y="1216"/>
                  </a:cubicBezTo>
                  <a:cubicBezTo>
                    <a:pt x="2275" y="1231"/>
                    <a:pt x="2272" y="1236"/>
                    <a:pt x="2262" y="124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7" name="Freeform 57">
              <a:extLst>
                <a:ext uri="{FF2B5EF4-FFF2-40B4-BE49-F238E27FC236}">
                  <a16:creationId xmlns:a16="http://schemas.microsoft.com/office/drawing/2014/main" id="{3592EB92-1334-D4C2-6636-1250F1D4C134}"/>
                </a:ext>
              </a:extLst>
            </p:cNvPr>
            <p:cNvSpPr>
              <a:spLocks noRot="1" noChangeAspect="1" noEditPoints="1" noChangeArrowheads="1" noChangeShapeType="1" noTextEdit="1"/>
            </p:cNvSpPr>
            <p:nvPr/>
          </p:nvSpPr>
          <p:spPr bwMode="auto">
            <a:xfrm>
              <a:off x="3092" y="1581"/>
              <a:ext cx="128" cy="118"/>
            </a:xfrm>
            <a:custGeom>
              <a:avLst/>
              <a:gdLst>
                <a:gd name="T0" fmla="*/ 4 w 564"/>
                <a:gd name="T1" fmla="*/ 93 h 520"/>
                <a:gd name="T2" fmla="*/ 0 w 564"/>
                <a:gd name="T3" fmla="*/ 97 h 520"/>
                <a:gd name="T4" fmla="*/ 0 w 564"/>
                <a:gd name="T5" fmla="*/ 93 h 520"/>
                <a:gd name="T6" fmla="*/ 30 w 564"/>
                <a:gd name="T7" fmla="*/ 50 h 520"/>
                <a:gd name="T8" fmla="*/ 78 w 564"/>
                <a:gd name="T9" fmla="*/ 25 h 520"/>
                <a:gd name="T10" fmla="*/ 147 w 564"/>
                <a:gd name="T11" fmla="*/ 0 h 520"/>
                <a:gd name="T12" fmla="*/ 221 w 564"/>
                <a:gd name="T13" fmla="*/ 4 h 520"/>
                <a:gd name="T14" fmla="*/ 316 w 564"/>
                <a:gd name="T15" fmla="*/ 55 h 520"/>
                <a:gd name="T16" fmla="*/ 420 w 564"/>
                <a:gd name="T17" fmla="*/ 97 h 520"/>
                <a:gd name="T18" fmla="*/ 520 w 564"/>
                <a:gd name="T19" fmla="*/ 67 h 520"/>
                <a:gd name="T20" fmla="*/ 563 w 564"/>
                <a:gd name="T21" fmla="*/ 42 h 520"/>
                <a:gd name="T22" fmla="*/ 130 w 564"/>
                <a:gd name="T23" fmla="*/ 515 h 520"/>
                <a:gd name="T24" fmla="*/ 121 w 564"/>
                <a:gd name="T25" fmla="*/ 515 h 520"/>
                <a:gd name="T26" fmla="*/ 139 w 564"/>
                <a:gd name="T27" fmla="*/ 519 h 520"/>
                <a:gd name="T28" fmla="*/ 238 w 564"/>
                <a:gd name="T29" fmla="*/ 515 h 520"/>
                <a:gd name="T30" fmla="*/ 394 w 564"/>
                <a:gd name="T31" fmla="*/ 502 h 520"/>
                <a:gd name="T32" fmla="*/ 537 w 564"/>
                <a:gd name="T33" fmla="*/ 481 h 5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4"/>
                <a:gd name="T52" fmla="*/ 0 h 520"/>
                <a:gd name="T53" fmla="*/ 564 w 564"/>
                <a:gd name="T54" fmla="*/ 520 h 5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4" h="520" extrusionOk="0">
                  <a:moveTo>
                    <a:pt x="4" y="93"/>
                  </a:moveTo>
                  <a:cubicBezTo>
                    <a:pt x="-2" y="93"/>
                    <a:pt x="6" y="96"/>
                    <a:pt x="0" y="97"/>
                  </a:cubicBezTo>
                  <a:cubicBezTo>
                    <a:pt x="0" y="96"/>
                    <a:pt x="0" y="94"/>
                    <a:pt x="0" y="93"/>
                  </a:cubicBezTo>
                  <a:cubicBezTo>
                    <a:pt x="8" y="75"/>
                    <a:pt x="14" y="65"/>
                    <a:pt x="30" y="50"/>
                  </a:cubicBezTo>
                  <a:cubicBezTo>
                    <a:pt x="48" y="33"/>
                    <a:pt x="57" y="34"/>
                    <a:pt x="78" y="25"/>
                  </a:cubicBezTo>
                  <a:cubicBezTo>
                    <a:pt x="103" y="14"/>
                    <a:pt x="118" y="1"/>
                    <a:pt x="147" y="0"/>
                  </a:cubicBezTo>
                  <a:cubicBezTo>
                    <a:pt x="169" y="-1"/>
                    <a:pt x="200" y="-2"/>
                    <a:pt x="221" y="4"/>
                  </a:cubicBezTo>
                  <a:cubicBezTo>
                    <a:pt x="258" y="14"/>
                    <a:pt x="284" y="35"/>
                    <a:pt x="316" y="55"/>
                  </a:cubicBezTo>
                  <a:cubicBezTo>
                    <a:pt x="348" y="76"/>
                    <a:pt x="382" y="95"/>
                    <a:pt x="420" y="97"/>
                  </a:cubicBezTo>
                  <a:cubicBezTo>
                    <a:pt x="463" y="100"/>
                    <a:pt x="485" y="93"/>
                    <a:pt x="520" y="67"/>
                  </a:cubicBezTo>
                  <a:cubicBezTo>
                    <a:pt x="540" y="51"/>
                    <a:pt x="546" y="46"/>
                    <a:pt x="563" y="42"/>
                  </a:cubicBezTo>
                </a:path>
                <a:path w="564" h="520" extrusionOk="0">
                  <a:moveTo>
                    <a:pt x="130" y="515"/>
                  </a:moveTo>
                  <a:cubicBezTo>
                    <a:pt x="127" y="515"/>
                    <a:pt x="124" y="515"/>
                    <a:pt x="121" y="515"/>
                  </a:cubicBezTo>
                  <a:cubicBezTo>
                    <a:pt x="123" y="516"/>
                    <a:pt x="132" y="519"/>
                    <a:pt x="139" y="519"/>
                  </a:cubicBezTo>
                  <a:cubicBezTo>
                    <a:pt x="172" y="519"/>
                    <a:pt x="205" y="516"/>
                    <a:pt x="238" y="515"/>
                  </a:cubicBezTo>
                  <a:cubicBezTo>
                    <a:pt x="288" y="513"/>
                    <a:pt x="345" y="513"/>
                    <a:pt x="394" y="502"/>
                  </a:cubicBezTo>
                  <a:cubicBezTo>
                    <a:pt x="442" y="491"/>
                    <a:pt x="488" y="488"/>
                    <a:pt x="537" y="48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8" name="Freeform 58">
              <a:extLst>
                <a:ext uri="{FF2B5EF4-FFF2-40B4-BE49-F238E27FC236}">
                  <a16:creationId xmlns:a16="http://schemas.microsoft.com/office/drawing/2014/main" id="{C96D3603-80E3-47A6-E3EA-E8DD624E986E}"/>
                </a:ext>
              </a:extLst>
            </p:cNvPr>
            <p:cNvSpPr>
              <a:spLocks noRot="1" noChangeAspect="1" noEditPoints="1" noChangeArrowheads="1" noChangeShapeType="1" noTextEdit="1"/>
            </p:cNvSpPr>
            <p:nvPr/>
          </p:nvSpPr>
          <p:spPr bwMode="auto">
            <a:xfrm>
              <a:off x="3394" y="1519"/>
              <a:ext cx="95" cy="201"/>
            </a:xfrm>
            <a:custGeom>
              <a:avLst/>
              <a:gdLst>
                <a:gd name="T0" fmla="*/ 165 w 421"/>
                <a:gd name="T1" fmla="*/ 105 h 883"/>
                <a:gd name="T2" fmla="*/ 139 w 421"/>
                <a:gd name="T3" fmla="*/ 97 h 883"/>
                <a:gd name="T4" fmla="*/ 113 w 421"/>
                <a:gd name="T5" fmla="*/ 118 h 883"/>
                <a:gd name="T6" fmla="*/ 95 w 421"/>
                <a:gd name="T7" fmla="*/ 130 h 883"/>
                <a:gd name="T8" fmla="*/ 87 w 421"/>
                <a:gd name="T9" fmla="*/ 147 h 883"/>
                <a:gd name="T10" fmla="*/ 78 w 421"/>
                <a:gd name="T11" fmla="*/ 152 h 883"/>
                <a:gd name="T12" fmla="*/ 82 w 421"/>
                <a:gd name="T13" fmla="*/ 143 h 883"/>
                <a:gd name="T14" fmla="*/ 178 w 421"/>
                <a:gd name="T15" fmla="*/ 50 h 883"/>
                <a:gd name="T16" fmla="*/ 273 w 421"/>
                <a:gd name="T17" fmla="*/ 0 h 883"/>
                <a:gd name="T18" fmla="*/ 325 w 421"/>
                <a:gd name="T19" fmla="*/ 67 h 883"/>
                <a:gd name="T20" fmla="*/ 256 w 421"/>
                <a:gd name="T21" fmla="*/ 320 h 883"/>
                <a:gd name="T22" fmla="*/ 178 w 421"/>
                <a:gd name="T23" fmla="*/ 451 h 883"/>
                <a:gd name="T24" fmla="*/ 152 w 421"/>
                <a:gd name="T25" fmla="*/ 493 h 883"/>
                <a:gd name="T26" fmla="*/ 160 w 421"/>
                <a:gd name="T27" fmla="*/ 468 h 883"/>
                <a:gd name="T28" fmla="*/ 199 w 421"/>
                <a:gd name="T29" fmla="*/ 422 h 883"/>
                <a:gd name="T30" fmla="*/ 312 w 421"/>
                <a:gd name="T31" fmla="*/ 455 h 883"/>
                <a:gd name="T32" fmla="*/ 407 w 421"/>
                <a:gd name="T33" fmla="*/ 612 h 883"/>
                <a:gd name="T34" fmla="*/ 420 w 421"/>
                <a:gd name="T35" fmla="*/ 717 h 883"/>
                <a:gd name="T36" fmla="*/ 355 w 421"/>
                <a:gd name="T37" fmla="*/ 806 h 883"/>
                <a:gd name="T38" fmla="*/ 191 w 421"/>
                <a:gd name="T39" fmla="*/ 869 h 883"/>
                <a:gd name="T40" fmla="*/ 48 w 421"/>
                <a:gd name="T41" fmla="*/ 882 h 883"/>
                <a:gd name="T42" fmla="*/ 0 w 421"/>
                <a:gd name="T43" fmla="*/ 861 h 8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1"/>
                <a:gd name="T67" fmla="*/ 0 h 883"/>
                <a:gd name="T68" fmla="*/ 421 w 421"/>
                <a:gd name="T69" fmla="*/ 883 h 88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1" h="883" extrusionOk="0">
                  <a:moveTo>
                    <a:pt x="165" y="105"/>
                  </a:moveTo>
                  <a:cubicBezTo>
                    <a:pt x="152" y="98"/>
                    <a:pt x="162" y="91"/>
                    <a:pt x="139" y="97"/>
                  </a:cubicBezTo>
                  <a:cubicBezTo>
                    <a:pt x="123" y="101"/>
                    <a:pt x="126" y="108"/>
                    <a:pt x="113" y="118"/>
                  </a:cubicBezTo>
                  <a:cubicBezTo>
                    <a:pt x="107" y="123"/>
                    <a:pt x="102" y="121"/>
                    <a:pt x="95" y="130"/>
                  </a:cubicBezTo>
                  <a:cubicBezTo>
                    <a:pt x="89" y="137"/>
                    <a:pt x="91" y="143"/>
                    <a:pt x="87" y="147"/>
                  </a:cubicBezTo>
                  <a:cubicBezTo>
                    <a:pt x="83" y="151"/>
                    <a:pt x="82" y="153"/>
                    <a:pt x="78" y="152"/>
                  </a:cubicBezTo>
                  <a:cubicBezTo>
                    <a:pt x="82" y="144"/>
                    <a:pt x="76" y="150"/>
                    <a:pt x="82" y="143"/>
                  </a:cubicBezTo>
                  <a:cubicBezTo>
                    <a:pt x="113" y="106"/>
                    <a:pt x="141" y="80"/>
                    <a:pt x="178" y="50"/>
                  </a:cubicBezTo>
                  <a:cubicBezTo>
                    <a:pt x="209" y="25"/>
                    <a:pt x="231" y="-3"/>
                    <a:pt x="273" y="0"/>
                  </a:cubicBezTo>
                  <a:cubicBezTo>
                    <a:pt x="312" y="2"/>
                    <a:pt x="321" y="33"/>
                    <a:pt x="325" y="67"/>
                  </a:cubicBezTo>
                  <a:cubicBezTo>
                    <a:pt x="334" y="154"/>
                    <a:pt x="289" y="242"/>
                    <a:pt x="256" y="320"/>
                  </a:cubicBezTo>
                  <a:cubicBezTo>
                    <a:pt x="236" y="368"/>
                    <a:pt x="200" y="405"/>
                    <a:pt x="178" y="451"/>
                  </a:cubicBezTo>
                  <a:cubicBezTo>
                    <a:pt x="170" y="468"/>
                    <a:pt x="160" y="481"/>
                    <a:pt x="152" y="493"/>
                  </a:cubicBezTo>
                  <a:cubicBezTo>
                    <a:pt x="153" y="491"/>
                    <a:pt x="157" y="475"/>
                    <a:pt x="160" y="468"/>
                  </a:cubicBezTo>
                  <a:cubicBezTo>
                    <a:pt x="168" y="447"/>
                    <a:pt x="176" y="431"/>
                    <a:pt x="199" y="422"/>
                  </a:cubicBezTo>
                  <a:cubicBezTo>
                    <a:pt x="238" y="407"/>
                    <a:pt x="282" y="431"/>
                    <a:pt x="312" y="455"/>
                  </a:cubicBezTo>
                  <a:cubicBezTo>
                    <a:pt x="361" y="495"/>
                    <a:pt x="390" y="553"/>
                    <a:pt x="407" y="612"/>
                  </a:cubicBezTo>
                  <a:cubicBezTo>
                    <a:pt x="416" y="643"/>
                    <a:pt x="427" y="684"/>
                    <a:pt x="420" y="717"/>
                  </a:cubicBezTo>
                  <a:cubicBezTo>
                    <a:pt x="411" y="759"/>
                    <a:pt x="388" y="782"/>
                    <a:pt x="355" y="806"/>
                  </a:cubicBezTo>
                  <a:cubicBezTo>
                    <a:pt x="306" y="842"/>
                    <a:pt x="249" y="852"/>
                    <a:pt x="191" y="869"/>
                  </a:cubicBezTo>
                  <a:cubicBezTo>
                    <a:pt x="148" y="882"/>
                    <a:pt x="94" y="891"/>
                    <a:pt x="48" y="882"/>
                  </a:cubicBezTo>
                  <a:cubicBezTo>
                    <a:pt x="23" y="873"/>
                    <a:pt x="15" y="871"/>
                    <a:pt x="0" y="86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09" name="Freeform 59">
              <a:extLst>
                <a:ext uri="{FF2B5EF4-FFF2-40B4-BE49-F238E27FC236}">
                  <a16:creationId xmlns:a16="http://schemas.microsoft.com/office/drawing/2014/main" id="{DD083232-F4E5-17D7-ACB2-39A4EA34F241}"/>
                </a:ext>
              </a:extLst>
            </p:cNvPr>
            <p:cNvSpPr>
              <a:spLocks noRot="1" noChangeAspect="1" noEditPoints="1" noChangeArrowheads="1" noChangeShapeType="1" noTextEdit="1"/>
            </p:cNvSpPr>
            <p:nvPr/>
          </p:nvSpPr>
          <p:spPr bwMode="auto">
            <a:xfrm>
              <a:off x="3582" y="1456"/>
              <a:ext cx="172" cy="217"/>
            </a:xfrm>
            <a:custGeom>
              <a:avLst/>
              <a:gdLst>
                <a:gd name="T0" fmla="*/ 17 w 759"/>
                <a:gd name="T1" fmla="*/ 929 h 955"/>
                <a:gd name="T2" fmla="*/ 0 w 759"/>
                <a:gd name="T3" fmla="*/ 920 h 955"/>
                <a:gd name="T4" fmla="*/ 0 w 759"/>
                <a:gd name="T5" fmla="*/ 954 h 955"/>
                <a:gd name="T6" fmla="*/ 468 w 759"/>
                <a:gd name="T7" fmla="*/ 0 h 955"/>
                <a:gd name="T8" fmla="*/ 451 w 759"/>
                <a:gd name="T9" fmla="*/ 63 h 955"/>
                <a:gd name="T10" fmla="*/ 429 w 759"/>
                <a:gd name="T11" fmla="*/ 224 h 955"/>
                <a:gd name="T12" fmla="*/ 451 w 759"/>
                <a:gd name="T13" fmla="*/ 443 h 955"/>
                <a:gd name="T14" fmla="*/ 511 w 759"/>
                <a:gd name="T15" fmla="*/ 718 h 955"/>
                <a:gd name="T16" fmla="*/ 598 w 759"/>
                <a:gd name="T17" fmla="*/ 874 h 955"/>
                <a:gd name="T18" fmla="*/ 702 w 759"/>
                <a:gd name="T19" fmla="*/ 891 h 955"/>
                <a:gd name="T20" fmla="*/ 758 w 759"/>
                <a:gd name="T21" fmla="*/ 781 h 955"/>
                <a:gd name="T22" fmla="*/ 698 w 759"/>
                <a:gd name="T23" fmla="*/ 654 h 955"/>
                <a:gd name="T24" fmla="*/ 663 w 759"/>
                <a:gd name="T25" fmla="*/ 642 h 955"/>
                <a:gd name="T26" fmla="*/ 121 w 759"/>
                <a:gd name="T27" fmla="*/ 819 h 955"/>
                <a:gd name="T28" fmla="*/ 87 w 759"/>
                <a:gd name="T29" fmla="*/ 785 h 955"/>
                <a:gd name="T30" fmla="*/ 43 w 759"/>
                <a:gd name="T31" fmla="*/ 810 h 955"/>
                <a:gd name="T32" fmla="*/ 35 w 759"/>
                <a:gd name="T33" fmla="*/ 831 h 9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9"/>
                <a:gd name="T52" fmla="*/ 0 h 955"/>
                <a:gd name="T53" fmla="*/ 759 w 759"/>
                <a:gd name="T54" fmla="*/ 955 h 9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9" h="955" extrusionOk="0">
                  <a:moveTo>
                    <a:pt x="17" y="929"/>
                  </a:moveTo>
                  <a:cubicBezTo>
                    <a:pt x="10" y="925"/>
                    <a:pt x="6" y="924"/>
                    <a:pt x="0" y="920"/>
                  </a:cubicBezTo>
                  <a:cubicBezTo>
                    <a:pt x="0" y="936"/>
                    <a:pt x="0" y="943"/>
                    <a:pt x="0" y="954"/>
                  </a:cubicBezTo>
                </a:path>
                <a:path w="759" h="955" extrusionOk="0">
                  <a:moveTo>
                    <a:pt x="468" y="0"/>
                  </a:moveTo>
                  <a:cubicBezTo>
                    <a:pt x="463" y="22"/>
                    <a:pt x="457" y="40"/>
                    <a:pt x="451" y="63"/>
                  </a:cubicBezTo>
                  <a:cubicBezTo>
                    <a:pt x="435" y="119"/>
                    <a:pt x="430" y="165"/>
                    <a:pt x="429" y="224"/>
                  </a:cubicBezTo>
                  <a:cubicBezTo>
                    <a:pt x="428" y="298"/>
                    <a:pt x="439" y="370"/>
                    <a:pt x="451" y="443"/>
                  </a:cubicBezTo>
                  <a:cubicBezTo>
                    <a:pt x="466" y="533"/>
                    <a:pt x="481" y="631"/>
                    <a:pt x="511" y="718"/>
                  </a:cubicBezTo>
                  <a:cubicBezTo>
                    <a:pt x="528" y="767"/>
                    <a:pt x="560" y="838"/>
                    <a:pt x="598" y="874"/>
                  </a:cubicBezTo>
                  <a:cubicBezTo>
                    <a:pt x="633" y="907"/>
                    <a:pt x="663" y="916"/>
                    <a:pt x="702" y="891"/>
                  </a:cubicBezTo>
                  <a:cubicBezTo>
                    <a:pt x="732" y="872"/>
                    <a:pt x="753" y="815"/>
                    <a:pt x="758" y="781"/>
                  </a:cubicBezTo>
                  <a:cubicBezTo>
                    <a:pt x="766" y="731"/>
                    <a:pt x="742" y="681"/>
                    <a:pt x="698" y="654"/>
                  </a:cubicBezTo>
                  <a:cubicBezTo>
                    <a:pt x="686" y="650"/>
                    <a:pt x="675" y="646"/>
                    <a:pt x="663" y="642"/>
                  </a:cubicBezTo>
                </a:path>
                <a:path w="759" h="955" extrusionOk="0">
                  <a:moveTo>
                    <a:pt x="121" y="819"/>
                  </a:moveTo>
                  <a:cubicBezTo>
                    <a:pt x="111" y="802"/>
                    <a:pt x="104" y="799"/>
                    <a:pt x="87" y="785"/>
                  </a:cubicBezTo>
                  <a:cubicBezTo>
                    <a:pt x="70" y="770"/>
                    <a:pt x="51" y="793"/>
                    <a:pt x="43" y="810"/>
                  </a:cubicBezTo>
                  <a:cubicBezTo>
                    <a:pt x="40" y="817"/>
                    <a:pt x="38" y="824"/>
                    <a:pt x="35" y="83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0" name="Freeform 60">
              <a:extLst>
                <a:ext uri="{FF2B5EF4-FFF2-40B4-BE49-F238E27FC236}">
                  <a16:creationId xmlns:a16="http://schemas.microsoft.com/office/drawing/2014/main" id="{3815E61C-BA54-2B74-7A7F-C725B3CBC2BC}"/>
                </a:ext>
              </a:extLst>
            </p:cNvPr>
            <p:cNvSpPr>
              <a:spLocks noRot="1" noChangeAspect="1" noEditPoints="1" noChangeArrowheads="1" noChangeShapeType="1" noTextEdit="1"/>
            </p:cNvSpPr>
            <p:nvPr/>
          </p:nvSpPr>
          <p:spPr bwMode="auto">
            <a:xfrm>
              <a:off x="3917" y="1502"/>
              <a:ext cx="108" cy="150"/>
            </a:xfrm>
            <a:custGeom>
              <a:avLst/>
              <a:gdLst>
                <a:gd name="T0" fmla="*/ 0 w 473"/>
                <a:gd name="T1" fmla="*/ 67 h 663"/>
                <a:gd name="T2" fmla="*/ 17 w 473"/>
                <a:gd name="T3" fmla="*/ 114 h 663"/>
                <a:gd name="T4" fmla="*/ 112 w 473"/>
                <a:gd name="T5" fmla="*/ 202 h 663"/>
                <a:gd name="T6" fmla="*/ 260 w 473"/>
                <a:gd name="T7" fmla="*/ 346 h 663"/>
                <a:gd name="T8" fmla="*/ 372 w 473"/>
                <a:gd name="T9" fmla="*/ 493 h 663"/>
                <a:gd name="T10" fmla="*/ 416 w 473"/>
                <a:gd name="T11" fmla="*/ 591 h 663"/>
                <a:gd name="T12" fmla="*/ 424 w 473"/>
                <a:gd name="T13" fmla="*/ 612 h 663"/>
                <a:gd name="T14" fmla="*/ 472 w 473"/>
                <a:gd name="T15" fmla="*/ 38 h 663"/>
                <a:gd name="T16" fmla="*/ 468 w 473"/>
                <a:gd name="T17" fmla="*/ 8 h 663"/>
                <a:gd name="T18" fmla="*/ 416 w 473"/>
                <a:gd name="T19" fmla="*/ 38 h 663"/>
                <a:gd name="T20" fmla="*/ 299 w 473"/>
                <a:gd name="T21" fmla="*/ 194 h 663"/>
                <a:gd name="T22" fmla="*/ 182 w 473"/>
                <a:gd name="T23" fmla="*/ 439 h 663"/>
                <a:gd name="T24" fmla="*/ 134 w 473"/>
                <a:gd name="T25" fmla="*/ 662 h 6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3"/>
                <a:gd name="T40" fmla="*/ 0 h 663"/>
                <a:gd name="T41" fmla="*/ 473 w 473"/>
                <a:gd name="T42" fmla="*/ 663 h 6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3" h="663" extrusionOk="0">
                  <a:moveTo>
                    <a:pt x="0" y="67"/>
                  </a:moveTo>
                  <a:cubicBezTo>
                    <a:pt x="2" y="91"/>
                    <a:pt x="4" y="95"/>
                    <a:pt x="17" y="114"/>
                  </a:cubicBezTo>
                  <a:cubicBezTo>
                    <a:pt x="41" y="148"/>
                    <a:pt x="81" y="176"/>
                    <a:pt x="112" y="202"/>
                  </a:cubicBezTo>
                  <a:cubicBezTo>
                    <a:pt x="165" y="246"/>
                    <a:pt x="216" y="293"/>
                    <a:pt x="260" y="346"/>
                  </a:cubicBezTo>
                  <a:cubicBezTo>
                    <a:pt x="299" y="392"/>
                    <a:pt x="341" y="442"/>
                    <a:pt x="372" y="493"/>
                  </a:cubicBezTo>
                  <a:cubicBezTo>
                    <a:pt x="392" y="526"/>
                    <a:pt x="404" y="555"/>
                    <a:pt x="416" y="591"/>
                  </a:cubicBezTo>
                  <a:cubicBezTo>
                    <a:pt x="420" y="602"/>
                    <a:pt x="421" y="605"/>
                    <a:pt x="424" y="612"/>
                  </a:cubicBezTo>
                </a:path>
                <a:path w="473" h="663" extrusionOk="0">
                  <a:moveTo>
                    <a:pt x="472" y="38"/>
                  </a:moveTo>
                  <a:cubicBezTo>
                    <a:pt x="472" y="24"/>
                    <a:pt x="472" y="18"/>
                    <a:pt x="468" y="8"/>
                  </a:cubicBezTo>
                  <a:cubicBezTo>
                    <a:pt x="454" y="13"/>
                    <a:pt x="437" y="16"/>
                    <a:pt x="416" y="38"/>
                  </a:cubicBezTo>
                  <a:cubicBezTo>
                    <a:pt x="370" y="86"/>
                    <a:pt x="333" y="136"/>
                    <a:pt x="299" y="194"/>
                  </a:cubicBezTo>
                  <a:cubicBezTo>
                    <a:pt x="252" y="275"/>
                    <a:pt x="214" y="352"/>
                    <a:pt x="182" y="439"/>
                  </a:cubicBezTo>
                  <a:cubicBezTo>
                    <a:pt x="155" y="513"/>
                    <a:pt x="136" y="583"/>
                    <a:pt x="134" y="66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1" name="Freeform 61">
              <a:extLst>
                <a:ext uri="{FF2B5EF4-FFF2-40B4-BE49-F238E27FC236}">
                  <a16:creationId xmlns:a16="http://schemas.microsoft.com/office/drawing/2014/main" id="{E069CA99-EB36-E3F4-89B4-CA5D5ED3D393}"/>
                </a:ext>
              </a:extLst>
            </p:cNvPr>
            <p:cNvSpPr>
              <a:spLocks noRot="1" noChangeAspect="1" noEditPoints="1" noChangeArrowheads="1" noChangeShapeType="1" noTextEdit="1"/>
            </p:cNvSpPr>
            <p:nvPr/>
          </p:nvSpPr>
          <p:spPr bwMode="auto">
            <a:xfrm>
              <a:off x="4139" y="1495"/>
              <a:ext cx="12" cy="172"/>
            </a:xfrm>
            <a:custGeom>
              <a:avLst/>
              <a:gdLst>
                <a:gd name="T0" fmla="*/ 0 w 49"/>
                <a:gd name="T1" fmla="*/ 4 h 757"/>
                <a:gd name="T2" fmla="*/ 4 w 49"/>
                <a:gd name="T3" fmla="*/ 30 h 757"/>
                <a:gd name="T4" fmla="*/ 9 w 49"/>
                <a:gd name="T5" fmla="*/ 431 h 757"/>
                <a:gd name="T6" fmla="*/ 35 w 49"/>
                <a:gd name="T7" fmla="*/ 667 h 757"/>
                <a:gd name="T8" fmla="*/ 48 w 49"/>
                <a:gd name="T9" fmla="*/ 756 h 757"/>
                <a:gd name="T10" fmla="*/ 0 60000 65536"/>
                <a:gd name="T11" fmla="*/ 0 60000 65536"/>
                <a:gd name="T12" fmla="*/ 0 60000 65536"/>
                <a:gd name="T13" fmla="*/ 0 60000 65536"/>
                <a:gd name="T14" fmla="*/ 0 60000 65536"/>
                <a:gd name="T15" fmla="*/ 0 w 49"/>
                <a:gd name="T16" fmla="*/ 0 h 757"/>
                <a:gd name="T17" fmla="*/ 49 w 49"/>
                <a:gd name="T18" fmla="*/ 757 h 757"/>
              </a:gdLst>
              <a:ahLst/>
              <a:cxnLst>
                <a:cxn ang="T10">
                  <a:pos x="T0" y="T1"/>
                </a:cxn>
                <a:cxn ang="T11">
                  <a:pos x="T2" y="T3"/>
                </a:cxn>
                <a:cxn ang="T12">
                  <a:pos x="T4" y="T5"/>
                </a:cxn>
                <a:cxn ang="T13">
                  <a:pos x="T6" y="T7"/>
                </a:cxn>
                <a:cxn ang="T14">
                  <a:pos x="T8" y="T9"/>
                </a:cxn>
              </a:cxnLst>
              <a:rect l="T15" t="T16" r="T17" b="T18"/>
              <a:pathLst>
                <a:path w="49" h="757" extrusionOk="0">
                  <a:moveTo>
                    <a:pt x="0" y="4"/>
                  </a:moveTo>
                  <a:cubicBezTo>
                    <a:pt x="2" y="6"/>
                    <a:pt x="3" y="1"/>
                    <a:pt x="4" y="30"/>
                  </a:cubicBezTo>
                  <a:cubicBezTo>
                    <a:pt x="7" y="164"/>
                    <a:pt x="-1" y="298"/>
                    <a:pt x="9" y="431"/>
                  </a:cubicBezTo>
                  <a:cubicBezTo>
                    <a:pt x="15" y="509"/>
                    <a:pt x="21" y="590"/>
                    <a:pt x="35" y="667"/>
                  </a:cubicBezTo>
                  <a:cubicBezTo>
                    <a:pt x="40" y="697"/>
                    <a:pt x="43" y="726"/>
                    <a:pt x="48" y="75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2" name="Freeform 62">
              <a:extLst>
                <a:ext uri="{FF2B5EF4-FFF2-40B4-BE49-F238E27FC236}">
                  <a16:creationId xmlns:a16="http://schemas.microsoft.com/office/drawing/2014/main" id="{7346AC50-9D4B-EAE8-36A7-A871B0EE22F3}"/>
                </a:ext>
              </a:extLst>
            </p:cNvPr>
            <p:cNvSpPr>
              <a:spLocks noRot="1" noChangeAspect="1" noEditPoints="1" noChangeArrowheads="1" noChangeShapeType="1" noTextEdit="1"/>
            </p:cNvSpPr>
            <p:nvPr/>
          </p:nvSpPr>
          <p:spPr bwMode="auto">
            <a:xfrm>
              <a:off x="4240" y="1215"/>
              <a:ext cx="386" cy="443"/>
            </a:xfrm>
            <a:custGeom>
              <a:avLst/>
              <a:gdLst>
                <a:gd name="T0" fmla="*/ 61 w 1704"/>
                <a:gd name="T1" fmla="*/ 1274 h 1955"/>
                <a:gd name="T2" fmla="*/ 43 w 1704"/>
                <a:gd name="T3" fmla="*/ 1304 h 1955"/>
                <a:gd name="T4" fmla="*/ 13 w 1704"/>
                <a:gd name="T5" fmla="*/ 1396 h 1955"/>
                <a:gd name="T6" fmla="*/ 0 w 1704"/>
                <a:gd name="T7" fmla="*/ 1616 h 1955"/>
                <a:gd name="T8" fmla="*/ 43 w 1704"/>
                <a:gd name="T9" fmla="*/ 1768 h 1955"/>
                <a:gd name="T10" fmla="*/ 117 w 1704"/>
                <a:gd name="T11" fmla="*/ 1848 h 1955"/>
                <a:gd name="T12" fmla="*/ 191 w 1704"/>
                <a:gd name="T13" fmla="*/ 1827 h 1955"/>
                <a:gd name="T14" fmla="*/ 269 w 1704"/>
                <a:gd name="T15" fmla="*/ 1688 h 1955"/>
                <a:gd name="T16" fmla="*/ 269 w 1704"/>
                <a:gd name="T17" fmla="*/ 1472 h 1955"/>
                <a:gd name="T18" fmla="*/ 173 w 1704"/>
                <a:gd name="T19" fmla="*/ 1240 h 1955"/>
                <a:gd name="T20" fmla="*/ 152 w 1704"/>
                <a:gd name="T21" fmla="*/ 1228 h 1955"/>
                <a:gd name="T22" fmla="*/ 615 w 1704"/>
                <a:gd name="T23" fmla="*/ 33 h 1955"/>
                <a:gd name="T24" fmla="*/ 615 w 1704"/>
                <a:gd name="T25" fmla="*/ 16 h 1955"/>
                <a:gd name="T26" fmla="*/ 602 w 1704"/>
                <a:gd name="T27" fmla="*/ 33 h 1955"/>
                <a:gd name="T28" fmla="*/ 554 w 1704"/>
                <a:gd name="T29" fmla="*/ 164 h 1955"/>
                <a:gd name="T30" fmla="*/ 533 w 1704"/>
                <a:gd name="T31" fmla="*/ 430 h 1955"/>
                <a:gd name="T32" fmla="*/ 567 w 1704"/>
                <a:gd name="T33" fmla="*/ 637 h 1955"/>
                <a:gd name="T34" fmla="*/ 598 w 1704"/>
                <a:gd name="T35" fmla="*/ 687 h 1955"/>
                <a:gd name="T36" fmla="*/ 650 w 1704"/>
                <a:gd name="T37" fmla="*/ 628 h 1955"/>
                <a:gd name="T38" fmla="*/ 663 w 1704"/>
                <a:gd name="T39" fmla="*/ 476 h 1955"/>
                <a:gd name="T40" fmla="*/ 602 w 1704"/>
                <a:gd name="T41" fmla="*/ 422 h 1955"/>
                <a:gd name="T42" fmla="*/ 1135 w 1704"/>
                <a:gd name="T43" fmla="*/ 1076 h 1955"/>
                <a:gd name="T44" fmla="*/ 1070 w 1704"/>
                <a:gd name="T45" fmla="*/ 1046 h 1955"/>
                <a:gd name="T46" fmla="*/ 970 w 1704"/>
                <a:gd name="T47" fmla="*/ 1135 h 1955"/>
                <a:gd name="T48" fmla="*/ 897 w 1704"/>
                <a:gd name="T49" fmla="*/ 1333 h 1955"/>
                <a:gd name="T50" fmla="*/ 892 w 1704"/>
                <a:gd name="T51" fmla="*/ 1472 h 1955"/>
                <a:gd name="T52" fmla="*/ 970 w 1704"/>
                <a:gd name="T53" fmla="*/ 1544 h 1955"/>
                <a:gd name="T54" fmla="*/ 1066 w 1704"/>
                <a:gd name="T55" fmla="*/ 1591 h 1955"/>
                <a:gd name="T56" fmla="*/ 1105 w 1704"/>
                <a:gd name="T57" fmla="*/ 1667 h 1955"/>
                <a:gd name="T58" fmla="*/ 1092 w 1704"/>
                <a:gd name="T59" fmla="*/ 1755 h 1955"/>
                <a:gd name="T60" fmla="*/ 1027 w 1704"/>
                <a:gd name="T61" fmla="*/ 1823 h 1955"/>
                <a:gd name="T62" fmla="*/ 957 w 1704"/>
                <a:gd name="T63" fmla="*/ 1861 h 1955"/>
                <a:gd name="T64" fmla="*/ 1469 w 1704"/>
                <a:gd name="T65" fmla="*/ 1713 h 1955"/>
                <a:gd name="T66" fmla="*/ 1508 w 1704"/>
                <a:gd name="T67" fmla="*/ 1696 h 1955"/>
                <a:gd name="T68" fmla="*/ 1586 w 1704"/>
                <a:gd name="T69" fmla="*/ 1633 h 1955"/>
                <a:gd name="T70" fmla="*/ 1659 w 1704"/>
                <a:gd name="T71" fmla="*/ 1510 h 1955"/>
                <a:gd name="T72" fmla="*/ 1703 w 1704"/>
                <a:gd name="T73" fmla="*/ 1388 h 1955"/>
                <a:gd name="T74" fmla="*/ 1685 w 1704"/>
                <a:gd name="T75" fmla="*/ 1287 h 1955"/>
                <a:gd name="T76" fmla="*/ 1586 w 1704"/>
                <a:gd name="T77" fmla="*/ 1325 h 1955"/>
                <a:gd name="T78" fmla="*/ 1469 w 1704"/>
                <a:gd name="T79" fmla="*/ 1477 h 1955"/>
                <a:gd name="T80" fmla="*/ 1425 w 1704"/>
                <a:gd name="T81" fmla="*/ 1641 h 1955"/>
                <a:gd name="T82" fmla="*/ 1473 w 1704"/>
                <a:gd name="T83" fmla="*/ 1814 h 1955"/>
                <a:gd name="T84" fmla="*/ 1612 w 1704"/>
                <a:gd name="T85" fmla="*/ 1924 h 1955"/>
                <a:gd name="T86" fmla="*/ 1703 w 1704"/>
                <a:gd name="T87" fmla="*/ 1954 h 19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04"/>
                <a:gd name="T133" fmla="*/ 0 h 1955"/>
                <a:gd name="T134" fmla="*/ 1704 w 1704"/>
                <a:gd name="T135" fmla="*/ 1955 h 19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04" h="1955" extrusionOk="0">
                  <a:moveTo>
                    <a:pt x="61" y="1274"/>
                  </a:moveTo>
                  <a:cubicBezTo>
                    <a:pt x="55" y="1290"/>
                    <a:pt x="45" y="1299"/>
                    <a:pt x="43" y="1304"/>
                  </a:cubicBezTo>
                  <a:cubicBezTo>
                    <a:pt x="29" y="1332"/>
                    <a:pt x="18" y="1363"/>
                    <a:pt x="13" y="1396"/>
                  </a:cubicBezTo>
                  <a:cubicBezTo>
                    <a:pt x="2" y="1468"/>
                    <a:pt x="-4" y="1544"/>
                    <a:pt x="0" y="1616"/>
                  </a:cubicBezTo>
                  <a:cubicBezTo>
                    <a:pt x="3" y="1665"/>
                    <a:pt x="20" y="1724"/>
                    <a:pt x="43" y="1768"/>
                  </a:cubicBezTo>
                  <a:cubicBezTo>
                    <a:pt x="60" y="1800"/>
                    <a:pt x="84" y="1832"/>
                    <a:pt x="117" y="1848"/>
                  </a:cubicBezTo>
                  <a:cubicBezTo>
                    <a:pt x="147" y="1863"/>
                    <a:pt x="169" y="1850"/>
                    <a:pt x="191" y="1827"/>
                  </a:cubicBezTo>
                  <a:cubicBezTo>
                    <a:pt x="224" y="1793"/>
                    <a:pt x="257" y="1733"/>
                    <a:pt x="269" y="1688"/>
                  </a:cubicBezTo>
                  <a:cubicBezTo>
                    <a:pt x="288" y="1617"/>
                    <a:pt x="286" y="1542"/>
                    <a:pt x="269" y="1472"/>
                  </a:cubicBezTo>
                  <a:cubicBezTo>
                    <a:pt x="250" y="1393"/>
                    <a:pt x="230" y="1302"/>
                    <a:pt x="173" y="1240"/>
                  </a:cubicBezTo>
                  <a:cubicBezTo>
                    <a:pt x="166" y="1236"/>
                    <a:pt x="159" y="1232"/>
                    <a:pt x="152" y="1228"/>
                  </a:cubicBezTo>
                </a:path>
                <a:path w="1704" h="1955" extrusionOk="0">
                  <a:moveTo>
                    <a:pt x="615" y="33"/>
                  </a:moveTo>
                  <a:cubicBezTo>
                    <a:pt x="615" y="26"/>
                    <a:pt x="615" y="22"/>
                    <a:pt x="615" y="16"/>
                  </a:cubicBezTo>
                  <a:cubicBezTo>
                    <a:pt x="607" y="-11"/>
                    <a:pt x="615" y="15"/>
                    <a:pt x="602" y="33"/>
                  </a:cubicBezTo>
                  <a:cubicBezTo>
                    <a:pt x="573" y="74"/>
                    <a:pt x="566" y="115"/>
                    <a:pt x="554" y="164"/>
                  </a:cubicBezTo>
                  <a:cubicBezTo>
                    <a:pt x="532" y="251"/>
                    <a:pt x="534" y="341"/>
                    <a:pt x="533" y="430"/>
                  </a:cubicBezTo>
                  <a:cubicBezTo>
                    <a:pt x="532" y="505"/>
                    <a:pt x="541" y="567"/>
                    <a:pt x="567" y="637"/>
                  </a:cubicBezTo>
                  <a:cubicBezTo>
                    <a:pt x="576" y="662"/>
                    <a:pt x="579" y="671"/>
                    <a:pt x="598" y="687"/>
                  </a:cubicBezTo>
                  <a:cubicBezTo>
                    <a:pt x="625" y="672"/>
                    <a:pt x="637" y="663"/>
                    <a:pt x="650" y="628"/>
                  </a:cubicBezTo>
                  <a:cubicBezTo>
                    <a:pt x="667" y="582"/>
                    <a:pt x="669" y="524"/>
                    <a:pt x="663" y="476"/>
                  </a:cubicBezTo>
                  <a:cubicBezTo>
                    <a:pt x="658" y="437"/>
                    <a:pt x="636" y="427"/>
                    <a:pt x="602" y="422"/>
                  </a:cubicBezTo>
                </a:path>
                <a:path w="1704" h="1955" extrusionOk="0">
                  <a:moveTo>
                    <a:pt x="1135" y="1076"/>
                  </a:moveTo>
                  <a:cubicBezTo>
                    <a:pt x="1110" y="1055"/>
                    <a:pt x="1104" y="1047"/>
                    <a:pt x="1070" y="1046"/>
                  </a:cubicBezTo>
                  <a:cubicBezTo>
                    <a:pt x="1024" y="1044"/>
                    <a:pt x="992" y="1098"/>
                    <a:pt x="970" y="1135"/>
                  </a:cubicBezTo>
                  <a:cubicBezTo>
                    <a:pt x="933" y="1196"/>
                    <a:pt x="911" y="1264"/>
                    <a:pt x="897" y="1333"/>
                  </a:cubicBezTo>
                  <a:cubicBezTo>
                    <a:pt x="888" y="1376"/>
                    <a:pt x="887" y="1429"/>
                    <a:pt x="892" y="1472"/>
                  </a:cubicBezTo>
                  <a:cubicBezTo>
                    <a:pt x="898" y="1523"/>
                    <a:pt x="933" y="1526"/>
                    <a:pt x="970" y="1544"/>
                  </a:cubicBezTo>
                  <a:cubicBezTo>
                    <a:pt x="1001" y="1560"/>
                    <a:pt x="1039" y="1568"/>
                    <a:pt x="1066" y="1591"/>
                  </a:cubicBezTo>
                  <a:cubicBezTo>
                    <a:pt x="1085" y="1607"/>
                    <a:pt x="1102" y="1642"/>
                    <a:pt x="1105" y="1667"/>
                  </a:cubicBezTo>
                  <a:cubicBezTo>
                    <a:pt x="1109" y="1695"/>
                    <a:pt x="1106" y="1730"/>
                    <a:pt x="1092" y="1755"/>
                  </a:cubicBezTo>
                  <a:cubicBezTo>
                    <a:pt x="1078" y="1780"/>
                    <a:pt x="1049" y="1806"/>
                    <a:pt x="1027" y="1823"/>
                  </a:cubicBezTo>
                  <a:cubicBezTo>
                    <a:pt x="1004" y="1841"/>
                    <a:pt x="983" y="1850"/>
                    <a:pt x="957" y="1861"/>
                  </a:cubicBezTo>
                </a:path>
                <a:path w="1704" h="1955" extrusionOk="0">
                  <a:moveTo>
                    <a:pt x="1469" y="1713"/>
                  </a:moveTo>
                  <a:cubicBezTo>
                    <a:pt x="1483" y="1708"/>
                    <a:pt x="1495" y="1702"/>
                    <a:pt x="1508" y="1696"/>
                  </a:cubicBezTo>
                  <a:cubicBezTo>
                    <a:pt x="1543" y="1680"/>
                    <a:pt x="1562" y="1664"/>
                    <a:pt x="1586" y="1633"/>
                  </a:cubicBezTo>
                  <a:cubicBezTo>
                    <a:pt x="1618" y="1593"/>
                    <a:pt x="1633" y="1554"/>
                    <a:pt x="1659" y="1510"/>
                  </a:cubicBezTo>
                  <a:cubicBezTo>
                    <a:pt x="1685" y="1467"/>
                    <a:pt x="1701" y="1440"/>
                    <a:pt x="1703" y="1388"/>
                  </a:cubicBezTo>
                  <a:cubicBezTo>
                    <a:pt x="1704" y="1368"/>
                    <a:pt x="1707" y="1300"/>
                    <a:pt x="1685" y="1287"/>
                  </a:cubicBezTo>
                  <a:cubicBezTo>
                    <a:pt x="1656" y="1270"/>
                    <a:pt x="1603" y="1307"/>
                    <a:pt x="1586" y="1325"/>
                  </a:cubicBezTo>
                  <a:cubicBezTo>
                    <a:pt x="1544" y="1371"/>
                    <a:pt x="1499" y="1421"/>
                    <a:pt x="1469" y="1477"/>
                  </a:cubicBezTo>
                  <a:cubicBezTo>
                    <a:pt x="1441" y="1530"/>
                    <a:pt x="1428" y="1581"/>
                    <a:pt x="1425" y="1641"/>
                  </a:cubicBezTo>
                  <a:cubicBezTo>
                    <a:pt x="1422" y="1702"/>
                    <a:pt x="1435" y="1765"/>
                    <a:pt x="1473" y="1814"/>
                  </a:cubicBezTo>
                  <a:cubicBezTo>
                    <a:pt x="1513" y="1865"/>
                    <a:pt x="1559" y="1890"/>
                    <a:pt x="1612" y="1924"/>
                  </a:cubicBezTo>
                  <a:cubicBezTo>
                    <a:pt x="1645" y="1945"/>
                    <a:pt x="1665" y="1950"/>
                    <a:pt x="1703" y="195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3" name="Freeform 63">
              <a:extLst>
                <a:ext uri="{FF2B5EF4-FFF2-40B4-BE49-F238E27FC236}">
                  <a16:creationId xmlns:a16="http://schemas.microsoft.com/office/drawing/2014/main" id="{7A0DFAA1-C687-8997-C2CE-EBD818F3E33E}"/>
                </a:ext>
              </a:extLst>
            </p:cNvPr>
            <p:cNvSpPr>
              <a:spLocks noRot="1" noChangeAspect="1" noEditPoints="1" noChangeArrowheads="1" noChangeShapeType="1" noTextEdit="1"/>
            </p:cNvSpPr>
            <p:nvPr/>
          </p:nvSpPr>
          <p:spPr bwMode="auto">
            <a:xfrm>
              <a:off x="4712" y="1527"/>
              <a:ext cx="54" cy="91"/>
            </a:xfrm>
            <a:custGeom>
              <a:avLst/>
              <a:gdLst>
                <a:gd name="T0" fmla="*/ 182 w 235"/>
                <a:gd name="T1" fmla="*/ 0 h 402"/>
                <a:gd name="T2" fmla="*/ 186 w 235"/>
                <a:gd name="T3" fmla="*/ 9 h 402"/>
                <a:gd name="T4" fmla="*/ 186 w 235"/>
                <a:gd name="T5" fmla="*/ 13 h 402"/>
                <a:gd name="T6" fmla="*/ 152 w 235"/>
                <a:gd name="T7" fmla="*/ 64 h 402"/>
                <a:gd name="T8" fmla="*/ 91 w 235"/>
                <a:gd name="T9" fmla="*/ 173 h 402"/>
                <a:gd name="T10" fmla="*/ 26 w 235"/>
                <a:gd name="T11" fmla="*/ 270 h 402"/>
                <a:gd name="T12" fmla="*/ 0 w 235"/>
                <a:gd name="T13" fmla="*/ 376 h 402"/>
                <a:gd name="T14" fmla="*/ 4 w 235"/>
                <a:gd name="T15" fmla="*/ 401 h 402"/>
                <a:gd name="T16" fmla="*/ 91 w 235"/>
                <a:gd name="T17" fmla="*/ 397 h 402"/>
                <a:gd name="T18" fmla="*/ 234 w 235"/>
                <a:gd name="T19" fmla="*/ 351 h 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5"/>
                <a:gd name="T31" fmla="*/ 0 h 402"/>
                <a:gd name="T32" fmla="*/ 235 w 235"/>
                <a:gd name="T33" fmla="*/ 402 h 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5" h="402" extrusionOk="0">
                  <a:moveTo>
                    <a:pt x="182" y="0"/>
                  </a:moveTo>
                  <a:cubicBezTo>
                    <a:pt x="182" y="33"/>
                    <a:pt x="181" y="4"/>
                    <a:pt x="186" y="9"/>
                  </a:cubicBezTo>
                  <a:cubicBezTo>
                    <a:pt x="186" y="10"/>
                    <a:pt x="186" y="12"/>
                    <a:pt x="186" y="13"/>
                  </a:cubicBezTo>
                  <a:cubicBezTo>
                    <a:pt x="175" y="31"/>
                    <a:pt x="164" y="47"/>
                    <a:pt x="152" y="64"/>
                  </a:cubicBezTo>
                  <a:cubicBezTo>
                    <a:pt x="128" y="98"/>
                    <a:pt x="112" y="137"/>
                    <a:pt x="91" y="173"/>
                  </a:cubicBezTo>
                  <a:cubicBezTo>
                    <a:pt x="72" y="205"/>
                    <a:pt x="39" y="235"/>
                    <a:pt x="26" y="270"/>
                  </a:cubicBezTo>
                  <a:cubicBezTo>
                    <a:pt x="14" y="303"/>
                    <a:pt x="3" y="341"/>
                    <a:pt x="0" y="376"/>
                  </a:cubicBezTo>
                  <a:cubicBezTo>
                    <a:pt x="0" y="390"/>
                    <a:pt x="-1" y="394"/>
                    <a:pt x="4" y="401"/>
                  </a:cubicBezTo>
                  <a:cubicBezTo>
                    <a:pt x="31" y="401"/>
                    <a:pt x="65" y="403"/>
                    <a:pt x="91" y="397"/>
                  </a:cubicBezTo>
                  <a:cubicBezTo>
                    <a:pt x="139" y="386"/>
                    <a:pt x="187" y="367"/>
                    <a:pt x="234" y="35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4" name="Freeform 64">
              <a:extLst>
                <a:ext uri="{FF2B5EF4-FFF2-40B4-BE49-F238E27FC236}">
                  <a16:creationId xmlns:a16="http://schemas.microsoft.com/office/drawing/2014/main" id="{56784D9E-C156-7872-FBF3-285828A6E4C9}"/>
                </a:ext>
              </a:extLst>
            </p:cNvPr>
            <p:cNvSpPr>
              <a:spLocks noRot="1" noChangeAspect="1" noEditPoints="1" noChangeArrowheads="1" noChangeShapeType="1" noTextEdit="1"/>
            </p:cNvSpPr>
            <p:nvPr/>
          </p:nvSpPr>
          <p:spPr bwMode="auto">
            <a:xfrm>
              <a:off x="2038" y="2503"/>
              <a:ext cx="103" cy="206"/>
            </a:xfrm>
            <a:custGeom>
              <a:avLst/>
              <a:gdLst>
                <a:gd name="T0" fmla="*/ 44 w 456"/>
                <a:gd name="T1" fmla="*/ 380 h 909"/>
                <a:gd name="T2" fmla="*/ 39 w 456"/>
                <a:gd name="T3" fmla="*/ 363 h 909"/>
                <a:gd name="T4" fmla="*/ 44 w 456"/>
                <a:gd name="T5" fmla="*/ 342 h 909"/>
                <a:gd name="T6" fmla="*/ 52 w 456"/>
                <a:gd name="T7" fmla="*/ 342 h 909"/>
                <a:gd name="T8" fmla="*/ 104 w 456"/>
                <a:gd name="T9" fmla="*/ 199 h 909"/>
                <a:gd name="T10" fmla="*/ 87 w 456"/>
                <a:gd name="T11" fmla="*/ 211 h 909"/>
                <a:gd name="T12" fmla="*/ 52 w 456"/>
                <a:gd name="T13" fmla="*/ 270 h 909"/>
                <a:gd name="T14" fmla="*/ 18 w 456"/>
                <a:gd name="T15" fmla="*/ 376 h 909"/>
                <a:gd name="T16" fmla="*/ 0 w 456"/>
                <a:gd name="T17" fmla="*/ 608 h 909"/>
                <a:gd name="T18" fmla="*/ 44 w 456"/>
                <a:gd name="T19" fmla="*/ 802 h 909"/>
                <a:gd name="T20" fmla="*/ 143 w 456"/>
                <a:gd name="T21" fmla="*/ 865 h 909"/>
                <a:gd name="T22" fmla="*/ 252 w 456"/>
                <a:gd name="T23" fmla="*/ 823 h 909"/>
                <a:gd name="T24" fmla="*/ 343 w 456"/>
                <a:gd name="T25" fmla="*/ 680 h 909"/>
                <a:gd name="T26" fmla="*/ 364 w 456"/>
                <a:gd name="T27" fmla="*/ 532 h 909"/>
                <a:gd name="T28" fmla="*/ 351 w 456"/>
                <a:gd name="T29" fmla="*/ 515 h 909"/>
                <a:gd name="T30" fmla="*/ 252 w 456"/>
                <a:gd name="T31" fmla="*/ 642 h 909"/>
                <a:gd name="T32" fmla="*/ 295 w 456"/>
                <a:gd name="T33" fmla="*/ 0 h 909"/>
                <a:gd name="T34" fmla="*/ 291 w 456"/>
                <a:gd name="T35" fmla="*/ 30 h 909"/>
                <a:gd name="T36" fmla="*/ 273 w 456"/>
                <a:gd name="T37" fmla="*/ 38 h 909"/>
                <a:gd name="T38" fmla="*/ 265 w 456"/>
                <a:gd name="T39" fmla="*/ 47 h 909"/>
                <a:gd name="T40" fmla="*/ 239 w 456"/>
                <a:gd name="T41" fmla="*/ 72 h 909"/>
                <a:gd name="T42" fmla="*/ 204 w 456"/>
                <a:gd name="T43" fmla="*/ 135 h 909"/>
                <a:gd name="T44" fmla="*/ 165 w 456"/>
                <a:gd name="T45" fmla="*/ 249 h 909"/>
                <a:gd name="T46" fmla="*/ 117 w 456"/>
                <a:gd name="T47" fmla="*/ 574 h 909"/>
                <a:gd name="T48" fmla="*/ 126 w 456"/>
                <a:gd name="T49" fmla="*/ 739 h 909"/>
                <a:gd name="T50" fmla="*/ 152 w 456"/>
                <a:gd name="T51" fmla="*/ 840 h 909"/>
                <a:gd name="T52" fmla="*/ 213 w 456"/>
                <a:gd name="T53" fmla="*/ 899 h 909"/>
                <a:gd name="T54" fmla="*/ 295 w 456"/>
                <a:gd name="T55" fmla="*/ 895 h 909"/>
                <a:gd name="T56" fmla="*/ 399 w 456"/>
                <a:gd name="T57" fmla="*/ 798 h 909"/>
                <a:gd name="T58" fmla="*/ 455 w 456"/>
                <a:gd name="T59" fmla="*/ 684 h 909"/>
                <a:gd name="T60" fmla="*/ 442 w 456"/>
                <a:gd name="T61" fmla="*/ 536 h 909"/>
                <a:gd name="T62" fmla="*/ 382 w 456"/>
                <a:gd name="T63" fmla="*/ 452 h 909"/>
                <a:gd name="T64" fmla="*/ 312 w 456"/>
                <a:gd name="T65" fmla="*/ 443 h 909"/>
                <a:gd name="T66" fmla="*/ 221 w 456"/>
                <a:gd name="T67" fmla="*/ 705 h 909"/>
                <a:gd name="T68" fmla="*/ 165 w 456"/>
                <a:gd name="T69" fmla="*/ 874 h 9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6"/>
                <a:gd name="T106" fmla="*/ 0 h 909"/>
                <a:gd name="T107" fmla="*/ 456 w 456"/>
                <a:gd name="T108" fmla="*/ 909 h 9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6" h="909" extrusionOk="0">
                  <a:moveTo>
                    <a:pt x="44" y="380"/>
                  </a:moveTo>
                  <a:cubicBezTo>
                    <a:pt x="44" y="377"/>
                    <a:pt x="39" y="342"/>
                    <a:pt x="39" y="363"/>
                  </a:cubicBezTo>
                  <a:cubicBezTo>
                    <a:pt x="39" y="354"/>
                    <a:pt x="34" y="343"/>
                    <a:pt x="44" y="342"/>
                  </a:cubicBezTo>
                  <a:cubicBezTo>
                    <a:pt x="47" y="342"/>
                    <a:pt x="49" y="342"/>
                    <a:pt x="52" y="342"/>
                  </a:cubicBezTo>
                </a:path>
                <a:path w="456" h="909" extrusionOk="0">
                  <a:moveTo>
                    <a:pt x="104" y="199"/>
                  </a:moveTo>
                  <a:cubicBezTo>
                    <a:pt x="96" y="205"/>
                    <a:pt x="93" y="203"/>
                    <a:pt x="87" y="211"/>
                  </a:cubicBezTo>
                  <a:cubicBezTo>
                    <a:pt x="77" y="226"/>
                    <a:pt x="56" y="258"/>
                    <a:pt x="52" y="270"/>
                  </a:cubicBezTo>
                  <a:cubicBezTo>
                    <a:pt x="41" y="303"/>
                    <a:pt x="27" y="341"/>
                    <a:pt x="18" y="376"/>
                  </a:cubicBezTo>
                  <a:cubicBezTo>
                    <a:pt x="-2" y="451"/>
                    <a:pt x="-3" y="531"/>
                    <a:pt x="0" y="608"/>
                  </a:cubicBezTo>
                  <a:cubicBezTo>
                    <a:pt x="3" y="670"/>
                    <a:pt x="7" y="749"/>
                    <a:pt x="44" y="802"/>
                  </a:cubicBezTo>
                  <a:cubicBezTo>
                    <a:pt x="64" y="831"/>
                    <a:pt x="107" y="864"/>
                    <a:pt x="143" y="865"/>
                  </a:cubicBezTo>
                  <a:cubicBezTo>
                    <a:pt x="188" y="867"/>
                    <a:pt x="216" y="846"/>
                    <a:pt x="252" y="823"/>
                  </a:cubicBezTo>
                  <a:cubicBezTo>
                    <a:pt x="302" y="790"/>
                    <a:pt x="321" y="735"/>
                    <a:pt x="343" y="680"/>
                  </a:cubicBezTo>
                  <a:cubicBezTo>
                    <a:pt x="359" y="640"/>
                    <a:pt x="377" y="575"/>
                    <a:pt x="364" y="532"/>
                  </a:cubicBezTo>
                  <a:cubicBezTo>
                    <a:pt x="360" y="526"/>
                    <a:pt x="355" y="521"/>
                    <a:pt x="351" y="515"/>
                  </a:cubicBezTo>
                  <a:cubicBezTo>
                    <a:pt x="305" y="544"/>
                    <a:pt x="285" y="574"/>
                    <a:pt x="252" y="642"/>
                  </a:cubicBezTo>
                </a:path>
                <a:path w="456" h="909" extrusionOk="0">
                  <a:moveTo>
                    <a:pt x="295" y="0"/>
                  </a:moveTo>
                  <a:cubicBezTo>
                    <a:pt x="294" y="12"/>
                    <a:pt x="295" y="23"/>
                    <a:pt x="291" y="30"/>
                  </a:cubicBezTo>
                  <a:cubicBezTo>
                    <a:pt x="286" y="40"/>
                    <a:pt x="281" y="31"/>
                    <a:pt x="273" y="38"/>
                  </a:cubicBezTo>
                  <a:cubicBezTo>
                    <a:pt x="266" y="44"/>
                    <a:pt x="272" y="41"/>
                    <a:pt x="265" y="47"/>
                  </a:cubicBezTo>
                  <a:cubicBezTo>
                    <a:pt x="254" y="56"/>
                    <a:pt x="248" y="60"/>
                    <a:pt x="239" y="72"/>
                  </a:cubicBezTo>
                  <a:cubicBezTo>
                    <a:pt x="223" y="93"/>
                    <a:pt x="215" y="111"/>
                    <a:pt x="204" y="135"/>
                  </a:cubicBezTo>
                  <a:cubicBezTo>
                    <a:pt x="187" y="170"/>
                    <a:pt x="175" y="212"/>
                    <a:pt x="165" y="249"/>
                  </a:cubicBezTo>
                  <a:cubicBezTo>
                    <a:pt x="136" y="356"/>
                    <a:pt x="121" y="463"/>
                    <a:pt x="117" y="574"/>
                  </a:cubicBezTo>
                  <a:cubicBezTo>
                    <a:pt x="115" y="630"/>
                    <a:pt x="119" y="684"/>
                    <a:pt x="126" y="739"/>
                  </a:cubicBezTo>
                  <a:cubicBezTo>
                    <a:pt x="130" y="773"/>
                    <a:pt x="137" y="809"/>
                    <a:pt x="152" y="840"/>
                  </a:cubicBezTo>
                  <a:cubicBezTo>
                    <a:pt x="167" y="871"/>
                    <a:pt x="183" y="883"/>
                    <a:pt x="213" y="899"/>
                  </a:cubicBezTo>
                  <a:cubicBezTo>
                    <a:pt x="241" y="914"/>
                    <a:pt x="268" y="912"/>
                    <a:pt x="295" y="895"/>
                  </a:cubicBezTo>
                  <a:cubicBezTo>
                    <a:pt x="333" y="871"/>
                    <a:pt x="371" y="834"/>
                    <a:pt x="399" y="798"/>
                  </a:cubicBezTo>
                  <a:cubicBezTo>
                    <a:pt x="422" y="768"/>
                    <a:pt x="447" y="721"/>
                    <a:pt x="455" y="684"/>
                  </a:cubicBezTo>
                  <a:cubicBezTo>
                    <a:pt x="464" y="642"/>
                    <a:pt x="460" y="573"/>
                    <a:pt x="442" y="536"/>
                  </a:cubicBezTo>
                  <a:cubicBezTo>
                    <a:pt x="424" y="499"/>
                    <a:pt x="409" y="481"/>
                    <a:pt x="382" y="452"/>
                  </a:cubicBezTo>
                  <a:cubicBezTo>
                    <a:pt x="362" y="431"/>
                    <a:pt x="337" y="417"/>
                    <a:pt x="312" y="443"/>
                  </a:cubicBezTo>
                  <a:cubicBezTo>
                    <a:pt x="262" y="494"/>
                    <a:pt x="245" y="640"/>
                    <a:pt x="221" y="705"/>
                  </a:cubicBezTo>
                  <a:cubicBezTo>
                    <a:pt x="190" y="787"/>
                    <a:pt x="179" y="816"/>
                    <a:pt x="165" y="87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5" name="Freeform 65">
              <a:extLst>
                <a:ext uri="{FF2B5EF4-FFF2-40B4-BE49-F238E27FC236}">
                  <a16:creationId xmlns:a16="http://schemas.microsoft.com/office/drawing/2014/main" id="{098B10CC-9DB2-5B08-7931-087E8B6DEEDC}"/>
                </a:ext>
              </a:extLst>
            </p:cNvPr>
            <p:cNvSpPr>
              <a:spLocks noRot="1" noChangeAspect="1" noEditPoints="1" noChangeArrowheads="1" noChangeShapeType="1" noTextEdit="1"/>
            </p:cNvSpPr>
            <p:nvPr/>
          </p:nvSpPr>
          <p:spPr bwMode="auto">
            <a:xfrm>
              <a:off x="4402" y="2706"/>
              <a:ext cx="311" cy="487"/>
            </a:xfrm>
            <a:custGeom>
              <a:avLst/>
              <a:gdLst>
                <a:gd name="T0" fmla="*/ 0 w 1370"/>
                <a:gd name="T1" fmla="*/ 2144 h 2149"/>
                <a:gd name="T2" fmla="*/ 13 w 1370"/>
                <a:gd name="T3" fmla="*/ 2131 h 2149"/>
                <a:gd name="T4" fmla="*/ 43 w 1370"/>
                <a:gd name="T5" fmla="*/ 1979 h 2149"/>
                <a:gd name="T6" fmla="*/ 99 w 1370"/>
                <a:gd name="T7" fmla="*/ 1675 h 2149"/>
                <a:gd name="T8" fmla="*/ 173 w 1370"/>
                <a:gd name="T9" fmla="*/ 1304 h 2149"/>
                <a:gd name="T10" fmla="*/ 203 w 1370"/>
                <a:gd name="T11" fmla="*/ 1047 h 2149"/>
                <a:gd name="T12" fmla="*/ 203 w 1370"/>
                <a:gd name="T13" fmla="*/ 1034 h 2149"/>
                <a:gd name="T14" fmla="*/ 151 w 1370"/>
                <a:gd name="T15" fmla="*/ 1220 h 2149"/>
                <a:gd name="T16" fmla="*/ 112 w 1370"/>
                <a:gd name="T17" fmla="*/ 1561 h 2149"/>
                <a:gd name="T18" fmla="*/ 82 w 1370"/>
                <a:gd name="T19" fmla="*/ 1878 h 2149"/>
                <a:gd name="T20" fmla="*/ 73 w 1370"/>
                <a:gd name="T21" fmla="*/ 2081 h 2149"/>
                <a:gd name="T22" fmla="*/ 524 w 1370"/>
                <a:gd name="T23" fmla="*/ 1279 h 2149"/>
                <a:gd name="T24" fmla="*/ 489 w 1370"/>
                <a:gd name="T25" fmla="*/ 1338 h 2149"/>
                <a:gd name="T26" fmla="*/ 455 w 1370"/>
                <a:gd name="T27" fmla="*/ 1519 h 2149"/>
                <a:gd name="T28" fmla="*/ 442 w 1370"/>
                <a:gd name="T29" fmla="*/ 1777 h 2149"/>
                <a:gd name="T30" fmla="*/ 498 w 1370"/>
                <a:gd name="T31" fmla="*/ 1937 h 2149"/>
                <a:gd name="T32" fmla="*/ 632 w 1370"/>
                <a:gd name="T33" fmla="*/ 1941 h 2149"/>
                <a:gd name="T34" fmla="*/ 762 w 1370"/>
                <a:gd name="T35" fmla="*/ 1747 h 2149"/>
                <a:gd name="T36" fmla="*/ 853 w 1370"/>
                <a:gd name="T37" fmla="*/ 1317 h 2149"/>
                <a:gd name="T38" fmla="*/ 723 w 1370"/>
                <a:gd name="T39" fmla="*/ 1030 h 2149"/>
                <a:gd name="T40" fmla="*/ 667 w 1370"/>
                <a:gd name="T41" fmla="*/ 1030 h 2149"/>
                <a:gd name="T42" fmla="*/ 858 w 1370"/>
                <a:gd name="T43" fmla="*/ 51 h 2149"/>
                <a:gd name="T44" fmla="*/ 888 w 1370"/>
                <a:gd name="T45" fmla="*/ 101 h 2149"/>
                <a:gd name="T46" fmla="*/ 884 w 1370"/>
                <a:gd name="T47" fmla="*/ 274 h 2149"/>
                <a:gd name="T48" fmla="*/ 840 w 1370"/>
                <a:gd name="T49" fmla="*/ 456 h 2149"/>
                <a:gd name="T50" fmla="*/ 823 w 1370"/>
                <a:gd name="T51" fmla="*/ 544 h 2149"/>
                <a:gd name="T52" fmla="*/ 1265 w 1370"/>
                <a:gd name="T53" fmla="*/ 13 h 2149"/>
                <a:gd name="T54" fmla="*/ 1239 w 1370"/>
                <a:gd name="T55" fmla="*/ 46 h 2149"/>
                <a:gd name="T56" fmla="*/ 1196 w 1370"/>
                <a:gd name="T57" fmla="*/ 169 h 2149"/>
                <a:gd name="T58" fmla="*/ 1187 w 1370"/>
                <a:gd name="T59" fmla="*/ 354 h 2149"/>
                <a:gd name="T60" fmla="*/ 1226 w 1370"/>
                <a:gd name="T61" fmla="*/ 456 h 2149"/>
                <a:gd name="T62" fmla="*/ 1291 w 1370"/>
                <a:gd name="T63" fmla="*/ 418 h 2149"/>
                <a:gd name="T64" fmla="*/ 1352 w 1370"/>
                <a:gd name="T65" fmla="*/ 249 h 2149"/>
                <a:gd name="T66" fmla="*/ 1360 w 1370"/>
                <a:gd name="T67" fmla="*/ 72 h 2149"/>
                <a:gd name="T68" fmla="*/ 1256 w 1370"/>
                <a:gd name="T69" fmla="*/ 25 h 21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70"/>
                <a:gd name="T106" fmla="*/ 0 h 2149"/>
                <a:gd name="T107" fmla="*/ 1370 w 1370"/>
                <a:gd name="T108" fmla="*/ 2149 h 21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70" h="2149" extrusionOk="0">
                  <a:moveTo>
                    <a:pt x="0" y="2144"/>
                  </a:moveTo>
                  <a:cubicBezTo>
                    <a:pt x="4" y="2135"/>
                    <a:pt x="11" y="2140"/>
                    <a:pt x="13" y="2131"/>
                  </a:cubicBezTo>
                  <a:cubicBezTo>
                    <a:pt x="24" y="2081"/>
                    <a:pt x="33" y="2030"/>
                    <a:pt x="43" y="1979"/>
                  </a:cubicBezTo>
                  <a:cubicBezTo>
                    <a:pt x="63" y="1878"/>
                    <a:pt x="80" y="1776"/>
                    <a:pt x="99" y="1675"/>
                  </a:cubicBezTo>
                  <a:cubicBezTo>
                    <a:pt x="122" y="1550"/>
                    <a:pt x="156" y="1431"/>
                    <a:pt x="173" y="1304"/>
                  </a:cubicBezTo>
                  <a:cubicBezTo>
                    <a:pt x="185" y="1218"/>
                    <a:pt x="201" y="1134"/>
                    <a:pt x="203" y="1047"/>
                  </a:cubicBezTo>
                  <a:cubicBezTo>
                    <a:pt x="203" y="1043"/>
                    <a:pt x="203" y="1038"/>
                    <a:pt x="203" y="1034"/>
                  </a:cubicBezTo>
                  <a:cubicBezTo>
                    <a:pt x="183" y="1095"/>
                    <a:pt x="161" y="1157"/>
                    <a:pt x="151" y="1220"/>
                  </a:cubicBezTo>
                  <a:cubicBezTo>
                    <a:pt x="133" y="1333"/>
                    <a:pt x="119" y="1446"/>
                    <a:pt x="112" y="1561"/>
                  </a:cubicBezTo>
                  <a:cubicBezTo>
                    <a:pt x="106" y="1666"/>
                    <a:pt x="95" y="1774"/>
                    <a:pt x="82" y="1878"/>
                  </a:cubicBezTo>
                  <a:cubicBezTo>
                    <a:pt x="73" y="1948"/>
                    <a:pt x="66" y="2011"/>
                    <a:pt x="73" y="2081"/>
                  </a:cubicBezTo>
                </a:path>
                <a:path w="1370" h="2149" extrusionOk="0">
                  <a:moveTo>
                    <a:pt x="524" y="1279"/>
                  </a:moveTo>
                  <a:cubicBezTo>
                    <a:pt x="511" y="1293"/>
                    <a:pt x="497" y="1312"/>
                    <a:pt x="489" y="1338"/>
                  </a:cubicBezTo>
                  <a:cubicBezTo>
                    <a:pt x="469" y="1398"/>
                    <a:pt x="464" y="1458"/>
                    <a:pt x="455" y="1519"/>
                  </a:cubicBezTo>
                  <a:cubicBezTo>
                    <a:pt x="443" y="1602"/>
                    <a:pt x="431" y="1693"/>
                    <a:pt x="442" y="1777"/>
                  </a:cubicBezTo>
                  <a:cubicBezTo>
                    <a:pt x="448" y="1825"/>
                    <a:pt x="460" y="1902"/>
                    <a:pt x="498" y="1937"/>
                  </a:cubicBezTo>
                  <a:cubicBezTo>
                    <a:pt x="538" y="1974"/>
                    <a:pt x="591" y="1966"/>
                    <a:pt x="632" y="1941"/>
                  </a:cubicBezTo>
                  <a:cubicBezTo>
                    <a:pt x="697" y="1901"/>
                    <a:pt x="731" y="1812"/>
                    <a:pt x="762" y="1747"/>
                  </a:cubicBezTo>
                  <a:cubicBezTo>
                    <a:pt x="825" y="1617"/>
                    <a:pt x="861" y="1462"/>
                    <a:pt x="853" y="1317"/>
                  </a:cubicBezTo>
                  <a:cubicBezTo>
                    <a:pt x="848" y="1232"/>
                    <a:pt x="814" y="1069"/>
                    <a:pt x="723" y="1030"/>
                  </a:cubicBezTo>
                  <a:cubicBezTo>
                    <a:pt x="704" y="1030"/>
                    <a:pt x="686" y="1030"/>
                    <a:pt x="667" y="1030"/>
                  </a:cubicBezTo>
                </a:path>
                <a:path w="1370" h="2149" extrusionOk="0">
                  <a:moveTo>
                    <a:pt x="858" y="51"/>
                  </a:moveTo>
                  <a:cubicBezTo>
                    <a:pt x="878" y="57"/>
                    <a:pt x="886" y="76"/>
                    <a:pt x="888" y="101"/>
                  </a:cubicBezTo>
                  <a:cubicBezTo>
                    <a:pt x="892" y="155"/>
                    <a:pt x="895" y="222"/>
                    <a:pt x="884" y="274"/>
                  </a:cubicBezTo>
                  <a:cubicBezTo>
                    <a:pt x="871" y="335"/>
                    <a:pt x="849" y="394"/>
                    <a:pt x="840" y="456"/>
                  </a:cubicBezTo>
                  <a:cubicBezTo>
                    <a:pt x="836" y="486"/>
                    <a:pt x="828" y="514"/>
                    <a:pt x="823" y="544"/>
                  </a:cubicBezTo>
                </a:path>
                <a:path w="1370" h="2149" extrusionOk="0">
                  <a:moveTo>
                    <a:pt x="1265" y="13"/>
                  </a:moveTo>
                  <a:cubicBezTo>
                    <a:pt x="1255" y="24"/>
                    <a:pt x="1248" y="31"/>
                    <a:pt x="1239" y="46"/>
                  </a:cubicBezTo>
                  <a:cubicBezTo>
                    <a:pt x="1215" y="85"/>
                    <a:pt x="1207" y="125"/>
                    <a:pt x="1196" y="169"/>
                  </a:cubicBezTo>
                  <a:cubicBezTo>
                    <a:pt x="1182" y="225"/>
                    <a:pt x="1179" y="296"/>
                    <a:pt x="1187" y="354"/>
                  </a:cubicBezTo>
                  <a:cubicBezTo>
                    <a:pt x="1191" y="384"/>
                    <a:pt x="1199" y="437"/>
                    <a:pt x="1226" y="456"/>
                  </a:cubicBezTo>
                  <a:cubicBezTo>
                    <a:pt x="1254" y="476"/>
                    <a:pt x="1281" y="436"/>
                    <a:pt x="1291" y="418"/>
                  </a:cubicBezTo>
                  <a:cubicBezTo>
                    <a:pt x="1320" y="366"/>
                    <a:pt x="1336" y="306"/>
                    <a:pt x="1352" y="249"/>
                  </a:cubicBezTo>
                  <a:cubicBezTo>
                    <a:pt x="1369" y="189"/>
                    <a:pt x="1376" y="133"/>
                    <a:pt x="1360" y="72"/>
                  </a:cubicBezTo>
                  <a:cubicBezTo>
                    <a:pt x="1340" y="-4"/>
                    <a:pt x="1319" y="-5"/>
                    <a:pt x="1256" y="2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6" name="Freeform 66">
              <a:extLst>
                <a:ext uri="{FF2B5EF4-FFF2-40B4-BE49-F238E27FC236}">
                  <a16:creationId xmlns:a16="http://schemas.microsoft.com/office/drawing/2014/main" id="{F92791CA-44EE-1DBC-3DD8-13C25386E142}"/>
                </a:ext>
              </a:extLst>
            </p:cNvPr>
            <p:cNvSpPr>
              <a:spLocks noRot="1" noChangeAspect="1" noEditPoints="1" noChangeArrowheads="1" noChangeShapeType="1" noTextEdit="1"/>
            </p:cNvSpPr>
            <p:nvPr/>
          </p:nvSpPr>
          <p:spPr bwMode="auto">
            <a:xfrm>
              <a:off x="4357" y="2642"/>
              <a:ext cx="361" cy="748"/>
            </a:xfrm>
            <a:custGeom>
              <a:avLst/>
              <a:gdLst>
                <a:gd name="T0" fmla="*/ 239 w 1596"/>
                <a:gd name="T1" fmla="*/ 3119 h 3297"/>
                <a:gd name="T2" fmla="*/ 252 w 1596"/>
                <a:gd name="T3" fmla="*/ 2410 h 3297"/>
                <a:gd name="T4" fmla="*/ 442 w 1596"/>
                <a:gd name="T5" fmla="*/ 1334 h 3297"/>
                <a:gd name="T6" fmla="*/ 598 w 1596"/>
                <a:gd name="T7" fmla="*/ 1047 h 3297"/>
                <a:gd name="T8" fmla="*/ 442 w 1596"/>
                <a:gd name="T9" fmla="*/ 1781 h 3297"/>
                <a:gd name="T10" fmla="*/ 18 w 1596"/>
                <a:gd name="T11" fmla="*/ 3136 h 3297"/>
                <a:gd name="T12" fmla="*/ 18 w 1596"/>
                <a:gd name="T13" fmla="*/ 3013 h 3297"/>
                <a:gd name="T14" fmla="*/ 330 w 1596"/>
                <a:gd name="T15" fmla="*/ 1503 h 3297"/>
                <a:gd name="T16" fmla="*/ 698 w 1596"/>
                <a:gd name="T17" fmla="*/ 498 h 3297"/>
                <a:gd name="T18" fmla="*/ 724 w 1596"/>
                <a:gd name="T19" fmla="*/ 633 h 3297"/>
                <a:gd name="T20" fmla="*/ 408 w 1596"/>
                <a:gd name="T21" fmla="*/ 2140 h 3297"/>
                <a:gd name="T22" fmla="*/ 278 w 1596"/>
                <a:gd name="T23" fmla="*/ 3026 h 3297"/>
                <a:gd name="T24" fmla="*/ 399 w 1596"/>
                <a:gd name="T25" fmla="*/ 2359 h 3297"/>
                <a:gd name="T26" fmla="*/ 789 w 1596"/>
                <a:gd name="T27" fmla="*/ 958 h 3297"/>
                <a:gd name="T28" fmla="*/ 1075 w 1596"/>
                <a:gd name="T29" fmla="*/ 507 h 3297"/>
                <a:gd name="T30" fmla="*/ 967 w 1596"/>
                <a:gd name="T31" fmla="*/ 1359 h 3297"/>
                <a:gd name="T32" fmla="*/ 806 w 1596"/>
                <a:gd name="T33" fmla="*/ 2338 h 3297"/>
                <a:gd name="T34" fmla="*/ 772 w 1596"/>
                <a:gd name="T35" fmla="*/ 2397 h 3297"/>
                <a:gd name="T36" fmla="*/ 984 w 1596"/>
                <a:gd name="T37" fmla="*/ 1317 h 3297"/>
                <a:gd name="T38" fmla="*/ 1344 w 1596"/>
                <a:gd name="T39" fmla="*/ 494 h 3297"/>
                <a:gd name="T40" fmla="*/ 1227 w 1596"/>
                <a:gd name="T41" fmla="*/ 1743 h 3297"/>
                <a:gd name="T42" fmla="*/ 902 w 1596"/>
                <a:gd name="T43" fmla="*/ 2461 h 3297"/>
                <a:gd name="T44" fmla="*/ 1010 w 1596"/>
                <a:gd name="T45" fmla="*/ 1220 h 3297"/>
                <a:gd name="T46" fmla="*/ 1348 w 1596"/>
                <a:gd name="T47" fmla="*/ 372 h 3297"/>
                <a:gd name="T48" fmla="*/ 1326 w 1596"/>
                <a:gd name="T49" fmla="*/ 1161 h 3297"/>
                <a:gd name="T50" fmla="*/ 962 w 1596"/>
                <a:gd name="T51" fmla="*/ 2638 h 3297"/>
                <a:gd name="T52" fmla="*/ 867 w 1596"/>
                <a:gd name="T53" fmla="*/ 2448 h 3297"/>
                <a:gd name="T54" fmla="*/ 1127 w 1596"/>
                <a:gd name="T55" fmla="*/ 1005 h 3297"/>
                <a:gd name="T56" fmla="*/ 1396 w 1596"/>
                <a:gd name="T57" fmla="*/ 507 h 3297"/>
                <a:gd name="T58" fmla="*/ 1296 w 1596"/>
                <a:gd name="T59" fmla="*/ 2182 h 3297"/>
                <a:gd name="T60" fmla="*/ 1032 w 1596"/>
                <a:gd name="T61" fmla="*/ 2870 h 3297"/>
                <a:gd name="T62" fmla="*/ 1040 w 1596"/>
                <a:gd name="T63" fmla="*/ 2017 h 3297"/>
                <a:gd name="T64" fmla="*/ 1482 w 1596"/>
                <a:gd name="T65" fmla="*/ 540 h 3297"/>
                <a:gd name="T66" fmla="*/ 1461 w 1596"/>
                <a:gd name="T67" fmla="*/ 1368 h 3297"/>
                <a:gd name="T68" fmla="*/ 1131 w 1596"/>
                <a:gd name="T69" fmla="*/ 3005 h 3297"/>
                <a:gd name="T70" fmla="*/ 1144 w 1596"/>
                <a:gd name="T71" fmla="*/ 2444 h 3297"/>
                <a:gd name="T72" fmla="*/ 1435 w 1596"/>
                <a:gd name="T73" fmla="*/ 781 h 3297"/>
                <a:gd name="T74" fmla="*/ 1595 w 1596"/>
                <a:gd name="T75" fmla="*/ 182 h 3297"/>
                <a:gd name="T76" fmla="*/ 1335 w 1596"/>
                <a:gd name="T77" fmla="*/ 1853 h 3297"/>
                <a:gd name="T78" fmla="*/ 724 w 1596"/>
                <a:gd name="T79" fmla="*/ 2925 h 3297"/>
                <a:gd name="T80" fmla="*/ 455 w 1596"/>
                <a:gd name="T81" fmla="*/ 2406 h 3297"/>
                <a:gd name="T82" fmla="*/ 473 w 1596"/>
                <a:gd name="T83" fmla="*/ 2098 h 3297"/>
                <a:gd name="T84" fmla="*/ 455 w 1596"/>
                <a:gd name="T85" fmla="*/ 2836 h 3297"/>
                <a:gd name="T86" fmla="*/ 425 w 1596"/>
                <a:gd name="T87" fmla="*/ 3296 h 3297"/>
                <a:gd name="T88" fmla="*/ 460 w 1596"/>
                <a:gd name="T89" fmla="*/ 2351 h 3297"/>
                <a:gd name="T90" fmla="*/ 646 w 1596"/>
                <a:gd name="T91" fmla="*/ 1849 h 3297"/>
                <a:gd name="T92" fmla="*/ 594 w 1596"/>
                <a:gd name="T93" fmla="*/ 2515 h 3297"/>
                <a:gd name="T94" fmla="*/ 949 w 1596"/>
                <a:gd name="T95" fmla="*/ 684 h 3297"/>
                <a:gd name="T96" fmla="*/ 1131 w 1596"/>
                <a:gd name="T97" fmla="*/ 604 h 3297"/>
                <a:gd name="T98" fmla="*/ 1118 w 1596"/>
                <a:gd name="T99" fmla="*/ 1659 h 3297"/>
                <a:gd name="T100" fmla="*/ 1244 w 1596"/>
                <a:gd name="T101" fmla="*/ 1047 h 3297"/>
                <a:gd name="T102" fmla="*/ 1326 w 1596"/>
                <a:gd name="T103" fmla="*/ 42 h 3297"/>
                <a:gd name="T104" fmla="*/ 828 w 1596"/>
                <a:gd name="T105" fmla="*/ 983 h 3297"/>
                <a:gd name="T106" fmla="*/ 698 w 1596"/>
                <a:gd name="T107" fmla="*/ 663 h 3297"/>
                <a:gd name="T108" fmla="*/ 772 w 1596"/>
                <a:gd name="T109" fmla="*/ 156 h 3297"/>
                <a:gd name="T110" fmla="*/ 897 w 1596"/>
                <a:gd name="T111" fmla="*/ 975 h 3297"/>
                <a:gd name="T112" fmla="*/ 1287 w 1596"/>
                <a:gd name="T113" fmla="*/ 692 h 3297"/>
                <a:gd name="T114" fmla="*/ 1500 w 1596"/>
                <a:gd name="T115" fmla="*/ 169 h 32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96"/>
                <a:gd name="T175" fmla="*/ 0 h 3297"/>
                <a:gd name="T176" fmla="*/ 1596 w 1596"/>
                <a:gd name="T177" fmla="*/ 3297 h 329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96" h="3297" extrusionOk="0">
                  <a:moveTo>
                    <a:pt x="334" y="3144"/>
                  </a:moveTo>
                  <a:cubicBezTo>
                    <a:pt x="296" y="3129"/>
                    <a:pt x="268" y="3161"/>
                    <a:pt x="239" y="3119"/>
                  </a:cubicBezTo>
                  <a:cubicBezTo>
                    <a:pt x="212" y="3081"/>
                    <a:pt x="219" y="3031"/>
                    <a:pt x="217" y="2988"/>
                  </a:cubicBezTo>
                  <a:cubicBezTo>
                    <a:pt x="209" y="2799"/>
                    <a:pt x="234" y="2598"/>
                    <a:pt x="252" y="2410"/>
                  </a:cubicBezTo>
                  <a:cubicBezTo>
                    <a:pt x="268" y="2237"/>
                    <a:pt x="302" y="2066"/>
                    <a:pt x="330" y="1895"/>
                  </a:cubicBezTo>
                  <a:cubicBezTo>
                    <a:pt x="360" y="1706"/>
                    <a:pt x="394" y="1519"/>
                    <a:pt x="442" y="1334"/>
                  </a:cubicBezTo>
                  <a:cubicBezTo>
                    <a:pt x="474" y="1213"/>
                    <a:pt x="521" y="1118"/>
                    <a:pt x="581" y="1013"/>
                  </a:cubicBezTo>
                  <a:cubicBezTo>
                    <a:pt x="582" y="1035"/>
                    <a:pt x="599" y="1025"/>
                    <a:pt x="598" y="1047"/>
                  </a:cubicBezTo>
                  <a:cubicBezTo>
                    <a:pt x="595" y="1128"/>
                    <a:pt x="578" y="1207"/>
                    <a:pt x="564" y="1287"/>
                  </a:cubicBezTo>
                  <a:cubicBezTo>
                    <a:pt x="534" y="1454"/>
                    <a:pt x="493" y="1619"/>
                    <a:pt x="442" y="1781"/>
                  </a:cubicBezTo>
                  <a:cubicBezTo>
                    <a:pt x="368" y="2016"/>
                    <a:pt x="299" y="2250"/>
                    <a:pt x="230" y="2486"/>
                  </a:cubicBezTo>
                  <a:cubicBezTo>
                    <a:pt x="166" y="2705"/>
                    <a:pt x="86" y="2919"/>
                    <a:pt x="18" y="3136"/>
                  </a:cubicBezTo>
                  <a:cubicBezTo>
                    <a:pt x="10" y="3168"/>
                    <a:pt x="8" y="3175"/>
                    <a:pt x="5" y="3195"/>
                  </a:cubicBezTo>
                  <a:cubicBezTo>
                    <a:pt x="7" y="3136"/>
                    <a:pt x="9" y="3076"/>
                    <a:pt x="18" y="3013"/>
                  </a:cubicBezTo>
                  <a:cubicBezTo>
                    <a:pt x="51" y="2784"/>
                    <a:pt x="87" y="2557"/>
                    <a:pt x="130" y="2330"/>
                  </a:cubicBezTo>
                  <a:cubicBezTo>
                    <a:pt x="183" y="2051"/>
                    <a:pt x="259" y="1778"/>
                    <a:pt x="330" y="1503"/>
                  </a:cubicBezTo>
                  <a:cubicBezTo>
                    <a:pt x="385" y="1290"/>
                    <a:pt x="454" y="1080"/>
                    <a:pt x="533" y="874"/>
                  </a:cubicBezTo>
                  <a:cubicBezTo>
                    <a:pt x="581" y="748"/>
                    <a:pt x="637" y="618"/>
                    <a:pt x="698" y="498"/>
                  </a:cubicBezTo>
                  <a:cubicBezTo>
                    <a:pt x="715" y="469"/>
                    <a:pt x="714" y="464"/>
                    <a:pt x="728" y="452"/>
                  </a:cubicBezTo>
                  <a:cubicBezTo>
                    <a:pt x="729" y="500"/>
                    <a:pt x="734" y="574"/>
                    <a:pt x="724" y="633"/>
                  </a:cubicBezTo>
                  <a:cubicBezTo>
                    <a:pt x="684" y="878"/>
                    <a:pt x="635" y="1122"/>
                    <a:pt x="577" y="1363"/>
                  </a:cubicBezTo>
                  <a:cubicBezTo>
                    <a:pt x="515" y="1622"/>
                    <a:pt x="457" y="1878"/>
                    <a:pt x="408" y="2140"/>
                  </a:cubicBezTo>
                  <a:cubicBezTo>
                    <a:pt x="366" y="2367"/>
                    <a:pt x="328" y="2595"/>
                    <a:pt x="299" y="2824"/>
                  </a:cubicBezTo>
                  <a:cubicBezTo>
                    <a:pt x="287" y="2931"/>
                    <a:pt x="284" y="2959"/>
                    <a:pt x="278" y="3026"/>
                  </a:cubicBezTo>
                  <a:cubicBezTo>
                    <a:pt x="287" y="2987"/>
                    <a:pt x="275" y="3065"/>
                    <a:pt x="282" y="3026"/>
                  </a:cubicBezTo>
                  <a:cubicBezTo>
                    <a:pt x="320" y="2803"/>
                    <a:pt x="356" y="2581"/>
                    <a:pt x="399" y="2359"/>
                  </a:cubicBezTo>
                  <a:cubicBezTo>
                    <a:pt x="449" y="2103"/>
                    <a:pt x="513" y="1852"/>
                    <a:pt x="577" y="1600"/>
                  </a:cubicBezTo>
                  <a:cubicBezTo>
                    <a:pt x="633" y="1380"/>
                    <a:pt x="698" y="1166"/>
                    <a:pt x="789" y="958"/>
                  </a:cubicBezTo>
                  <a:cubicBezTo>
                    <a:pt x="844" y="833"/>
                    <a:pt x="898" y="705"/>
                    <a:pt x="980" y="595"/>
                  </a:cubicBezTo>
                  <a:cubicBezTo>
                    <a:pt x="1012" y="552"/>
                    <a:pt x="1039" y="494"/>
                    <a:pt x="1075" y="507"/>
                  </a:cubicBezTo>
                  <a:cubicBezTo>
                    <a:pt x="1126" y="525"/>
                    <a:pt x="1079" y="714"/>
                    <a:pt x="1075" y="739"/>
                  </a:cubicBezTo>
                  <a:cubicBezTo>
                    <a:pt x="1043" y="947"/>
                    <a:pt x="1003" y="1152"/>
                    <a:pt x="967" y="1359"/>
                  </a:cubicBezTo>
                  <a:cubicBezTo>
                    <a:pt x="931" y="1568"/>
                    <a:pt x="886" y="1775"/>
                    <a:pt x="850" y="1984"/>
                  </a:cubicBezTo>
                  <a:cubicBezTo>
                    <a:pt x="830" y="2101"/>
                    <a:pt x="820" y="2220"/>
                    <a:pt x="806" y="2338"/>
                  </a:cubicBezTo>
                  <a:cubicBezTo>
                    <a:pt x="800" y="2363"/>
                    <a:pt x="795" y="2389"/>
                    <a:pt x="789" y="2414"/>
                  </a:cubicBezTo>
                  <a:cubicBezTo>
                    <a:pt x="779" y="2411"/>
                    <a:pt x="760" y="2547"/>
                    <a:pt x="772" y="2397"/>
                  </a:cubicBezTo>
                  <a:cubicBezTo>
                    <a:pt x="782" y="2272"/>
                    <a:pt x="819" y="2153"/>
                    <a:pt x="845" y="2030"/>
                  </a:cubicBezTo>
                  <a:cubicBezTo>
                    <a:pt x="894" y="1793"/>
                    <a:pt x="931" y="1554"/>
                    <a:pt x="984" y="1317"/>
                  </a:cubicBezTo>
                  <a:cubicBezTo>
                    <a:pt x="1051" y="1013"/>
                    <a:pt x="1153" y="731"/>
                    <a:pt x="1279" y="448"/>
                  </a:cubicBezTo>
                  <a:cubicBezTo>
                    <a:pt x="1320" y="473"/>
                    <a:pt x="1304" y="351"/>
                    <a:pt x="1344" y="494"/>
                  </a:cubicBezTo>
                  <a:cubicBezTo>
                    <a:pt x="1393" y="670"/>
                    <a:pt x="1354" y="908"/>
                    <a:pt x="1335" y="1085"/>
                  </a:cubicBezTo>
                  <a:cubicBezTo>
                    <a:pt x="1311" y="1306"/>
                    <a:pt x="1284" y="1528"/>
                    <a:pt x="1227" y="1743"/>
                  </a:cubicBezTo>
                  <a:cubicBezTo>
                    <a:pt x="1170" y="1961"/>
                    <a:pt x="1108" y="2215"/>
                    <a:pt x="1006" y="2418"/>
                  </a:cubicBezTo>
                  <a:cubicBezTo>
                    <a:pt x="934" y="2560"/>
                    <a:pt x="971" y="2485"/>
                    <a:pt x="902" y="2461"/>
                  </a:cubicBezTo>
                  <a:cubicBezTo>
                    <a:pt x="885" y="2281"/>
                    <a:pt x="882" y="2106"/>
                    <a:pt x="893" y="1925"/>
                  </a:cubicBezTo>
                  <a:cubicBezTo>
                    <a:pt x="907" y="1684"/>
                    <a:pt x="954" y="1454"/>
                    <a:pt x="1010" y="1220"/>
                  </a:cubicBezTo>
                  <a:cubicBezTo>
                    <a:pt x="1054" y="1034"/>
                    <a:pt x="1112" y="849"/>
                    <a:pt x="1183" y="671"/>
                  </a:cubicBezTo>
                  <a:cubicBezTo>
                    <a:pt x="1228" y="557"/>
                    <a:pt x="1282" y="469"/>
                    <a:pt x="1348" y="372"/>
                  </a:cubicBezTo>
                  <a:cubicBezTo>
                    <a:pt x="1365" y="429"/>
                    <a:pt x="1389" y="482"/>
                    <a:pt x="1391" y="570"/>
                  </a:cubicBezTo>
                  <a:cubicBezTo>
                    <a:pt x="1394" y="765"/>
                    <a:pt x="1359" y="969"/>
                    <a:pt x="1326" y="1161"/>
                  </a:cubicBezTo>
                  <a:cubicBezTo>
                    <a:pt x="1286" y="1398"/>
                    <a:pt x="1222" y="1625"/>
                    <a:pt x="1162" y="1857"/>
                  </a:cubicBezTo>
                  <a:cubicBezTo>
                    <a:pt x="1095" y="2116"/>
                    <a:pt x="1038" y="2381"/>
                    <a:pt x="962" y="2638"/>
                  </a:cubicBezTo>
                  <a:cubicBezTo>
                    <a:pt x="943" y="2703"/>
                    <a:pt x="919" y="2742"/>
                    <a:pt x="893" y="2794"/>
                  </a:cubicBezTo>
                  <a:cubicBezTo>
                    <a:pt x="872" y="2678"/>
                    <a:pt x="863" y="2570"/>
                    <a:pt x="867" y="2448"/>
                  </a:cubicBezTo>
                  <a:cubicBezTo>
                    <a:pt x="875" y="2223"/>
                    <a:pt x="906" y="1998"/>
                    <a:pt x="945" y="1777"/>
                  </a:cubicBezTo>
                  <a:cubicBezTo>
                    <a:pt x="991" y="1516"/>
                    <a:pt x="1053" y="1259"/>
                    <a:pt x="1127" y="1005"/>
                  </a:cubicBezTo>
                  <a:cubicBezTo>
                    <a:pt x="1171" y="855"/>
                    <a:pt x="1211" y="684"/>
                    <a:pt x="1292" y="549"/>
                  </a:cubicBezTo>
                  <a:cubicBezTo>
                    <a:pt x="1371" y="417"/>
                    <a:pt x="1339" y="524"/>
                    <a:pt x="1396" y="507"/>
                  </a:cubicBezTo>
                  <a:cubicBezTo>
                    <a:pt x="1453" y="805"/>
                    <a:pt x="1446" y="1103"/>
                    <a:pt x="1422" y="1406"/>
                  </a:cubicBezTo>
                  <a:cubicBezTo>
                    <a:pt x="1402" y="1669"/>
                    <a:pt x="1356" y="1925"/>
                    <a:pt x="1296" y="2182"/>
                  </a:cubicBezTo>
                  <a:cubicBezTo>
                    <a:pt x="1249" y="2381"/>
                    <a:pt x="1186" y="2574"/>
                    <a:pt x="1101" y="2760"/>
                  </a:cubicBezTo>
                  <a:cubicBezTo>
                    <a:pt x="1070" y="2823"/>
                    <a:pt x="1065" y="2840"/>
                    <a:pt x="1032" y="2870"/>
                  </a:cubicBezTo>
                  <a:cubicBezTo>
                    <a:pt x="989" y="2790"/>
                    <a:pt x="968" y="2809"/>
                    <a:pt x="962" y="2659"/>
                  </a:cubicBezTo>
                  <a:cubicBezTo>
                    <a:pt x="954" y="2446"/>
                    <a:pt x="999" y="2225"/>
                    <a:pt x="1040" y="2017"/>
                  </a:cubicBezTo>
                  <a:cubicBezTo>
                    <a:pt x="1101" y="1701"/>
                    <a:pt x="1178" y="1388"/>
                    <a:pt x="1270" y="1081"/>
                  </a:cubicBezTo>
                  <a:cubicBezTo>
                    <a:pt x="1327" y="893"/>
                    <a:pt x="1393" y="714"/>
                    <a:pt x="1482" y="540"/>
                  </a:cubicBezTo>
                  <a:cubicBezTo>
                    <a:pt x="1489" y="586"/>
                    <a:pt x="1500" y="661"/>
                    <a:pt x="1500" y="722"/>
                  </a:cubicBezTo>
                  <a:cubicBezTo>
                    <a:pt x="1501" y="936"/>
                    <a:pt x="1481" y="1155"/>
                    <a:pt x="1461" y="1368"/>
                  </a:cubicBezTo>
                  <a:cubicBezTo>
                    <a:pt x="1424" y="1761"/>
                    <a:pt x="1376" y="2165"/>
                    <a:pt x="1287" y="2549"/>
                  </a:cubicBezTo>
                  <a:cubicBezTo>
                    <a:pt x="1263" y="2652"/>
                    <a:pt x="1231" y="2936"/>
                    <a:pt x="1131" y="3005"/>
                  </a:cubicBezTo>
                  <a:cubicBezTo>
                    <a:pt x="1111" y="3005"/>
                    <a:pt x="1105" y="2998"/>
                    <a:pt x="1110" y="2971"/>
                  </a:cubicBezTo>
                  <a:cubicBezTo>
                    <a:pt x="1117" y="2795"/>
                    <a:pt x="1124" y="2619"/>
                    <a:pt x="1144" y="2444"/>
                  </a:cubicBezTo>
                  <a:cubicBezTo>
                    <a:pt x="1177" y="2164"/>
                    <a:pt x="1230" y="1885"/>
                    <a:pt x="1279" y="1608"/>
                  </a:cubicBezTo>
                  <a:cubicBezTo>
                    <a:pt x="1328" y="1332"/>
                    <a:pt x="1373" y="1055"/>
                    <a:pt x="1435" y="781"/>
                  </a:cubicBezTo>
                  <a:cubicBezTo>
                    <a:pt x="1475" y="602"/>
                    <a:pt x="1507" y="405"/>
                    <a:pt x="1569" y="232"/>
                  </a:cubicBezTo>
                  <a:cubicBezTo>
                    <a:pt x="1582" y="200"/>
                    <a:pt x="1579" y="194"/>
                    <a:pt x="1595" y="182"/>
                  </a:cubicBezTo>
                  <a:cubicBezTo>
                    <a:pt x="1584" y="452"/>
                    <a:pt x="1559" y="721"/>
                    <a:pt x="1517" y="988"/>
                  </a:cubicBezTo>
                  <a:cubicBezTo>
                    <a:pt x="1471" y="1279"/>
                    <a:pt x="1407" y="1567"/>
                    <a:pt x="1335" y="1853"/>
                  </a:cubicBezTo>
                  <a:cubicBezTo>
                    <a:pt x="1272" y="2102"/>
                    <a:pt x="1179" y="2331"/>
                    <a:pt x="1058" y="2558"/>
                  </a:cubicBezTo>
                  <a:cubicBezTo>
                    <a:pt x="991" y="2683"/>
                    <a:pt x="877" y="2886"/>
                    <a:pt x="724" y="2925"/>
                  </a:cubicBezTo>
                  <a:cubicBezTo>
                    <a:pt x="620" y="2952"/>
                    <a:pt x="588" y="2886"/>
                    <a:pt x="538" y="2819"/>
                  </a:cubicBezTo>
                  <a:cubicBezTo>
                    <a:pt x="460" y="2716"/>
                    <a:pt x="465" y="2528"/>
                    <a:pt x="455" y="2406"/>
                  </a:cubicBezTo>
                  <a:cubicBezTo>
                    <a:pt x="442" y="2241"/>
                    <a:pt x="322" y="1809"/>
                    <a:pt x="451" y="1912"/>
                  </a:cubicBezTo>
                  <a:cubicBezTo>
                    <a:pt x="486" y="1940"/>
                    <a:pt x="472" y="2063"/>
                    <a:pt x="473" y="2098"/>
                  </a:cubicBezTo>
                  <a:cubicBezTo>
                    <a:pt x="473" y="2142"/>
                    <a:pt x="473" y="2185"/>
                    <a:pt x="473" y="2229"/>
                  </a:cubicBezTo>
                  <a:cubicBezTo>
                    <a:pt x="470" y="2431"/>
                    <a:pt x="464" y="2634"/>
                    <a:pt x="455" y="2836"/>
                  </a:cubicBezTo>
                  <a:cubicBezTo>
                    <a:pt x="449" y="2973"/>
                    <a:pt x="439" y="3109"/>
                    <a:pt x="429" y="3246"/>
                  </a:cubicBezTo>
                  <a:cubicBezTo>
                    <a:pt x="429" y="3281"/>
                    <a:pt x="444" y="3297"/>
                    <a:pt x="425" y="3296"/>
                  </a:cubicBezTo>
                  <a:cubicBezTo>
                    <a:pt x="410" y="3198"/>
                    <a:pt x="410" y="3111"/>
                    <a:pt x="416" y="3009"/>
                  </a:cubicBezTo>
                  <a:cubicBezTo>
                    <a:pt x="429" y="2789"/>
                    <a:pt x="442" y="2570"/>
                    <a:pt x="460" y="2351"/>
                  </a:cubicBezTo>
                  <a:cubicBezTo>
                    <a:pt x="465" y="2287"/>
                    <a:pt x="545" y="1515"/>
                    <a:pt x="624" y="1532"/>
                  </a:cubicBezTo>
                  <a:cubicBezTo>
                    <a:pt x="681" y="1545"/>
                    <a:pt x="648" y="1813"/>
                    <a:pt x="646" y="1849"/>
                  </a:cubicBezTo>
                  <a:cubicBezTo>
                    <a:pt x="637" y="2007"/>
                    <a:pt x="610" y="2163"/>
                    <a:pt x="598" y="2321"/>
                  </a:cubicBezTo>
                  <a:cubicBezTo>
                    <a:pt x="593" y="2386"/>
                    <a:pt x="595" y="2450"/>
                    <a:pt x="594" y="2515"/>
                  </a:cubicBezTo>
                  <a:cubicBezTo>
                    <a:pt x="609" y="2430"/>
                    <a:pt x="622" y="2343"/>
                    <a:pt x="637" y="2258"/>
                  </a:cubicBezTo>
                  <a:cubicBezTo>
                    <a:pt x="731" y="1731"/>
                    <a:pt x="841" y="1208"/>
                    <a:pt x="949" y="684"/>
                  </a:cubicBezTo>
                  <a:cubicBezTo>
                    <a:pt x="987" y="499"/>
                    <a:pt x="978" y="-8"/>
                    <a:pt x="1097" y="139"/>
                  </a:cubicBezTo>
                  <a:cubicBezTo>
                    <a:pt x="1177" y="237"/>
                    <a:pt x="1131" y="493"/>
                    <a:pt x="1131" y="604"/>
                  </a:cubicBezTo>
                  <a:cubicBezTo>
                    <a:pt x="1131" y="851"/>
                    <a:pt x="1109" y="1095"/>
                    <a:pt x="1105" y="1342"/>
                  </a:cubicBezTo>
                  <a:cubicBezTo>
                    <a:pt x="1103" y="1437"/>
                    <a:pt x="1081" y="1567"/>
                    <a:pt x="1118" y="1659"/>
                  </a:cubicBezTo>
                  <a:cubicBezTo>
                    <a:pt x="1122" y="1653"/>
                    <a:pt x="1127" y="1648"/>
                    <a:pt x="1131" y="1642"/>
                  </a:cubicBezTo>
                  <a:cubicBezTo>
                    <a:pt x="1176" y="1446"/>
                    <a:pt x="1214" y="1247"/>
                    <a:pt x="1244" y="1047"/>
                  </a:cubicBezTo>
                  <a:cubicBezTo>
                    <a:pt x="1290" y="743"/>
                    <a:pt x="1320" y="429"/>
                    <a:pt x="1344" y="123"/>
                  </a:cubicBezTo>
                  <a:cubicBezTo>
                    <a:pt x="1348" y="68"/>
                    <a:pt x="1377" y="-46"/>
                    <a:pt x="1326" y="42"/>
                  </a:cubicBezTo>
                  <a:cubicBezTo>
                    <a:pt x="1239" y="194"/>
                    <a:pt x="1177" y="369"/>
                    <a:pt x="1101" y="528"/>
                  </a:cubicBezTo>
                  <a:cubicBezTo>
                    <a:pt x="1050" y="636"/>
                    <a:pt x="950" y="927"/>
                    <a:pt x="828" y="983"/>
                  </a:cubicBezTo>
                  <a:cubicBezTo>
                    <a:pt x="763" y="1013"/>
                    <a:pt x="755" y="996"/>
                    <a:pt x="724" y="937"/>
                  </a:cubicBezTo>
                  <a:cubicBezTo>
                    <a:pt x="681" y="856"/>
                    <a:pt x="698" y="750"/>
                    <a:pt x="698" y="663"/>
                  </a:cubicBezTo>
                  <a:cubicBezTo>
                    <a:pt x="713" y="526"/>
                    <a:pt x="728" y="390"/>
                    <a:pt x="741" y="253"/>
                  </a:cubicBezTo>
                  <a:cubicBezTo>
                    <a:pt x="753" y="206"/>
                    <a:pt x="763" y="109"/>
                    <a:pt x="772" y="156"/>
                  </a:cubicBezTo>
                  <a:cubicBezTo>
                    <a:pt x="794" y="272"/>
                    <a:pt x="780" y="402"/>
                    <a:pt x="785" y="519"/>
                  </a:cubicBezTo>
                  <a:cubicBezTo>
                    <a:pt x="791" y="660"/>
                    <a:pt x="799" y="859"/>
                    <a:pt x="897" y="975"/>
                  </a:cubicBezTo>
                  <a:cubicBezTo>
                    <a:pt x="948" y="1036"/>
                    <a:pt x="1012" y="1059"/>
                    <a:pt x="1084" y="1009"/>
                  </a:cubicBezTo>
                  <a:cubicBezTo>
                    <a:pt x="1183" y="941"/>
                    <a:pt x="1243" y="798"/>
                    <a:pt x="1287" y="692"/>
                  </a:cubicBezTo>
                  <a:cubicBezTo>
                    <a:pt x="1351" y="535"/>
                    <a:pt x="1389" y="372"/>
                    <a:pt x="1439" y="211"/>
                  </a:cubicBezTo>
                  <a:cubicBezTo>
                    <a:pt x="1460" y="143"/>
                    <a:pt x="1486" y="65"/>
                    <a:pt x="1500" y="169"/>
                  </a:cubicBezTo>
                  <a:cubicBezTo>
                    <a:pt x="1519" y="306"/>
                    <a:pt x="1499" y="461"/>
                    <a:pt x="1495" y="599"/>
                  </a:cubicBezTo>
                </a:path>
              </a:pathLst>
            </a:custGeom>
            <a:noFill/>
            <a:ln w="228600" cap="sq">
              <a:solidFill>
                <a:srgbClr val="00FFFF">
                  <a:alpha val="33333"/>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53317" name="Freeform 69">
              <a:extLst>
                <a:ext uri="{FF2B5EF4-FFF2-40B4-BE49-F238E27FC236}">
                  <a16:creationId xmlns:a16="http://schemas.microsoft.com/office/drawing/2014/main" id="{08E5E33F-E4FA-16A5-4941-136FB0841200}"/>
                </a:ext>
              </a:extLst>
            </p:cNvPr>
            <p:cNvSpPr>
              <a:spLocks noRot="1" noChangeAspect="1" noEditPoints="1" noChangeArrowheads="1" noChangeShapeType="1" noTextEdit="1"/>
            </p:cNvSpPr>
            <p:nvPr/>
          </p:nvSpPr>
          <p:spPr bwMode="auto">
            <a:xfrm>
              <a:off x="5564" y="777"/>
              <a:ext cx="97" cy="121"/>
            </a:xfrm>
            <a:custGeom>
              <a:avLst/>
              <a:gdLst>
                <a:gd name="T0" fmla="*/ 0 w 427"/>
                <a:gd name="T1" fmla="*/ 66 h 534"/>
                <a:gd name="T2" fmla="*/ 63 w 427"/>
                <a:gd name="T3" fmla="*/ 30 h 534"/>
                <a:gd name="T4" fmla="*/ 149 w 427"/>
                <a:gd name="T5" fmla="*/ 0 h 534"/>
                <a:gd name="T6" fmla="*/ 217 w 427"/>
                <a:gd name="T7" fmla="*/ 4 h 534"/>
                <a:gd name="T8" fmla="*/ 231 w 427"/>
                <a:gd name="T9" fmla="*/ 52 h 534"/>
                <a:gd name="T10" fmla="*/ 199 w 427"/>
                <a:gd name="T11" fmla="*/ 136 h 534"/>
                <a:gd name="T12" fmla="*/ 149 w 427"/>
                <a:gd name="T13" fmla="*/ 194 h 534"/>
                <a:gd name="T14" fmla="*/ 127 w 427"/>
                <a:gd name="T15" fmla="*/ 216 h 534"/>
                <a:gd name="T16" fmla="*/ 163 w 427"/>
                <a:gd name="T17" fmla="*/ 203 h 534"/>
                <a:gd name="T18" fmla="*/ 204 w 427"/>
                <a:gd name="T19" fmla="*/ 189 h 534"/>
                <a:gd name="T20" fmla="*/ 258 w 427"/>
                <a:gd name="T21" fmla="*/ 185 h 534"/>
                <a:gd name="T22" fmla="*/ 312 w 427"/>
                <a:gd name="T23" fmla="*/ 189 h 534"/>
                <a:gd name="T24" fmla="*/ 367 w 427"/>
                <a:gd name="T25" fmla="*/ 247 h 534"/>
                <a:gd name="T26" fmla="*/ 412 w 427"/>
                <a:gd name="T27" fmla="*/ 339 h 534"/>
                <a:gd name="T28" fmla="*/ 426 w 427"/>
                <a:gd name="T29" fmla="*/ 419 h 534"/>
                <a:gd name="T30" fmla="*/ 398 w 427"/>
                <a:gd name="T31" fmla="*/ 463 h 534"/>
                <a:gd name="T32" fmla="*/ 321 w 427"/>
                <a:gd name="T33" fmla="*/ 498 h 534"/>
                <a:gd name="T34" fmla="*/ 253 w 427"/>
                <a:gd name="T35" fmla="*/ 533 h 534"/>
                <a:gd name="T36" fmla="*/ 222 w 427"/>
                <a:gd name="T37" fmla="*/ 533 h 5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7"/>
                <a:gd name="T58" fmla="*/ 0 h 534"/>
                <a:gd name="T59" fmla="*/ 427 w 427"/>
                <a:gd name="T60" fmla="*/ 534 h 5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7" h="534" extrusionOk="0">
                  <a:moveTo>
                    <a:pt x="0" y="66"/>
                  </a:moveTo>
                  <a:cubicBezTo>
                    <a:pt x="20" y="54"/>
                    <a:pt x="43" y="44"/>
                    <a:pt x="63" y="30"/>
                  </a:cubicBezTo>
                  <a:cubicBezTo>
                    <a:pt x="87" y="14"/>
                    <a:pt x="120" y="3"/>
                    <a:pt x="149" y="0"/>
                  </a:cubicBezTo>
                  <a:cubicBezTo>
                    <a:pt x="166" y="-2"/>
                    <a:pt x="202" y="-6"/>
                    <a:pt x="217" y="4"/>
                  </a:cubicBezTo>
                  <a:cubicBezTo>
                    <a:pt x="235" y="16"/>
                    <a:pt x="230" y="34"/>
                    <a:pt x="231" y="52"/>
                  </a:cubicBezTo>
                  <a:cubicBezTo>
                    <a:pt x="232" y="85"/>
                    <a:pt x="215" y="109"/>
                    <a:pt x="199" y="136"/>
                  </a:cubicBezTo>
                  <a:cubicBezTo>
                    <a:pt x="185" y="161"/>
                    <a:pt x="166" y="173"/>
                    <a:pt x="149" y="194"/>
                  </a:cubicBezTo>
                  <a:cubicBezTo>
                    <a:pt x="142" y="203"/>
                    <a:pt x="119" y="207"/>
                    <a:pt x="127" y="216"/>
                  </a:cubicBezTo>
                  <a:cubicBezTo>
                    <a:pt x="132" y="221"/>
                    <a:pt x="158" y="206"/>
                    <a:pt x="163" y="203"/>
                  </a:cubicBezTo>
                  <a:cubicBezTo>
                    <a:pt x="180" y="194"/>
                    <a:pt x="185" y="191"/>
                    <a:pt x="204" y="189"/>
                  </a:cubicBezTo>
                  <a:cubicBezTo>
                    <a:pt x="222" y="187"/>
                    <a:pt x="239" y="185"/>
                    <a:pt x="258" y="185"/>
                  </a:cubicBezTo>
                  <a:cubicBezTo>
                    <a:pt x="276" y="185"/>
                    <a:pt x="295" y="183"/>
                    <a:pt x="312" y="189"/>
                  </a:cubicBezTo>
                  <a:cubicBezTo>
                    <a:pt x="336" y="198"/>
                    <a:pt x="354" y="227"/>
                    <a:pt x="367" y="247"/>
                  </a:cubicBezTo>
                  <a:cubicBezTo>
                    <a:pt x="387" y="279"/>
                    <a:pt x="397" y="306"/>
                    <a:pt x="412" y="339"/>
                  </a:cubicBezTo>
                  <a:cubicBezTo>
                    <a:pt x="422" y="361"/>
                    <a:pt x="429" y="395"/>
                    <a:pt x="426" y="419"/>
                  </a:cubicBezTo>
                  <a:cubicBezTo>
                    <a:pt x="424" y="439"/>
                    <a:pt x="415" y="451"/>
                    <a:pt x="398" y="463"/>
                  </a:cubicBezTo>
                  <a:cubicBezTo>
                    <a:pt x="376" y="479"/>
                    <a:pt x="346" y="487"/>
                    <a:pt x="321" y="498"/>
                  </a:cubicBezTo>
                  <a:cubicBezTo>
                    <a:pt x="299" y="508"/>
                    <a:pt x="276" y="527"/>
                    <a:pt x="253" y="533"/>
                  </a:cubicBezTo>
                  <a:cubicBezTo>
                    <a:pt x="244" y="535"/>
                    <a:pt x="232" y="533"/>
                    <a:pt x="222" y="53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H"/>
            </a:p>
          </p:txBody>
        </p:sp>
      </p:grpSp>
      <p:sp>
        <p:nvSpPr>
          <p:cNvPr id="53251" name="Text Box 71">
            <a:extLst>
              <a:ext uri="{FF2B5EF4-FFF2-40B4-BE49-F238E27FC236}">
                <a16:creationId xmlns:a16="http://schemas.microsoft.com/office/drawing/2014/main" id="{2B078FFF-00D7-3CE6-5E9F-DE5ABB0EAFE0}"/>
              </a:ext>
            </a:extLst>
          </p:cNvPr>
          <p:cNvSpPr txBox="1">
            <a:spLocks noChangeArrowheads="1"/>
          </p:cNvSpPr>
          <p:nvPr/>
        </p:nvSpPr>
        <p:spPr bwMode="auto">
          <a:xfrm>
            <a:off x="3962400" y="0"/>
            <a:ext cx="49149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a:solidFill>
                  <a:schemeClr val="tx2"/>
                </a:solidFill>
              </a:rPr>
              <a:t>Back of the envelope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DF251006-4F5A-29B6-F536-7E821DEED668}"/>
              </a:ext>
            </a:extLst>
          </p:cNvPr>
          <p:cNvGrpSpPr>
            <a:grpSpLocks/>
          </p:cNvGrpSpPr>
          <p:nvPr/>
        </p:nvGrpSpPr>
        <p:grpSpPr bwMode="auto">
          <a:xfrm>
            <a:off x="3581400" y="3657600"/>
            <a:ext cx="6400800" cy="2349500"/>
            <a:chOff x="1056" y="2304"/>
            <a:chExt cx="4032" cy="1480"/>
          </a:xfrm>
        </p:grpSpPr>
        <p:grpSp>
          <p:nvGrpSpPr>
            <p:cNvPr id="54290" name="Group 3">
              <a:extLst>
                <a:ext uri="{FF2B5EF4-FFF2-40B4-BE49-F238E27FC236}">
                  <a16:creationId xmlns:a16="http://schemas.microsoft.com/office/drawing/2014/main" id="{9369D840-19A9-251F-8B1C-C23D6F9DBABE}"/>
                </a:ext>
              </a:extLst>
            </p:cNvPr>
            <p:cNvGrpSpPr>
              <a:grpSpLocks/>
            </p:cNvGrpSpPr>
            <p:nvPr/>
          </p:nvGrpSpPr>
          <p:grpSpPr bwMode="auto">
            <a:xfrm>
              <a:off x="1296" y="2304"/>
              <a:ext cx="3360" cy="1104"/>
              <a:chOff x="1296" y="2304"/>
              <a:chExt cx="3360" cy="1104"/>
            </a:xfrm>
          </p:grpSpPr>
          <p:sp>
            <p:nvSpPr>
              <p:cNvPr id="54294" name="Rectangle 4">
                <a:extLst>
                  <a:ext uri="{FF2B5EF4-FFF2-40B4-BE49-F238E27FC236}">
                    <a16:creationId xmlns:a16="http://schemas.microsoft.com/office/drawing/2014/main" id="{7F056B5B-46F1-AAC5-8833-290B0563C34F}"/>
                  </a:ext>
                </a:extLst>
              </p:cNvPr>
              <p:cNvSpPr>
                <a:spLocks noChangeArrowheads="1"/>
              </p:cNvSpPr>
              <p:nvPr/>
            </p:nvSpPr>
            <p:spPr bwMode="auto">
              <a:xfrm>
                <a:off x="3216" y="3024"/>
                <a:ext cx="960" cy="1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95" name="Rectangle 5">
                <a:extLst>
                  <a:ext uri="{FF2B5EF4-FFF2-40B4-BE49-F238E27FC236}">
                    <a16:creationId xmlns:a16="http://schemas.microsoft.com/office/drawing/2014/main" id="{072B369B-4955-9CF2-C356-5D1682063900}"/>
                  </a:ext>
                </a:extLst>
              </p:cNvPr>
              <p:cNvSpPr>
                <a:spLocks noChangeArrowheads="1"/>
              </p:cNvSpPr>
              <p:nvPr/>
            </p:nvSpPr>
            <p:spPr bwMode="auto">
              <a:xfrm>
                <a:off x="1392" y="3024"/>
                <a:ext cx="960" cy="1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96" name="Rectangle 6">
                <a:extLst>
                  <a:ext uri="{FF2B5EF4-FFF2-40B4-BE49-F238E27FC236}">
                    <a16:creationId xmlns:a16="http://schemas.microsoft.com/office/drawing/2014/main" id="{261902EF-226C-62B7-A4E0-A9A4A8FB0256}"/>
                  </a:ext>
                </a:extLst>
              </p:cNvPr>
              <p:cNvSpPr>
                <a:spLocks noChangeArrowheads="1"/>
              </p:cNvSpPr>
              <p:nvPr/>
            </p:nvSpPr>
            <p:spPr bwMode="auto">
              <a:xfrm>
                <a:off x="1968" y="2304"/>
                <a:ext cx="2112" cy="14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97" name="Rectangle 7">
                <a:extLst>
                  <a:ext uri="{FF2B5EF4-FFF2-40B4-BE49-F238E27FC236}">
                    <a16:creationId xmlns:a16="http://schemas.microsoft.com/office/drawing/2014/main" id="{311B62A4-AE67-222C-27CB-0200B708173B}"/>
                  </a:ext>
                </a:extLst>
              </p:cNvPr>
              <p:cNvSpPr>
                <a:spLocks noChangeArrowheads="1"/>
              </p:cNvSpPr>
              <p:nvPr/>
            </p:nvSpPr>
            <p:spPr bwMode="auto">
              <a:xfrm rot="5400000">
                <a:off x="1656" y="2616"/>
                <a:ext cx="768" cy="14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98" name="Rectangle 8">
                <a:extLst>
                  <a:ext uri="{FF2B5EF4-FFF2-40B4-BE49-F238E27FC236}">
                    <a16:creationId xmlns:a16="http://schemas.microsoft.com/office/drawing/2014/main" id="{D96CB55F-4688-FFC3-7E0A-653221DFF50C}"/>
                  </a:ext>
                </a:extLst>
              </p:cNvPr>
              <p:cNvSpPr>
                <a:spLocks noChangeArrowheads="1"/>
              </p:cNvSpPr>
              <p:nvPr/>
            </p:nvSpPr>
            <p:spPr bwMode="auto">
              <a:xfrm rot="5400000">
                <a:off x="3624" y="2616"/>
                <a:ext cx="768" cy="144"/>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138249" name="AutoShape 9">
                <a:extLst>
                  <a:ext uri="{FF2B5EF4-FFF2-40B4-BE49-F238E27FC236}">
                    <a16:creationId xmlns:a16="http://schemas.microsoft.com/office/drawing/2014/main" id="{DEEBEC4B-A8BE-0CE2-D98E-35241A5A3DE2}"/>
                  </a:ext>
                </a:extLst>
              </p:cNvPr>
              <p:cNvSpPr>
                <a:spLocks noChangeArrowheads="1"/>
              </p:cNvSpPr>
              <p:nvPr/>
            </p:nvSpPr>
            <p:spPr bwMode="auto">
              <a:xfrm flipH="1">
                <a:off x="4272" y="2784"/>
                <a:ext cx="384" cy="576"/>
              </a:xfrm>
              <a:prstGeom prst="flowChartMagneticDrum">
                <a:avLst/>
              </a:prstGeom>
              <a:gradFill rotWithShape="1">
                <a:gsLst>
                  <a:gs pos="0">
                    <a:schemeClr val="folHlink">
                      <a:gamma/>
                      <a:shade val="46275"/>
                      <a:invGamma/>
                    </a:schemeClr>
                  </a:gs>
                  <a:gs pos="100000">
                    <a:schemeClr val="folHlink"/>
                  </a:gs>
                </a:gsLst>
                <a:lin ang="18900000" scaled="1"/>
              </a:gradFill>
              <a:ln w="9525">
                <a:solidFill>
                  <a:schemeClr val="tx1"/>
                </a:solidFill>
                <a:round/>
                <a:headEnd/>
                <a:tailEnd/>
              </a:ln>
              <a:effec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300" name="AutoShape 10">
                <a:extLst>
                  <a:ext uri="{FF2B5EF4-FFF2-40B4-BE49-F238E27FC236}">
                    <a16:creationId xmlns:a16="http://schemas.microsoft.com/office/drawing/2014/main" id="{ED2CC8F9-6B42-AE81-0FDE-DB4640E72CD1}"/>
                  </a:ext>
                </a:extLst>
              </p:cNvPr>
              <p:cNvSpPr>
                <a:spLocks noChangeArrowheads="1"/>
              </p:cNvSpPr>
              <p:nvPr/>
            </p:nvSpPr>
            <p:spPr bwMode="auto">
              <a:xfrm flipH="1">
                <a:off x="4128" y="3024"/>
                <a:ext cx="240" cy="144"/>
              </a:xfrm>
              <a:prstGeom prst="flowChartMagneticDrum">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138251" name="AutoShape 11">
                <a:extLst>
                  <a:ext uri="{FF2B5EF4-FFF2-40B4-BE49-F238E27FC236}">
                    <a16:creationId xmlns:a16="http://schemas.microsoft.com/office/drawing/2014/main" id="{9C3FB040-B4F2-EC17-C759-A1242B77629F}"/>
                  </a:ext>
                </a:extLst>
              </p:cNvPr>
              <p:cNvSpPr>
                <a:spLocks noChangeArrowheads="1"/>
              </p:cNvSpPr>
              <p:nvPr/>
            </p:nvSpPr>
            <p:spPr bwMode="auto">
              <a:xfrm flipH="1">
                <a:off x="2352" y="2736"/>
                <a:ext cx="1248" cy="672"/>
              </a:xfrm>
              <a:prstGeom prst="cube">
                <a:avLst>
                  <a:gd name="adj" fmla="val 25000"/>
                </a:avLst>
              </a:prstGeom>
              <a:gradFill rotWithShape="1">
                <a:gsLst>
                  <a:gs pos="0">
                    <a:schemeClr val="folHlink">
                      <a:gamma/>
                      <a:shade val="46275"/>
                      <a:invGamma/>
                    </a:schemeClr>
                  </a:gs>
                  <a:gs pos="100000">
                    <a:schemeClr val="folHlink"/>
                  </a:gs>
                </a:gsLst>
                <a:lin ang="2700000" scaled="1"/>
              </a:gradFill>
              <a:ln w="9525">
                <a:solidFill>
                  <a:schemeClr val="tx1"/>
                </a:solidFill>
                <a:miter lim="800000"/>
                <a:headEnd/>
                <a:tailEnd/>
              </a:ln>
              <a:effec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138252" name="AutoShape 12">
                <a:extLst>
                  <a:ext uri="{FF2B5EF4-FFF2-40B4-BE49-F238E27FC236}">
                    <a16:creationId xmlns:a16="http://schemas.microsoft.com/office/drawing/2014/main" id="{2701584F-1FC3-EAC9-5D69-46013FFDFE3E}"/>
                  </a:ext>
                </a:extLst>
              </p:cNvPr>
              <p:cNvSpPr>
                <a:spLocks noChangeArrowheads="1"/>
              </p:cNvSpPr>
              <p:nvPr/>
            </p:nvSpPr>
            <p:spPr bwMode="auto">
              <a:xfrm flipH="1">
                <a:off x="1296" y="2784"/>
                <a:ext cx="384" cy="576"/>
              </a:xfrm>
              <a:prstGeom prst="flowChartMagneticDrum">
                <a:avLst/>
              </a:prstGeom>
              <a:gradFill rotWithShape="1">
                <a:gsLst>
                  <a:gs pos="0">
                    <a:schemeClr val="folHlink">
                      <a:gamma/>
                      <a:shade val="46275"/>
                      <a:invGamma/>
                    </a:schemeClr>
                  </a:gs>
                  <a:gs pos="100000">
                    <a:schemeClr val="folHlink"/>
                  </a:gs>
                </a:gsLst>
                <a:lin ang="18900000" scaled="1"/>
              </a:gradFill>
              <a:ln w="9525">
                <a:solidFill>
                  <a:schemeClr val="tx1"/>
                </a:solidFill>
                <a:round/>
                <a:headEnd/>
                <a:tailEnd/>
              </a:ln>
              <a:effec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303" name="AutoShape 13">
                <a:extLst>
                  <a:ext uri="{FF2B5EF4-FFF2-40B4-BE49-F238E27FC236}">
                    <a16:creationId xmlns:a16="http://schemas.microsoft.com/office/drawing/2014/main" id="{B26AC6E0-539B-930C-3F3A-623ABAD7F919}"/>
                  </a:ext>
                </a:extLst>
              </p:cNvPr>
              <p:cNvSpPr>
                <a:spLocks noChangeArrowheads="1"/>
              </p:cNvSpPr>
              <p:nvPr/>
            </p:nvSpPr>
            <p:spPr bwMode="auto">
              <a:xfrm flipH="1">
                <a:off x="2208" y="3024"/>
                <a:ext cx="288" cy="144"/>
              </a:xfrm>
              <a:prstGeom prst="flowChartMagneticDrum">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304" name="Rectangle 14">
                <a:extLst>
                  <a:ext uri="{FF2B5EF4-FFF2-40B4-BE49-F238E27FC236}">
                    <a16:creationId xmlns:a16="http://schemas.microsoft.com/office/drawing/2014/main" id="{FC13D153-1B35-DBCC-A6DB-98CE17B5AE14}"/>
                  </a:ext>
                </a:extLst>
              </p:cNvPr>
              <p:cNvSpPr>
                <a:spLocks noChangeArrowheads="1"/>
              </p:cNvSpPr>
              <p:nvPr/>
            </p:nvSpPr>
            <p:spPr bwMode="auto">
              <a:xfrm rot="2700000">
                <a:off x="3944" y="2808"/>
                <a:ext cx="96" cy="528"/>
              </a:xfrm>
              <a:prstGeom prst="rect">
                <a:avLst/>
              </a:prstGeom>
              <a:solidFill>
                <a:srgbClr val="00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305" name="Rectangle 15">
                <a:extLst>
                  <a:ext uri="{FF2B5EF4-FFF2-40B4-BE49-F238E27FC236}">
                    <a16:creationId xmlns:a16="http://schemas.microsoft.com/office/drawing/2014/main" id="{E987F117-FB04-C983-DF47-5E7A5FB783BD}"/>
                  </a:ext>
                </a:extLst>
              </p:cNvPr>
              <p:cNvSpPr>
                <a:spLocks noChangeArrowheads="1"/>
              </p:cNvSpPr>
              <p:nvPr/>
            </p:nvSpPr>
            <p:spPr bwMode="auto">
              <a:xfrm rot="8100000">
                <a:off x="2016" y="2832"/>
                <a:ext cx="96" cy="528"/>
              </a:xfrm>
              <a:prstGeom prst="rect">
                <a:avLst/>
              </a:prstGeom>
              <a:solidFill>
                <a:srgbClr val="00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306" name="Line 16">
                <a:extLst>
                  <a:ext uri="{FF2B5EF4-FFF2-40B4-BE49-F238E27FC236}">
                    <a16:creationId xmlns:a16="http://schemas.microsoft.com/office/drawing/2014/main" id="{CDE817E2-3EA1-0A78-12E6-F66C18CBAAC8}"/>
                  </a:ext>
                </a:extLst>
              </p:cNvPr>
              <p:cNvSpPr>
                <a:spLocks noChangeShapeType="1"/>
              </p:cNvSpPr>
              <p:nvPr/>
            </p:nvSpPr>
            <p:spPr bwMode="auto">
              <a:xfrm>
                <a:off x="1872" y="3072"/>
                <a:ext cx="24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307" name="Line 17">
                <a:extLst>
                  <a:ext uri="{FF2B5EF4-FFF2-40B4-BE49-F238E27FC236}">
                    <a16:creationId xmlns:a16="http://schemas.microsoft.com/office/drawing/2014/main" id="{034FAAED-2248-18F8-98FB-608AA3101D65}"/>
                  </a:ext>
                </a:extLst>
              </p:cNvPr>
              <p:cNvSpPr>
                <a:spLocks noChangeShapeType="1"/>
              </p:cNvSpPr>
              <p:nvPr/>
            </p:nvSpPr>
            <p:spPr bwMode="auto">
              <a:xfrm>
                <a:off x="3888" y="3072"/>
                <a:ext cx="24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308" name="Line 18">
                <a:extLst>
                  <a:ext uri="{FF2B5EF4-FFF2-40B4-BE49-F238E27FC236}">
                    <a16:creationId xmlns:a16="http://schemas.microsoft.com/office/drawing/2014/main" id="{EC60473A-A139-1282-EC87-282D04B094C4}"/>
                  </a:ext>
                </a:extLst>
              </p:cNvPr>
              <p:cNvSpPr>
                <a:spLocks noChangeShapeType="1"/>
              </p:cNvSpPr>
              <p:nvPr/>
            </p:nvSpPr>
            <p:spPr bwMode="auto">
              <a:xfrm rot="-5400000">
                <a:off x="3864" y="2712"/>
                <a:ext cx="24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309" name="Line 19">
                <a:extLst>
                  <a:ext uri="{FF2B5EF4-FFF2-40B4-BE49-F238E27FC236}">
                    <a16:creationId xmlns:a16="http://schemas.microsoft.com/office/drawing/2014/main" id="{6C6177D0-3797-BDCE-8224-005B6C42115D}"/>
                  </a:ext>
                </a:extLst>
              </p:cNvPr>
              <p:cNvSpPr>
                <a:spLocks noChangeShapeType="1"/>
              </p:cNvSpPr>
              <p:nvPr/>
            </p:nvSpPr>
            <p:spPr bwMode="auto">
              <a:xfrm flipH="1">
                <a:off x="2832" y="2400"/>
                <a:ext cx="24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310" name="Line 20">
                <a:extLst>
                  <a:ext uri="{FF2B5EF4-FFF2-40B4-BE49-F238E27FC236}">
                    <a16:creationId xmlns:a16="http://schemas.microsoft.com/office/drawing/2014/main" id="{79B5011B-401C-FBEF-4995-C6E9E366691B}"/>
                  </a:ext>
                </a:extLst>
              </p:cNvPr>
              <p:cNvSpPr>
                <a:spLocks noChangeShapeType="1"/>
              </p:cNvSpPr>
              <p:nvPr/>
            </p:nvSpPr>
            <p:spPr bwMode="auto">
              <a:xfrm rot="5400000">
                <a:off x="1944" y="2712"/>
                <a:ext cx="24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grpSp>
        <p:sp>
          <p:nvSpPr>
            <p:cNvPr id="54291" name="Text Box 21">
              <a:extLst>
                <a:ext uri="{FF2B5EF4-FFF2-40B4-BE49-F238E27FC236}">
                  <a16:creationId xmlns:a16="http://schemas.microsoft.com/office/drawing/2014/main" id="{CF39DA01-60BC-C3E5-6082-930D93E54B08}"/>
                </a:ext>
              </a:extLst>
            </p:cNvPr>
            <p:cNvSpPr txBox="1">
              <a:spLocks noChangeArrowheads="1"/>
            </p:cNvSpPr>
            <p:nvPr/>
          </p:nvSpPr>
          <p:spPr bwMode="auto">
            <a:xfrm>
              <a:off x="2544" y="2880"/>
              <a:ext cx="100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1600" b="1">
                  <a:solidFill>
                    <a:srgbClr val="FFFF00"/>
                  </a:solidFill>
                  <a:cs typeface="Arial" panose="020B0604020202020204" pitchFamily="34" charset="0"/>
                </a:rPr>
                <a:t>Nonlinear Optical Material</a:t>
              </a:r>
            </a:p>
          </p:txBody>
        </p:sp>
        <p:sp>
          <p:nvSpPr>
            <p:cNvPr id="54292" name="Text Box 22">
              <a:extLst>
                <a:ext uri="{FF2B5EF4-FFF2-40B4-BE49-F238E27FC236}">
                  <a16:creationId xmlns:a16="http://schemas.microsoft.com/office/drawing/2014/main" id="{E7AAB58B-DA47-4CC5-71DE-4727407EB685}"/>
                </a:ext>
              </a:extLst>
            </p:cNvPr>
            <p:cNvSpPr txBox="1">
              <a:spLocks noChangeArrowheads="1"/>
            </p:cNvSpPr>
            <p:nvPr/>
          </p:nvSpPr>
          <p:spPr bwMode="auto">
            <a:xfrm>
              <a:off x="1056" y="3418"/>
              <a:ext cx="105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600">
                  <a:cs typeface="Arial" panose="020B0604020202020204" pitchFamily="34" charset="0"/>
                </a:rPr>
                <a:t>Spatio-temporal light modulation</a:t>
              </a:r>
            </a:p>
          </p:txBody>
        </p:sp>
        <p:sp>
          <p:nvSpPr>
            <p:cNvPr id="54293" name="Text Box 23">
              <a:extLst>
                <a:ext uri="{FF2B5EF4-FFF2-40B4-BE49-F238E27FC236}">
                  <a16:creationId xmlns:a16="http://schemas.microsoft.com/office/drawing/2014/main" id="{0E5F50AD-4980-91CA-C8B1-E5626C835953}"/>
                </a:ext>
              </a:extLst>
            </p:cNvPr>
            <p:cNvSpPr txBox="1">
              <a:spLocks noChangeArrowheads="1"/>
            </p:cNvSpPr>
            <p:nvPr/>
          </p:nvSpPr>
          <p:spPr bwMode="auto">
            <a:xfrm>
              <a:off x="4224" y="3408"/>
              <a:ext cx="86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600">
                  <a:cs typeface="Arial" panose="020B0604020202020204" pitchFamily="34" charset="0"/>
                </a:rPr>
                <a:t>Detection &amp; Decoding</a:t>
              </a:r>
            </a:p>
          </p:txBody>
        </p:sp>
      </p:grpSp>
      <p:sp>
        <p:nvSpPr>
          <p:cNvPr id="54275" name="Text Box 24">
            <a:extLst>
              <a:ext uri="{FF2B5EF4-FFF2-40B4-BE49-F238E27FC236}">
                <a16:creationId xmlns:a16="http://schemas.microsoft.com/office/drawing/2014/main" id="{77287269-D071-1FED-BEFB-4ABF5CB66F26}"/>
              </a:ext>
            </a:extLst>
          </p:cNvPr>
          <p:cNvSpPr txBox="1">
            <a:spLocks noChangeArrowheads="1"/>
          </p:cNvSpPr>
          <p:nvPr/>
        </p:nvSpPr>
        <p:spPr bwMode="auto">
          <a:xfrm>
            <a:off x="1905000" y="1676401"/>
            <a:ext cx="129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2400" b="1">
                <a:solidFill>
                  <a:srgbClr val="FFCC00"/>
                </a:solidFill>
                <a:cs typeface="Arial" panose="020B0604020202020204" pitchFamily="34" charset="0"/>
              </a:rPr>
              <a:t>Real System</a:t>
            </a:r>
          </a:p>
        </p:txBody>
      </p:sp>
      <p:sp>
        <p:nvSpPr>
          <p:cNvPr id="54276" name="Text Box 25">
            <a:extLst>
              <a:ext uri="{FF2B5EF4-FFF2-40B4-BE49-F238E27FC236}">
                <a16:creationId xmlns:a16="http://schemas.microsoft.com/office/drawing/2014/main" id="{51C2EA4D-7A14-A9C7-16E0-411B4E9645F1}"/>
              </a:ext>
            </a:extLst>
          </p:cNvPr>
          <p:cNvSpPr txBox="1">
            <a:spLocks noChangeArrowheads="1"/>
          </p:cNvSpPr>
          <p:nvPr/>
        </p:nvSpPr>
        <p:spPr bwMode="auto">
          <a:xfrm>
            <a:off x="1828800" y="4435476"/>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2400" b="1">
                <a:solidFill>
                  <a:srgbClr val="FFCC00"/>
                </a:solidFill>
                <a:cs typeface="Arial" panose="020B0604020202020204" pitchFamily="34" charset="0"/>
              </a:rPr>
              <a:t>Optical metaphor</a:t>
            </a:r>
          </a:p>
        </p:txBody>
      </p:sp>
      <p:sp>
        <p:nvSpPr>
          <p:cNvPr id="54277" name="Rectangle 26">
            <a:extLst>
              <a:ext uri="{FF2B5EF4-FFF2-40B4-BE49-F238E27FC236}">
                <a16:creationId xmlns:a16="http://schemas.microsoft.com/office/drawing/2014/main" id="{65674108-FEBD-192A-C052-26087C29F79A}"/>
              </a:ext>
            </a:extLst>
          </p:cNvPr>
          <p:cNvSpPr>
            <a:spLocks noGrp="1" noChangeArrowheads="1"/>
          </p:cNvSpPr>
          <p:nvPr>
            <p:ph type="title" idx="4294967295"/>
          </p:nvPr>
        </p:nvSpPr>
        <p:spPr>
          <a:xfrm>
            <a:off x="2209800" y="76200"/>
            <a:ext cx="7772400" cy="1143000"/>
          </a:xfrm>
        </p:spPr>
        <p:txBody>
          <a:bodyPr/>
          <a:lstStyle/>
          <a:p>
            <a:pPr eaLnBrk="1" hangingPunct="1"/>
            <a:r>
              <a:rPr lang="en-US" altLang="en-CH" sz="3600" b="1"/>
              <a:t>Metaphoric Optical Computing</a:t>
            </a:r>
          </a:p>
        </p:txBody>
      </p:sp>
      <p:grpSp>
        <p:nvGrpSpPr>
          <p:cNvPr id="54278" name="Group 27">
            <a:extLst>
              <a:ext uri="{FF2B5EF4-FFF2-40B4-BE49-F238E27FC236}">
                <a16:creationId xmlns:a16="http://schemas.microsoft.com/office/drawing/2014/main" id="{2B5A42FE-97ED-49B6-A1F6-9ED9D606E00F}"/>
              </a:ext>
            </a:extLst>
          </p:cNvPr>
          <p:cNvGrpSpPr>
            <a:grpSpLocks/>
          </p:cNvGrpSpPr>
          <p:nvPr/>
        </p:nvGrpSpPr>
        <p:grpSpPr bwMode="auto">
          <a:xfrm>
            <a:off x="3429000" y="1600200"/>
            <a:ext cx="5486400" cy="1066800"/>
            <a:chOff x="1200" y="1008"/>
            <a:chExt cx="3456" cy="672"/>
          </a:xfrm>
        </p:grpSpPr>
        <p:sp>
          <p:nvSpPr>
            <p:cNvPr id="138268" name="AutoShape 28">
              <a:extLst>
                <a:ext uri="{FF2B5EF4-FFF2-40B4-BE49-F238E27FC236}">
                  <a16:creationId xmlns:a16="http://schemas.microsoft.com/office/drawing/2014/main" id="{26CAD170-BA36-A801-D7C5-3DE8EB0BBD1A}"/>
                </a:ext>
              </a:extLst>
            </p:cNvPr>
            <p:cNvSpPr>
              <a:spLocks noChangeArrowheads="1"/>
            </p:cNvSpPr>
            <p:nvPr/>
          </p:nvSpPr>
          <p:spPr bwMode="auto">
            <a:xfrm flipH="1">
              <a:off x="2256" y="1008"/>
              <a:ext cx="1248" cy="672"/>
            </a:xfrm>
            <a:prstGeom prst="cube">
              <a:avLst>
                <a:gd name="adj" fmla="val 2500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85" name="Text Box 29">
              <a:extLst>
                <a:ext uri="{FF2B5EF4-FFF2-40B4-BE49-F238E27FC236}">
                  <a16:creationId xmlns:a16="http://schemas.microsoft.com/office/drawing/2014/main" id="{D67E96F2-D231-A521-1517-5EF27B34CA37}"/>
                </a:ext>
              </a:extLst>
            </p:cNvPr>
            <p:cNvSpPr txBox="1">
              <a:spLocks noChangeArrowheads="1"/>
            </p:cNvSpPr>
            <p:nvPr/>
          </p:nvSpPr>
          <p:spPr bwMode="auto">
            <a:xfrm>
              <a:off x="2448" y="1160"/>
              <a:ext cx="100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1600" b="1">
                  <a:solidFill>
                    <a:srgbClr val="FFFF00"/>
                  </a:solidFill>
                  <a:cs typeface="Arial" panose="020B0604020202020204" pitchFamily="34" charset="0"/>
                </a:rPr>
                <a:t>Nonlinear Dynamical System</a:t>
              </a:r>
            </a:p>
          </p:txBody>
        </p:sp>
        <p:sp>
          <p:nvSpPr>
            <p:cNvPr id="54286" name="AutoShape 30">
              <a:extLst>
                <a:ext uri="{FF2B5EF4-FFF2-40B4-BE49-F238E27FC236}">
                  <a16:creationId xmlns:a16="http://schemas.microsoft.com/office/drawing/2014/main" id="{5665DA24-88EE-A229-2169-27FDDAA995AA}"/>
                </a:ext>
              </a:extLst>
            </p:cNvPr>
            <p:cNvSpPr>
              <a:spLocks noChangeArrowheads="1"/>
            </p:cNvSpPr>
            <p:nvPr/>
          </p:nvSpPr>
          <p:spPr bwMode="auto">
            <a:xfrm>
              <a:off x="1968" y="1200"/>
              <a:ext cx="384" cy="240"/>
            </a:xfrm>
            <a:prstGeom prst="rightArrow">
              <a:avLst>
                <a:gd name="adj1" fmla="val 50000"/>
                <a:gd name="adj2" fmla="val 40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87" name="AutoShape 31">
              <a:extLst>
                <a:ext uri="{FF2B5EF4-FFF2-40B4-BE49-F238E27FC236}">
                  <a16:creationId xmlns:a16="http://schemas.microsoft.com/office/drawing/2014/main" id="{57F520DA-36F8-0458-4E9F-72AF53210F99}"/>
                </a:ext>
              </a:extLst>
            </p:cNvPr>
            <p:cNvSpPr>
              <a:spLocks noChangeArrowheads="1"/>
            </p:cNvSpPr>
            <p:nvPr/>
          </p:nvSpPr>
          <p:spPr bwMode="auto">
            <a:xfrm>
              <a:off x="3504" y="1248"/>
              <a:ext cx="384" cy="240"/>
            </a:xfrm>
            <a:prstGeom prst="rightArrow">
              <a:avLst>
                <a:gd name="adj1" fmla="val 50000"/>
                <a:gd name="adj2" fmla="val 40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54288" name="Text Box 32">
              <a:extLst>
                <a:ext uri="{FF2B5EF4-FFF2-40B4-BE49-F238E27FC236}">
                  <a16:creationId xmlns:a16="http://schemas.microsoft.com/office/drawing/2014/main" id="{7EDC2287-F6B6-5ADC-F508-949F95869A8F}"/>
                </a:ext>
              </a:extLst>
            </p:cNvPr>
            <p:cNvSpPr txBox="1">
              <a:spLocks noChangeArrowheads="1"/>
            </p:cNvSpPr>
            <p:nvPr/>
          </p:nvSpPr>
          <p:spPr bwMode="auto">
            <a:xfrm>
              <a:off x="1200" y="1104"/>
              <a:ext cx="768" cy="422"/>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1800">
                  <a:cs typeface="Arial" panose="020B0604020202020204" pitchFamily="34" charset="0"/>
                </a:rPr>
                <a:t>Initial Conditions</a:t>
              </a:r>
            </a:p>
          </p:txBody>
        </p:sp>
        <p:sp>
          <p:nvSpPr>
            <p:cNvPr id="54289" name="Text Box 33">
              <a:extLst>
                <a:ext uri="{FF2B5EF4-FFF2-40B4-BE49-F238E27FC236}">
                  <a16:creationId xmlns:a16="http://schemas.microsoft.com/office/drawing/2014/main" id="{9E3838A5-6D9A-0EA3-5AAE-7F1561EF1430}"/>
                </a:ext>
              </a:extLst>
            </p:cNvPr>
            <p:cNvSpPr txBox="1">
              <a:spLocks noChangeArrowheads="1"/>
            </p:cNvSpPr>
            <p:nvPr/>
          </p:nvSpPr>
          <p:spPr bwMode="auto">
            <a:xfrm>
              <a:off x="3840" y="1056"/>
              <a:ext cx="816" cy="59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en-CH" sz="1800">
                  <a:cs typeface="Arial" panose="020B0604020202020204" pitchFamily="34" charset="0"/>
                </a:rPr>
                <a:t>Spatio-temporal Evolution</a:t>
              </a:r>
            </a:p>
          </p:txBody>
        </p:sp>
      </p:grpSp>
      <p:sp>
        <p:nvSpPr>
          <p:cNvPr id="54279" name="Line 34">
            <a:extLst>
              <a:ext uri="{FF2B5EF4-FFF2-40B4-BE49-F238E27FC236}">
                <a16:creationId xmlns:a16="http://schemas.microsoft.com/office/drawing/2014/main" id="{9223F39F-CF15-9544-5294-515C320E51D3}"/>
              </a:ext>
            </a:extLst>
          </p:cNvPr>
          <p:cNvSpPr>
            <a:spLocks noChangeShapeType="1"/>
          </p:cNvSpPr>
          <p:nvPr/>
        </p:nvSpPr>
        <p:spPr bwMode="auto">
          <a:xfrm>
            <a:off x="3581400" y="2438400"/>
            <a:ext cx="0" cy="2438400"/>
          </a:xfrm>
          <a:prstGeom prst="line">
            <a:avLst/>
          </a:prstGeom>
          <a:noFill/>
          <a:ln w="38100">
            <a:solidFill>
              <a:srgbClr val="339966"/>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54280" name="Line 35">
            <a:extLst>
              <a:ext uri="{FF2B5EF4-FFF2-40B4-BE49-F238E27FC236}">
                <a16:creationId xmlns:a16="http://schemas.microsoft.com/office/drawing/2014/main" id="{BC037687-7C95-443B-92DD-4CB0937D4421}"/>
              </a:ext>
            </a:extLst>
          </p:cNvPr>
          <p:cNvSpPr>
            <a:spLocks noChangeShapeType="1"/>
          </p:cNvSpPr>
          <p:nvPr/>
        </p:nvSpPr>
        <p:spPr bwMode="auto">
          <a:xfrm>
            <a:off x="3581400" y="4876800"/>
            <a:ext cx="533400" cy="0"/>
          </a:xfrm>
          <a:prstGeom prst="line">
            <a:avLst/>
          </a:prstGeom>
          <a:noFill/>
          <a:ln w="38100">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281" name="Line 36">
            <a:extLst>
              <a:ext uri="{FF2B5EF4-FFF2-40B4-BE49-F238E27FC236}">
                <a16:creationId xmlns:a16="http://schemas.microsoft.com/office/drawing/2014/main" id="{C889CE32-FF6B-2A3A-9A72-309AC9734834}"/>
              </a:ext>
            </a:extLst>
          </p:cNvPr>
          <p:cNvSpPr>
            <a:spLocks noChangeShapeType="1"/>
          </p:cNvSpPr>
          <p:nvPr/>
        </p:nvSpPr>
        <p:spPr bwMode="auto">
          <a:xfrm>
            <a:off x="9296400" y="4876800"/>
            <a:ext cx="304800" cy="0"/>
          </a:xfrm>
          <a:prstGeom prst="line">
            <a:avLst/>
          </a:prstGeom>
          <a:noFill/>
          <a:ln w="38100">
            <a:solidFill>
              <a:srgbClr val="CC99FF"/>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54282" name="Line 37">
            <a:extLst>
              <a:ext uri="{FF2B5EF4-FFF2-40B4-BE49-F238E27FC236}">
                <a16:creationId xmlns:a16="http://schemas.microsoft.com/office/drawing/2014/main" id="{1AC4135C-305B-5BDC-58F7-7359EC5C54F8}"/>
              </a:ext>
            </a:extLst>
          </p:cNvPr>
          <p:cNvSpPr>
            <a:spLocks noChangeShapeType="1"/>
          </p:cNvSpPr>
          <p:nvPr/>
        </p:nvSpPr>
        <p:spPr bwMode="auto">
          <a:xfrm flipV="1">
            <a:off x="9601200" y="3657600"/>
            <a:ext cx="0" cy="1219200"/>
          </a:xfrm>
          <a:prstGeom prst="line">
            <a:avLst/>
          </a:prstGeom>
          <a:noFill/>
          <a:ln w="38100">
            <a:solidFill>
              <a:srgbClr val="CC99FF"/>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54283" name="Text Box 38">
            <a:extLst>
              <a:ext uri="{FF2B5EF4-FFF2-40B4-BE49-F238E27FC236}">
                <a16:creationId xmlns:a16="http://schemas.microsoft.com/office/drawing/2014/main" id="{413E8619-2A1E-F144-C9E2-DF6244E197F8}"/>
              </a:ext>
            </a:extLst>
          </p:cNvPr>
          <p:cNvSpPr txBox="1">
            <a:spLocks noChangeArrowheads="1"/>
          </p:cNvSpPr>
          <p:nvPr/>
        </p:nvSpPr>
        <p:spPr bwMode="auto">
          <a:xfrm>
            <a:off x="9144000" y="3076576"/>
            <a:ext cx="1143000" cy="584775"/>
          </a:xfrm>
          <a:prstGeom prst="rect">
            <a:avLst/>
          </a:prstGeom>
          <a:noFill/>
          <a:ln w="28575">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600">
                <a:cs typeface="Arial" panose="020B0604020202020204" pitchFamily="34" charset="0"/>
              </a:rPr>
              <a:t>Computed estimate</a:t>
            </a:r>
          </a:p>
        </p:txBody>
      </p:sp>
      <p:sp>
        <p:nvSpPr>
          <p:cNvPr id="2" name="TextBox 1">
            <a:extLst>
              <a:ext uri="{FF2B5EF4-FFF2-40B4-BE49-F238E27FC236}">
                <a16:creationId xmlns:a16="http://schemas.microsoft.com/office/drawing/2014/main" id="{7AE0E897-74EA-579B-1E68-EAD5028C963C}"/>
              </a:ext>
            </a:extLst>
          </p:cNvPr>
          <p:cNvSpPr txBox="1"/>
          <p:nvPr/>
        </p:nvSpPr>
        <p:spPr>
          <a:xfrm>
            <a:off x="651510" y="6286500"/>
            <a:ext cx="11029950" cy="369332"/>
          </a:xfrm>
          <a:prstGeom prst="rect">
            <a:avLst/>
          </a:prstGeom>
          <a:noFill/>
          <a:ln>
            <a:solidFill>
              <a:schemeClr val="tx1"/>
            </a:solidFill>
          </a:ln>
        </p:spPr>
        <p:txBody>
          <a:bodyPr wrap="square" rtlCol="0">
            <a:spAutoFit/>
          </a:bodyPr>
          <a:lstStyle/>
          <a:p>
            <a:r>
              <a:rPr lang="en-CH" dirty="0"/>
              <a:t>Metapboric Optical Computing of Fluid Mechanics, M. Tsang and D. Psaltis, archive arxiv 0604149, April 2006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3D3EBCFF-D3EF-E54D-DBEF-3A9DCD1515F3}"/>
              </a:ext>
            </a:extLst>
          </p:cNvPr>
          <p:cNvSpPr txBox="1">
            <a:spLocks noChangeArrowheads="1"/>
          </p:cNvSpPr>
          <p:nvPr/>
        </p:nvSpPr>
        <p:spPr bwMode="auto">
          <a:xfrm>
            <a:off x="1905000" y="4991100"/>
            <a:ext cx="4114800" cy="1562100"/>
          </a:xfrm>
          <a:prstGeom prst="rect">
            <a:avLst/>
          </a:prstGeom>
          <a:solidFill>
            <a:srgbClr val="CCFFFF"/>
          </a:solidFill>
          <a:ln w="9525">
            <a:solidFill>
              <a:schemeClr val="tx1"/>
            </a:solidFill>
            <a:miter lim="800000"/>
            <a:headEnd/>
            <a:tailEnd/>
          </a:ln>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zh-TW" sz="2400" b="1">
                <a:solidFill>
                  <a:srgbClr val="0000CC"/>
                </a:solidFill>
                <a:ea typeface="新細明體" panose="02020500000000000000" pitchFamily="18" charset="-120"/>
                <a:sym typeface="Symbol" pitchFamily="2" charset="2"/>
              </a:rPr>
              <a:t>Nonlinear Schrodinger Equation</a:t>
            </a:r>
            <a:endParaRPr lang="en-US" altLang="zh-TW" sz="2400">
              <a:solidFill>
                <a:srgbClr val="0000CC"/>
              </a:solidFill>
              <a:ea typeface="新細明體" panose="02020500000000000000" pitchFamily="18" charset="-120"/>
              <a:sym typeface="Symbol" pitchFamily="2" charset="2"/>
            </a:endParaRPr>
          </a:p>
          <a:p>
            <a:pPr algn="ctr" eaLnBrk="1" hangingPunct="1"/>
            <a:r>
              <a:rPr lang="en-US" altLang="zh-TW" sz="2400">
                <a:solidFill>
                  <a:srgbClr val="0000CC"/>
                </a:solidFill>
                <a:ea typeface="新細明體" panose="02020500000000000000" pitchFamily="18" charset="-120"/>
                <a:sym typeface="Symbol" pitchFamily="2" charset="2"/>
              </a:rPr>
              <a:t></a:t>
            </a:r>
            <a:r>
              <a:rPr lang="en-US" altLang="zh-TW" sz="2400" i="1" baseline="-25000">
                <a:solidFill>
                  <a:srgbClr val="0000CC"/>
                </a:solidFill>
                <a:ea typeface="新細明體" panose="02020500000000000000" pitchFamily="18" charset="-120"/>
              </a:rPr>
              <a:t>z </a:t>
            </a:r>
            <a:r>
              <a:rPr lang="en-US" altLang="zh-TW" sz="2400" i="1">
                <a:solidFill>
                  <a:srgbClr val="0000CC"/>
                </a:solidFill>
                <a:ea typeface="新細明體" panose="02020500000000000000" pitchFamily="18" charset="-120"/>
              </a:rPr>
              <a:t>A = j/</a:t>
            </a:r>
            <a:r>
              <a:rPr lang="en-US" altLang="zh-TW" sz="2400">
                <a:solidFill>
                  <a:srgbClr val="0000CC"/>
                </a:solidFill>
                <a:ea typeface="新細明體" panose="02020500000000000000" pitchFamily="18" charset="-120"/>
              </a:rPr>
              <a:t>2</a:t>
            </a:r>
            <a:r>
              <a:rPr lang="en-US" altLang="zh-TW" sz="2400" i="1">
                <a:solidFill>
                  <a:srgbClr val="0000CC"/>
                </a:solidFill>
                <a:ea typeface="新細明體" panose="02020500000000000000" pitchFamily="18" charset="-120"/>
              </a:rPr>
              <a:t>k</a:t>
            </a:r>
            <a:r>
              <a:rPr lang="en-US" altLang="zh-TW" sz="2400" i="1" baseline="-25000">
                <a:solidFill>
                  <a:srgbClr val="0000CC"/>
                </a:solidFill>
                <a:ea typeface="新細明體" panose="02020500000000000000" pitchFamily="18" charset="-120"/>
              </a:rPr>
              <a:t>0</a:t>
            </a:r>
            <a:r>
              <a:rPr lang="en-US" altLang="zh-TW" sz="2400">
                <a:solidFill>
                  <a:srgbClr val="0000CC"/>
                </a:solidFill>
                <a:ea typeface="新細明體" panose="02020500000000000000" pitchFamily="18" charset="-120"/>
                <a:sym typeface="Symbol" pitchFamily="2" charset="2"/>
              </a:rPr>
              <a:t></a:t>
            </a:r>
            <a:r>
              <a:rPr lang="en-US" altLang="zh-TW" sz="2400" i="1" baseline="30000">
                <a:solidFill>
                  <a:srgbClr val="0000CC"/>
                </a:solidFill>
                <a:ea typeface="新細明體" panose="02020500000000000000" pitchFamily="18" charset="-120"/>
                <a:sym typeface="Symbol" pitchFamily="2" charset="2"/>
              </a:rPr>
              <a:t>2</a:t>
            </a:r>
            <a:r>
              <a:rPr lang="en-US" altLang="zh-TW" sz="2400" i="1">
                <a:solidFill>
                  <a:srgbClr val="0000CC"/>
                </a:solidFill>
                <a:ea typeface="新細明體" panose="02020500000000000000" pitchFamily="18" charset="-120"/>
                <a:sym typeface="Symbol" pitchFamily="2" charset="2"/>
              </a:rPr>
              <a:t>A + j</a:t>
            </a:r>
            <a:r>
              <a:rPr lang="en-US" altLang="zh-TW" sz="2400" i="1">
                <a:solidFill>
                  <a:srgbClr val="0000CC"/>
                </a:solidFill>
                <a:ea typeface="新細明體" panose="02020500000000000000" pitchFamily="18" charset="-120"/>
              </a:rPr>
              <a:t>k</a:t>
            </a:r>
            <a:r>
              <a:rPr lang="en-US" altLang="zh-TW" sz="2400" i="1" baseline="-25000">
                <a:solidFill>
                  <a:srgbClr val="0000CC"/>
                </a:solidFill>
                <a:ea typeface="新細明體" panose="02020500000000000000" pitchFamily="18" charset="-120"/>
              </a:rPr>
              <a:t>0</a:t>
            </a:r>
            <a:r>
              <a:rPr lang="en-US" altLang="zh-TW" sz="2400" i="1" baseline="-25000">
                <a:solidFill>
                  <a:srgbClr val="0000CC"/>
                </a:solidFill>
                <a:ea typeface="新細明體" panose="02020500000000000000" pitchFamily="18" charset="-120"/>
                <a:sym typeface="Symbol" pitchFamily="2" charset="2"/>
              </a:rPr>
              <a:t></a:t>
            </a:r>
            <a:r>
              <a:rPr lang="en-US" altLang="zh-TW" sz="2400">
                <a:solidFill>
                  <a:srgbClr val="0000CC"/>
                </a:solidFill>
                <a:ea typeface="新細明體" panose="02020500000000000000" pitchFamily="18" charset="-120"/>
                <a:sym typeface="Symbol" pitchFamily="2" charset="2"/>
              </a:rPr>
              <a:t></a:t>
            </a:r>
            <a:r>
              <a:rPr lang="en-US" altLang="zh-TW" sz="2400" i="1">
                <a:solidFill>
                  <a:srgbClr val="0000CC"/>
                </a:solidFill>
                <a:ea typeface="新細明體" panose="02020500000000000000" pitchFamily="18" charset="-120"/>
                <a:sym typeface="Symbol" pitchFamily="2" charset="2"/>
              </a:rPr>
              <a:t>n</a:t>
            </a:r>
            <a:r>
              <a:rPr lang="en-US" altLang="zh-TW" sz="2400">
                <a:solidFill>
                  <a:srgbClr val="0000CC"/>
                </a:solidFill>
                <a:ea typeface="新細明體" panose="02020500000000000000" pitchFamily="18" charset="-120"/>
                <a:sym typeface="Symbol" pitchFamily="2" charset="2"/>
              </a:rPr>
              <a:t>(</a:t>
            </a:r>
            <a:r>
              <a:rPr lang="en-US" altLang="zh-TW" sz="2400" i="1">
                <a:solidFill>
                  <a:srgbClr val="0000CC"/>
                </a:solidFill>
                <a:ea typeface="新細明體" panose="02020500000000000000" pitchFamily="18" charset="-120"/>
                <a:sym typeface="Symbol" pitchFamily="2" charset="2"/>
              </a:rPr>
              <a:t>|A|</a:t>
            </a:r>
            <a:r>
              <a:rPr lang="en-US" altLang="zh-TW" sz="2400" i="1" baseline="30000">
                <a:solidFill>
                  <a:srgbClr val="0000CC"/>
                </a:solidFill>
                <a:ea typeface="新細明體" panose="02020500000000000000" pitchFamily="18" charset="-120"/>
                <a:sym typeface="Symbol" pitchFamily="2" charset="2"/>
              </a:rPr>
              <a:t>2</a:t>
            </a:r>
            <a:r>
              <a:rPr lang="en-US" altLang="zh-TW" sz="2400">
                <a:solidFill>
                  <a:srgbClr val="0000CC"/>
                </a:solidFill>
                <a:ea typeface="新細明體" panose="02020500000000000000" pitchFamily="18" charset="-120"/>
                <a:sym typeface="Symbol" pitchFamily="2" charset="2"/>
              </a:rPr>
              <a:t>)</a:t>
            </a:r>
            <a:r>
              <a:rPr lang="en-US" altLang="zh-TW" sz="2400" i="1">
                <a:solidFill>
                  <a:srgbClr val="0000CC"/>
                </a:solidFill>
                <a:ea typeface="新細明體" panose="02020500000000000000" pitchFamily="18" charset="-120"/>
                <a:sym typeface="Symbol" pitchFamily="2" charset="2"/>
              </a:rPr>
              <a:t>A</a:t>
            </a:r>
          </a:p>
          <a:p>
            <a:pPr algn="ctr" eaLnBrk="1" hangingPunct="1"/>
            <a:r>
              <a:rPr lang="en-US" altLang="zh-TW" sz="2400" i="1">
                <a:solidFill>
                  <a:srgbClr val="0000CC"/>
                </a:solidFill>
                <a:ea typeface="新細明體" panose="02020500000000000000" pitchFamily="18" charset="-120"/>
              </a:rPr>
              <a:t>A = |A| </a:t>
            </a:r>
            <a:r>
              <a:rPr lang="en-US" altLang="zh-TW" sz="2400">
                <a:solidFill>
                  <a:srgbClr val="0000CC"/>
                </a:solidFill>
                <a:ea typeface="新細明體" panose="02020500000000000000" pitchFamily="18" charset="-120"/>
              </a:rPr>
              <a:t>exp(</a:t>
            </a:r>
            <a:r>
              <a:rPr lang="en-US" altLang="zh-TW" sz="2400" i="1">
                <a:solidFill>
                  <a:srgbClr val="0000CC"/>
                </a:solidFill>
                <a:ea typeface="新細明體" panose="02020500000000000000" pitchFamily="18" charset="-120"/>
              </a:rPr>
              <a:t>j</a:t>
            </a:r>
            <a:r>
              <a:rPr lang="en-US" altLang="zh-TW" sz="2400" i="1">
                <a:solidFill>
                  <a:srgbClr val="0000CC"/>
                </a:solidFill>
                <a:ea typeface="新細明體" panose="02020500000000000000" pitchFamily="18" charset="-120"/>
                <a:sym typeface="Symbol" pitchFamily="2" charset="2"/>
              </a:rPr>
              <a:t></a:t>
            </a:r>
            <a:r>
              <a:rPr lang="en-US" altLang="zh-TW" sz="2400">
                <a:solidFill>
                  <a:srgbClr val="0000CC"/>
                </a:solidFill>
                <a:ea typeface="新細明體" panose="02020500000000000000" pitchFamily="18" charset="-120"/>
                <a:sym typeface="Symbol" pitchFamily="2" charset="2"/>
              </a:rPr>
              <a:t>)</a:t>
            </a:r>
          </a:p>
        </p:txBody>
      </p:sp>
      <p:sp>
        <p:nvSpPr>
          <p:cNvPr id="55299" name="Text Box 3">
            <a:extLst>
              <a:ext uri="{FF2B5EF4-FFF2-40B4-BE49-F238E27FC236}">
                <a16:creationId xmlns:a16="http://schemas.microsoft.com/office/drawing/2014/main" id="{BA85D427-B83F-25B0-2911-1B89F028DAA8}"/>
              </a:ext>
            </a:extLst>
          </p:cNvPr>
          <p:cNvSpPr txBox="1">
            <a:spLocks noChangeArrowheads="1"/>
          </p:cNvSpPr>
          <p:nvPr/>
        </p:nvSpPr>
        <p:spPr bwMode="auto">
          <a:xfrm>
            <a:off x="1828800" y="304800"/>
            <a:ext cx="3124200" cy="1562100"/>
          </a:xfrm>
          <a:prstGeom prst="rect">
            <a:avLst/>
          </a:prstGeom>
          <a:solidFill>
            <a:srgbClr val="FFCC99"/>
          </a:solidFill>
          <a:ln w="9525">
            <a:solidFill>
              <a:schemeClr val="tx1"/>
            </a:solidFill>
            <a:miter lim="800000"/>
            <a:headEnd/>
            <a:tailEnd/>
          </a:ln>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zh-TW" sz="2400" b="1">
                <a:solidFill>
                  <a:srgbClr val="663300"/>
                </a:solidFill>
                <a:ea typeface="新細明體" panose="02020500000000000000" pitchFamily="18" charset="-120"/>
                <a:sym typeface="Symbol" pitchFamily="2" charset="2"/>
              </a:rPr>
              <a:t>Navier-Stokes Equations</a:t>
            </a:r>
            <a:endParaRPr lang="en-US" altLang="zh-TW" sz="2400">
              <a:solidFill>
                <a:srgbClr val="663300"/>
              </a:solidFill>
              <a:ea typeface="新細明體" panose="02020500000000000000" pitchFamily="18" charset="-120"/>
              <a:sym typeface="Symbol" pitchFamily="2" charset="2"/>
            </a:endParaRPr>
          </a:p>
          <a:p>
            <a:pPr algn="ctr" eaLnBrk="1" hangingPunct="1"/>
            <a:r>
              <a:rPr lang="en-US" altLang="zh-TW" sz="2400">
                <a:solidFill>
                  <a:srgbClr val="663300"/>
                </a:solidFill>
                <a:ea typeface="新細明體" panose="02020500000000000000" pitchFamily="18" charset="-120"/>
                <a:sym typeface="Symbol" pitchFamily="2" charset="2"/>
              </a:rPr>
              <a:t></a:t>
            </a:r>
            <a:r>
              <a:rPr lang="en-US" altLang="zh-TW" sz="2400" i="1" baseline="-25000">
                <a:solidFill>
                  <a:srgbClr val="663300"/>
                </a:solidFill>
                <a:ea typeface="新細明體" panose="02020500000000000000" pitchFamily="18" charset="-120"/>
              </a:rPr>
              <a:t>t </a:t>
            </a:r>
            <a:r>
              <a:rPr lang="en-US" altLang="zh-TW" sz="2400" i="1">
                <a:solidFill>
                  <a:srgbClr val="663300"/>
                </a:solidFill>
                <a:ea typeface="新細明體" panose="02020500000000000000" pitchFamily="18" charset="-120"/>
                <a:sym typeface="Symbol" pitchFamily="2" charset="2"/>
              </a:rPr>
              <a:t></a:t>
            </a:r>
            <a:r>
              <a:rPr lang="en-US" altLang="zh-TW" sz="2400" i="1">
                <a:solidFill>
                  <a:srgbClr val="663300"/>
                </a:solidFill>
                <a:ea typeface="新細明體" panose="02020500000000000000" pitchFamily="18" charset="-120"/>
              </a:rPr>
              <a:t> + </a:t>
            </a:r>
            <a:r>
              <a:rPr lang="en-US" altLang="zh-TW" sz="2400">
                <a:solidFill>
                  <a:srgbClr val="663300"/>
                </a:solidFill>
                <a:ea typeface="新細明體" panose="02020500000000000000" pitchFamily="18" charset="-120"/>
                <a:sym typeface="Symbol" pitchFamily="2" charset="2"/>
              </a:rPr>
              <a:t>  (</a:t>
            </a:r>
            <a:r>
              <a:rPr lang="en-US" altLang="zh-TW" sz="2400" i="1">
                <a:solidFill>
                  <a:srgbClr val="663300"/>
                </a:solidFill>
                <a:ea typeface="新細明體" panose="02020500000000000000" pitchFamily="18" charset="-120"/>
                <a:sym typeface="Symbol" pitchFamily="2" charset="2"/>
              </a:rPr>
              <a:t> </a:t>
            </a:r>
            <a:r>
              <a:rPr lang="en-US" altLang="zh-TW" sz="2400" b="1">
                <a:solidFill>
                  <a:srgbClr val="663300"/>
                </a:solidFill>
                <a:ea typeface="新細明體" panose="02020500000000000000" pitchFamily="18" charset="-120"/>
                <a:sym typeface="Symbol" pitchFamily="2" charset="2"/>
              </a:rPr>
              <a:t>v</a:t>
            </a:r>
            <a:r>
              <a:rPr lang="en-US" altLang="zh-TW" sz="2400">
                <a:solidFill>
                  <a:srgbClr val="663300"/>
                </a:solidFill>
                <a:ea typeface="新細明體" panose="02020500000000000000" pitchFamily="18" charset="-120"/>
                <a:sym typeface="Symbol" pitchFamily="2" charset="2"/>
              </a:rPr>
              <a:t>)</a:t>
            </a:r>
            <a:r>
              <a:rPr lang="en-US" altLang="zh-TW" sz="2400" i="1">
                <a:solidFill>
                  <a:srgbClr val="663300"/>
                </a:solidFill>
                <a:ea typeface="新細明體" panose="02020500000000000000" pitchFamily="18" charset="-120"/>
                <a:sym typeface="Symbol" pitchFamily="2" charset="2"/>
              </a:rPr>
              <a:t> = </a:t>
            </a:r>
            <a:r>
              <a:rPr lang="en-US" altLang="zh-TW" sz="2400">
                <a:solidFill>
                  <a:srgbClr val="663300"/>
                </a:solidFill>
                <a:ea typeface="新細明體" panose="02020500000000000000" pitchFamily="18" charset="-120"/>
                <a:sym typeface="Symbol" pitchFamily="2" charset="2"/>
              </a:rPr>
              <a:t>0</a:t>
            </a:r>
          </a:p>
          <a:p>
            <a:pPr algn="ctr" eaLnBrk="1" hangingPunct="1"/>
            <a:r>
              <a:rPr lang="en-US" altLang="zh-TW" sz="2400">
                <a:solidFill>
                  <a:srgbClr val="663300"/>
                </a:solidFill>
                <a:ea typeface="新細明體" panose="02020500000000000000" pitchFamily="18" charset="-120"/>
                <a:sym typeface="Symbol" pitchFamily="2" charset="2"/>
              </a:rPr>
              <a:t></a:t>
            </a:r>
            <a:r>
              <a:rPr lang="en-US" altLang="zh-TW" sz="2400" i="1" baseline="-25000">
                <a:solidFill>
                  <a:srgbClr val="663300"/>
                </a:solidFill>
                <a:ea typeface="新細明體" panose="02020500000000000000" pitchFamily="18" charset="-120"/>
              </a:rPr>
              <a:t>t</a:t>
            </a:r>
            <a:r>
              <a:rPr lang="en-US" altLang="zh-TW" sz="2400" i="1">
                <a:solidFill>
                  <a:srgbClr val="663300"/>
                </a:solidFill>
                <a:ea typeface="新細明體" panose="02020500000000000000" pitchFamily="18" charset="-120"/>
              </a:rPr>
              <a:t> </a:t>
            </a:r>
            <a:r>
              <a:rPr lang="en-US" altLang="zh-TW" sz="2400" b="1">
                <a:solidFill>
                  <a:srgbClr val="663300"/>
                </a:solidFill>
                <a:ea typeface="新細明體" panose="02020500000000000000" pitchFamily="18" charset="-120"/>
                <a:sym typeface="Symbol" pitchFamily="2" charset="2"/>
              </a:rPr>
              <a:t>v</a:t>
            </a:r>
            <a:r>
              <a:rPr lang="en-US" altLang="zh-TW" sz="2400" i="1">
                <a:solidFill>
                  <a:srgbClr val="663300"/>
                </a:solidFill>
                <a:ea typeface="新細明體" panose="02020500000000000000" pitchFamily="18" charset="-120"/>
              </a:rPr>
              <a:t> + </a:t>
            </a:r>
            <a:r>
              <a:rPr lang="en-US" altLang="zh-TW" sz="2400">
                <a:solidFill>
                  <a:srgbClr val="663300"/>
                </a:solidFill>
                <a:ea typeface="新細明體" panose="02020500000000000000" pitchFamily="18" charset="-120"/>
              </a:rPr>
              <a:t>(</a:t>
            </a:r>
            <a:r>
              <a:rPr lang="en-US" altLang="zh-TW" sz="2400" b="1">
                <a:solidFill>
                  <a:srgbClr val="663300"/>
                </a:solidFill>
                <a:ea typeface="新細明體" panose="02020500000000000000" pitchFamily="18" charset="-120"/>
                <a:sym typeface="Symbol" pitchFamily="2" charset="2"/>
              </a:rPr>
              <a:t>v</a:t>
            </a:r>
            <a:r>
              <a:rPr lang="en-US" altLang="zh-TW" sz="2400" i="1">
                <a:solidFill>
                  <a:srgbClr val="663300"/>
                </a:solidFill>
                <a:ea typeface="新細明體" panose="02020500000000000000" pitchFamily="18" charset="-120"/>
              </a:rPr>
              <a:t> </a:t>
            </a:r>
            <a:r>
              <a:rPr lang="en-US" altLang="zh-TW" sz="2400">
                <a:solidFill>
                  <a:srgbClr val="663300"/>
                </a:solidFill>
                <a:ea typeface="新細明體" panose="02020500000000000000" pitchFamily="18" charset="-120"/>
                <a:sym typeface="Symbol" pitchFamily="2" charset="2"/>
              </a:rPr>
              <a:t></a:t>
            </a:r>
            <a:r>
              <a:rPr lang="en-US" altLang="zh-TW" sz="2400" i="1">
                <a:solidFill>
                  <a:srgbClr val="663300"/>
                </a:solidFill>
                <a:ea typeface="新細明體" panose="02020500000000000000" pitchFamily="18" charset="-120"/>
              </a:rPr>
              <a:t> </a:t>
            </a:r>
            <a:r>
              <a:rPr lang="en-US" altLang="zh-TW" sz="2400">
                <a:solidFill>
                  <a:srgbClr val="663300"/>
                </a:solidFill>
                <a:ea typeface="新細明體" panose="02020500000000000000" pitchFamily="18" charset="-120"/>
                <a:sym typeface="Symbol" pitchFamily="2" charset="2"/>
              </a:rPr>
              <a:t>)</a:t>
            </a:r>
            <a:r>
              <a:rPr lang="en-US" altLang="zh-TW" sz="2400" b="1">
                <a:solidFill>
                  <a:srgbClr val="663300"/>
                </a:solidFill>
                <a:ea typeface="新細明體" panose="02020500000000000000" pitchFamily="18" charset="-120"/>
                <a:sym typeface="Symbol" pitchFamily="2" charset="2"/>
              </a:rPr>
              <a:t>v</a:t>
            </a:r>
            <a:r>
              <a:rPr lang="en-US" altLang="zh-TW" sz="2400" i="1">
                <a:solidFill>
                  <a:srgbClr val="663300"/>
                </a:solidFill>
                <a:ea typeface="新細明體" panose="02020500000000000000" pitchFamily="18" charset="-120"/>
                <a:sym typeface="Symbol" pitchFamily="2" charset="2"/>
              </a:rPr>
              <a:t> = -</a:t>
            </a:r>
            <a:r>
              <a:rPr lang="en-US" altLang="zh-TW" sz="2400">
                <a:solidFill>
                  <a:srgbClr val="663300"/>
                </a:solidFill>
                <a:ea typeface="新細明體" panose="02020500000000000000" pitchFamily="18" charset="-120"/>
                <a:sym typeface="Symbol" pitchFamily="2" charset="2"/>
              </a:rPr>
              <a:t></a:t>
            </a:r>
            <a:r>
              <a:rPr lang="en-US" altLang="zh-TW" sz="2400" i="1">
                <a:solidFill>
                  <a:srgbClr val="663300"/>
                </a:solidFill>
                <a:ea typeface="新細明體" panose="02020500000000000000" pitchFamily="18" charset="-120"/>
                <a:sym typeface="Symbol" pitchFamily="2" charset="2"/>
              </a:rPr>
              <a:t>P</a:t>
            </a:r>
            <a:r>
              <a:rPr lang="en-US" altLang="zh-TW" sz="2400">
                <a:solidFill>
                  <a:srgbClr val="663300"/>
                </a:solidFill>
                <a:ea typeface="新細明體" panose="02020500000000000000" pitchFamily="18" charset="-120"/>
                <a:sym typeface="Symbol" pitchFamily="2" charset="2"/>
              </a:rPr>
              <a:t>/</a:t>
            </a:r>
            <a:r>
              <a:rPr lang="en-US" altLang="zh-TW" sz="2400" i="1">
                <a:solidFill>
                  <a:srgbClr val="663300"/>
                </a:solidFill>
                <a:ea typeface="新細明體" panose="02020500000000000000" pitchFamily="18" charset="-120"/>
                <a:sym typeface="Symbol" pitchFamily="2" charset="2"/>
              </a:rPr>
              <a:t></a:t>
            </a:r>
          </a:p>
        </p:txBody>
      </p:sp>
      <p:pic>
        <p:nvPicPr>
          <p:cNvPr id="55300" name="Picture 4" descr="A Vortex Street in the Arctic">
            <a:hlinkClick r:id="rId3"/>
            <a:extLst>
              <a:ext uri="{FF2B5EF4-FFF2-40B4-BE49-F238E27FC236}">
                <a16:creationId xmlns:a16="http://schemas.microsoft.com/office/drawing/2014/main" id="{1BFD1B59-E270-A712-392E-C4589FD6E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3587"/>
          <a:stretch>
            <a:fillRect/>
          </a:stretch>
        </p:blipFill>
        <p:spPr bwMode="auto">
          <a:xfrm>
            <a:off x="6172200" y="173038"/>
            <a:ext cx="434340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5">
            <a:extLst>
              <a:ext uri="{FF2B5EF4-FFF2-40B4-BE49-F238E27FC236}">
                <a16:creationId xmlns:a16="http://schemas.microsoft.com/office/drawing/2014/main" id="{16DC69BA-A2E1-945C-281B-1D12E9677F78}"/>
              </a:ext>
            </a:extLst>
          </p:cNvPr>
          <p:cNvSpPr txBox="1">
            <a:spLocks noChangeArrowheads="1"/>
          </p:cNvSpPr>
          <p:nvPr/>
        </p:nvSpPr>
        <p:spPr bwMode="auto">
          <a:xfrm>
            <a:off x="2188353" y="2686050"/>
            <a:ext cx="1447832" cy="1077218"/>
          </a:xfrm>
          <a:prstGeom prst="rect">
            <a:avLst/>
          </a:prstGeom>
          <a:solidFill>
            <a:schemeClr val="tx1"/>
          </a:solidFill>
          <a:ln w="57150">
            <a:solidFill>
              <a:srgbClr val="FF0000"/>
            </a:solidFill>
            <a:miter lim="800000"/>
            <a:headEnd/>
            <a:tailEnd/>
          </a:ln>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zh-TW" sz="3200" i="1">
                <a:solidFill>
                  <a:srgbClr val="663300"/>
                </a:solidFill>
                <a:ea typeface="新細明體" panose="02020500000000000000" pitchFamily="18" charset="-120"/>
                <a:sym typeface="Symbol" pitchFamily="2" charset="2"/>
              </a:rPr>
              <a:t></a:t>
            </a:r>
            <a:r>
              <a:rPr lang="en-US" altLang="zh-TW" sz="3200" i="1">
                <a:solidFill>
                  <a:srgbClr val="663300"/>
                </a:solidFill>
                <a:ea typeface="新細明體" panose="02020500000000000000" pitchFamily="18" charset="-120"/>
              </a:rPr>
              <a:t> =|A|</a:t>
            </a:r>
            <a:r>
              <a:rPr lang="en-US" altLang="zh-TW" sz="3200" i="1" baseline="30000">
                <a:solidFill>
                  <a:srgbClr val="663300"/>
                </a:solidFill>
                <a:ea typeface="新細明體" panose="02020500000000000000" pitchFamily="18" charset="-120"/>
              </a:rPr>
              <a:t>2</a:t>
            </a:r>
          </a:p>
          <a:p>
            <a:pPr algn="ctr" eaLnBrk="1" hangingPunct="1"/>
            <a:r>
              <a:rPr lang="en-US" altLang="zh-TW" sz="3200" b="1">
                <a:solidFill>
                  <a:srgbClr val="663300"/>
                </a:solidFill>
                <a:ea typeface="新細明體" panose="02020500000000000000" pitchFamily="18" charset="-120"/>
                <a:sym typeface="Symbol" pitchFamily="2" charset="2"/>
              </a:rPr>
              <a:t>v</a:t>
            </a:r>
            <a:r>
              <a:rPr lang="en-US" altLang="en-CH" sz="3200">
                <a:ea typeface="新細明體" panose="02020500000000000000" pitchFamily="18" charset="-120"/>
              </a:rPr>
              <a:t> </a:t>
            </a:r>
            <a:r>
              <a:rPr lang="en-US" altLang="en-CH" sz="3200" i="1">
                <a:solidFill>
                  <a:srgbClr val="663300"/>
                </a:solidFill>
                <a:ea typeface="新細明體" panose="02020500000000000000" pitchFamily="18" charset="-120"/>
              </a:rPr>
              <a:t>= </a:t>
            </a:r>
            <a:r>
              <a:rPr lang="en-US" altLang="zh-TW" sz="3200">
                <a:solidFill>
                  <a:srgbClr val="663300"/>
                </a:solidFill>
                <a:ea typeface="新細明體" panose="02020500000000000000" pitchFamily="18" charset="-120"/>
                <a:sym typeface="Symbol" pitchFamily="2" charset="2"/>
              </a:rPr>
              <a:t></a:t>
            </a:r>
            <a:r>
              <a:rPr lang="en-US" altLang="zh-TW" sz="3200" i="1">
                <a:solidFill>
                  <a:srgbClr val="3333FF"/>
                </a:solidFill>
                <a:ea typeface="新細明體" panose="02020500000000000000" pitchFamily="18" charset="-120"/>
                <a:sym typeface="Symbol" pitchFamily="2" charset="2"/>
              </a:rPr>
              <a:t></a:t>
            </a:r>
            <a:endParaRPr lang="en-US" altLang="en-CH" sz="3200" i="1">
              <a:solidFill>
                <a:srgbClr val="3333FF"/>
              </a:solidFill>
              <a:ea typeface="新細明體" panose="02020500000000000000" pitchFamily="18" charset="-120"/>
              <a:sym typeface="Symbol" pitchFamily="2" charset="2"/>
            </a:endParaRPr>
          </a:p>
        </p:txBody>
      </p:sp>
      <p:sp>
        <p:nvSpPr>
          <p:cNvPr id="55302" name="Line 6">
            <a:extLst>
              <a:ext uri="{FF2B5EF4-FFF2-40B4-BE49-F238E27FC236}">
                <a16:creationId xmlns:a16="http://schemas.microsoft.com/office/drawing/2014/main" id="{90C5A483-9091-7ABB-B6B0-4152F15F5ED2}"/>
              </a:ext>
            </a:extLst>
          </p:cNvPr>
          <p:cNvSpPr>
            <a:spLocks noChangeShapeType="1"/>
          </p:cNvSpPr>
          <p:nvPr/>
        </p:nvSpPr>
        <p:spPr bwMode="auto">
          <a:xfrm flipH="1">
            <a:off x="3962400" y="2133600"/>
            <a:ext cx="152400" cy="2438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en-CH"/>
          </a:p>
        </p:txBody>
      </p:sp>
      <p:sp>
        <p:nvSpPr>
          <p:cNvPr id="55303" name="Line 7">
            <a:extLst>
              <a:ext uri="{FF2B5EF4-FFF2-40B4-BE49-F238E27FC236}">
                <a16:creationId xmlns:a16="http://schemas.microsoft.com/office/drawing/2014/main" id="{385DC12B-2068-A744-B275-1BB6F0F3EE29}"/>
              </a:ext>
            </a:extLst>
          </p:cNvPr>
          <p:cNvSpPr>
            <a:spLocks noChangeShapeType="1"/>
          </p:cNvSpPr>
          <p:nvPr/>
        </p:nvSpPr>
        <p:spPr bwMode="auto">
          <a:xfrm>
            <a:off x="3886200" y="2209800"/>
            <a:ext cx="0" cy="2438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CH"/>
          </a:p>
        </p:txBody>
      </p:sp>
      <p:sp>
        <p:nvSpPr>
          <p:cNvPr id="55304" name="Line 8">
            <a:extLst>
              <a:ext uri="{FF2B5EF4-FFF2-40B4-BE49-F238E27FC236}">
                <a16:creationId xmlns:a16="http://schemas.microsoft.com/office/drawing/2014/main" id="{0E542B64-092F-AD63-76F6-42E66DF60E37}"/>
              </a:ext>
            </a:extLst>
          </p:cNvPr>
          <p:cNvSpPr>
            <a:spLocks noChangeShapeType="1"/>
          </p:cNvSpPr>
          <p:nvPr/>
        </p:nvSpPr>
        <p:spPr bwMode="auto">
          <a:xfrm>
            <a:off x="5181600" y="1066800"/>
            <a:ext cx="7620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CH"/>
          </a:p>
        </p:txBody>
      </p:sp>
      <p:sp>
        <p:nvSpPr>
          <p:cNvPr id="55305" name="Line 9">
            <a:extLst>
              <a:ext uri="{FF2B5EF4-FFF2-40B4-BE49-F238E27FC236}">
                <a16:creationId xmlns:a16="http://schemas.microsoft.com/office/drawing/2014/main" id="{6E9FD049-003B-7932-B73C-A22938CC32AD}"/>
              </a:ext>
            </a:extLst>
          </p:cNvPr>
          <p:cNvSpPr>
            <a:spLocks noChangeShapeType="1"/>
          </p:cNvSpPr>
          <p:nvPr/>
        </p:nvSpPr>
        <p:spPr bwMode="auto">
          <a:xfrm>
            <a:off x="6248400" y="5715000"/>
            <a:ext cx="7620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CH"/>
          </a:p>
        </p:txBody>
      </p:sp>
      <p:sp>
        <p:nvSpPr>
          <p:cNvPr id="55306" name="Line 10">
            <a:extLst>
              <a:ext uri="{FF2B5EF4-FFF2-40B4-BE49-F238E27FC236}">
                <a16:creationId xmlns:a16="http://schemas.microsoft.com/office/drawing/2014/main" id="{96C7E4CD-F871-95E9-9746-913719A0BDDB}"/>
              </a:ext>
            </a:extLst>
          </p:cNvPr>
          <p:cNvSpPr>
            <a:spLocks noChangeShapeType="1"/>
          </p:cNvSpPr>
          <p:nvPr/>
        </p:nvSpPr>
        <p:spPr bwMode="auto">
          <a:xfrm>
            <a:off x="8610600" y="2667000"/>
            <a:ext cx="0" cy="1676400"/>
          </a:xfrm>
          <a:prstGeom prst="line">
            <a:avLst/>
          </a:prstGeom>
          <a:noFill/>
          <a:ln w="57150" cap="rnd">
            <a:solidFill>
              <a:srgbClr val="FF0000"/>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CH"/>
          </a:p>
        </p:txBody>
      </p:sp>
      <p:sp>
        <p:nvSpPr>
          <p:cNvPr id="55307" name="Text Box 11">
            <a:extLst>
              <a:ext uri="{FF2B5EF4-FFF2-40B4-BE49-F238E27FC236}">
                <a16:creationId xmlns:a16="http://schemas.microsoft.com/office/drawing/2014/main" id="{C1399B4B-A170-C4C5-584E-22F47C752751}"/>
              </a:ext>
            </a:extLst>
          </p:cNvPr>
          <p:cNvSpPr txBox="1">
            <a:spLocks noChangeArrowheads="1"/>
          </p:cNvSpPr>
          <p:nvPr/>
        </p:nvSpPr>
        <p:spPr bwMode="auto">
          <a:xfrm>
            <a:off x="8899525" y="3063876"/>
            <a:ext cx="412292" cy="584775"/>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200">
                <a:latin typeface="Arial" panose="020B0604020202020204" pitchFamily="34" charset="0"/>
                <a:cs typeface="Arial" panose="020B0604020202020204" pitchFamily="34" charset="0"/>
              </a:rPr>
              <a:t>?</a:t>
            </a:r>
          </a:p>
        </p:txBody>
      </p:sp>
      <p:pic>
        <p:nvPicPr>
          <p:cNvPr id="55308" name="Picture 12" descr="positive_intensity_color">
            <a:extLst>
              <a:ext uri="{FF2B5EF4-FFF2-40B4-BE49-F238E27FC236}">
                <a16:creationId xmlns:a16="http://schemas.microsoft.com/office/drawing/2014/main" id="{93B29AC6-699A-C624-1191-179A37A7C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572000"/>
            <a:ext cx="320040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vortex_street_momentum">
            <a:extLst>
              <a:ext uri="{FF2B5EF4-FFF2-40B4-BE49-F238E27FC236}">
                <a16:creationId xmlns:a16="http://schemas.microsoft.com/office/drawing/2014/main" id="{A1899CB3-6CCC-8BE8-DD6C-6FE8BC8F0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116014"/>
            <a:ext cx="4267200"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vortex_street_fluid">
            <a:extLst>
              <a:ext uri="{FF2B5EF4-FFF2-40B4-BE49-F238E27FC236}">
                <a16:creationId xmlns:a16="http://schemas.microsoft.com/office/drawing/2014/main" id="{103AB33A-CD5B-A6CC-7716-C0246F587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191001"/>
            <a:ext cx="60960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a:extLst>
              <a:ext uri="{FF2B5EF4-FFF2-40B4-BE49-F238E27FC236}">
                <a16:creationId xmlns:a16="http://schemas.microsoft.com/office/drawing/2014/main" id="{62BCC058-B2EC-5B41-2BD4-1AD56FA9EE0A}"/>
              </a:ext>
            </a:extLst>
          </p:cNvPr>
          <p:cNvSpPr txBox="1">
            <a:spLocks noChangeArrowheads="1"/>
          </p:cNvSpPr>
          <p:nvPr/>
        </p:nvSpPr>
        <p:spPr bwMode="auto">
          <a:xfrm>
            <a:off x="1965326" y="4713288"/>
            <a:ext cx="19859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solidFill>
                  <a:schemeClr val="tx2"/>
                </a:solidFill>
                <a:latin typeface="Arial" panose="020B0604020202020204" pitchFamily="34" charset="0"/>
                <a:cs typeface="Arial" panose="020B0604020202020204" pitchFamily="34" charset="0"/>
              </a:rPr>
              <a:t>Fluidics </a:t>
            </a:r>
          </a:p>
          <a:p>
            <a:pPr eaLnBrk="1" hangingPunct="1"/>
            <a:r>
              <a:rPr lang="en-US" altLang="en-CH" sz="2800">
                <a:solidFill>
                  <a:schemeClr val="tx2"/>
                </a:solidFill>
                <a:latin typeface="Arial" panose="020B0604020202020204" pitchFamily="34" charset="0"/>
                <a:cs typeface="Arial" panose="020B0604020202020204" pitchFamily="34" charset="0"/>
              </a:rPr>
              <a:t>Experiment</a:t>
            </a:r>
          </a:p>
        </p:txBody>
      </p:sp>
      <p:sp>
        <p:nvSpPr>
          <p:cNvPr id="67589" name="Text Box 5">
            <a:extLst>
              <a:ext uri="{FF2B5EF4-FFF2-40B4-BE49-F238E27FC236}">
                <a16:creationId xmlns:a16="http://schemas.microsoft.com/office/drawing/2014/main" id="{E187974D-A307-9DE2-A06D-6E777F45E3F4}"/>
              </a:ext>
            </a:extLst>
          </p:cNvPr>
          <p:cNvSpPr txBox="1">
            <a:spLocks noChangeArrowheads="1"/>
          </p:cNvSpPr>
          <p:nvPr/>
        </p:nvSpPr>
        <p:spPr bwMode="auto">
          <a:xfrm>
            <a:off x="1905000" y="1730375"/>
            <a:ext cx="1847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solidFill>
                  <a:schemeClr val="tx2"/>
                </a:solidFill>
                <a:latin typeface="Arial" panose="020B0604020202020204" pitchFamily="34" charset="0"/>
                <a:cs typeface="Arial" panose="020B0604020202020204" pitchFamily="34" charset="0"/>
              </a:rPr>
              <a:t>Optical </a:t>
            </a:r>
          </a:p>
          <a:p>
            <a:pPr eaLnBrk="1" hangingPunct="1"/>
            <a:r>
              <a:rPr lang="en-US" altLang="en-CH" sz="2800">
                <a:solidFill>
                  <a:schemeClr val="tx2"/>
                </a:solidFill>
                <a:latin typeface="Arial" panose="020B0604020202020204" pitchFamily="34" charset="0"/>
                <a:cs typeface="Arial" panose="020B0604020202020204" pitchFamily="34" charset="0"/>
              </a:rPr>
              <a:t>Simulation</a:t>
            </a:r>
          </a:p>
        </p:txBody>
      </p:sp>
      <p:sp>
        <p:nvSpPr>
          <p:cNvPr id="67590" name="Text Box 6">
            <a:extLst>
              <a:ext uri="{FF2B5EF4-FFF2-40B4-BE49-F238E27FC236}">
                <a16:creationId xmlns:a16="http://schemas.microsoft.com/office/drawing/2014/main" id="{F66DDC64-996A-171F-F314-7ED4AAB1820C}"/>
              </a:ext>
            </a:extLst>
          </p:cNvPr>
          <p:cNvSpPr txBox="1">
            <a:spLocks noChangeArrowheads="1"/>
          </p:cNvSpPr>
          <p:nvPr/>
        </p:nvSpPr>
        <p:spPr bwMode="auto">
          <a:xfrm>
            <a:off x="4022725" y="69851"/>
            <a:ext cx="314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4000">
                <a:solidFill>
                  <a:schemeClr val="tx2"/>
                </a:solidFill>
                <a:latin typeface="Arial" panose="020B0604020202020204" pitchFamily="34" charset="0"/>
                <a:cs typeface="Arial" panose="020B0604020202020204" pitchFamily="34" charset="0"/>
              </a:rPr>
              <a:t>Vortex Street</a:t>
            </a:r>
            <a:endParaRPr lang="en-US" altLang="en-CH" sz="3200" b="1">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a:extLst>
              <a:ext uri="{FF2B5EF4-FFF2-40B4-BE49-F238E27FC236}">
                <a16:creationId xmlns:a16="http://schemas.microsoft.com/office/drawing/2014/main" id="{B1C4F948-1549-6625-F2B2-AB13560F6671}"/>
              </a:ext>
            </a:extLst>
          </p:cNvPr>
          <p:cNvSpPr>
            <a:spLocks noChangeArrowheads="1"/>
          </p:cNvSpPr>
          <p:nvPr/>
        </p:nvSpPr>
        <p:spPr bwMode="auto">
          <a:xfrm>
            <a:off x="4343401" y="5168355"/>
            <a:ext cx="184731" cy="1245691"/>
          </a:xfrm>
          <a:prstGeom prst="can">
            <a:avLst>
              <a:gd name="adj" fmla="val 137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69635" name="AutoShape 3">
            <a:extLst>
              <a:ext uri="{FF2B5EF4-FFF2-40B4-BE49-F238E27FC236}">
                <a16:creationId xmlns:a16="http://schemas.microsoft.com/office/drawing/2014/main" id="{45E35D3F-C52A-58EF-854F-4DFC26BC1A50}"/>
              </a:ext>
            </a:extLst>
          </p:cNvPr>
          <p:cNvSpPr>
            <a:spLocks noChangeArrowheads="1"/>
          </p:cNvSpPr>
          <p:nvPr/>
        </p:nvSpPr>
        <p:spPr bwMode="auto">
          <a:xfrm rot="5400000">
            <a:off x="2533650" y="3447008"/>
            <a:ext cx="1295400" cy="1945184"/>
          </a:xfrm>
          <a:prstGeom prst="can">
            <a:avLst>
              <a:gd name="adj" fmla="val 606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pic>
        <p:nvPicPr>
          <p:cNvPr id="69636" name="Picture 4" descr="windtunnel">
            <a:extLst>
              <a:ext uri="{FF2B5EF4-FFF2-40B4-BE49-F238E27FC236}">
                <a16:creationId xmlns:a16="http://schemas.microsoft.com/office/drawing/2014/main" id="{87236CE4-D1DA-C884-AAE4-A421E6F4A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95401"/>
            <a:ext cx="38100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a:extLst>
              <a:ext uri="{FF2B5EF4-FFF2-40B4-BE49-F238E27FC236}">
                <a16:creationId xmlns:a16="http://schemas.microsoft.com/office/drawing/2014/main" id="{D80DFE77-B0C0-A4BC-2FD5-3D1A1B92BB64}"/>
              </a:ext>
            </a:extLst>
          </p:cNvPr>
          <p:cNvSpPr txBox="1">
            <a:spLocks noChangeArrowheads="1"/>
          </p:cNvSpPr>
          <p:nvPr/>
        </p:nvSpPr>
        <p:spPr bwMode="auto">
          <a:xfrm>
            <a:off x="4343401" y="304801"/>
            <a:ext cx="2867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4000">
                <a:solidFill>
                  <a:schemeClr val="tx2"/>
                </a:solidFill>
                <a:latin typeface="Arial" panose="020B0604020202020204" pitchFamily="34" charset="0"/>
                <a:cs typeface="Arial" panose="020B0604020202020204" pitchFamily="34" charset="0"/>
              </a:rPr>
              <a:t>Wind tunnel</a:t>
            </a:r>
          </a:p>
        </p:txBody>
      </p:sp>
      <p:sp>
        <p:nvSpPr>
          <p:cNvPr id="69638" name="Text Box 6">
            <a:extLst>
              <a:ext uri="{FF2B5EF4-FFF2-40B4-BE49-F238E27FC236}">
                <a16:creationId xmlns:a16="http://schemas.microsoft.com/office/drawing/2014/main" id="{BC752D9F-FC18-3F48-A3E1-48E9C11FAF7C}"/>
              </a:ext>
            </a:extLst>
          </p:cNvPr>
          <p:cNvSpPr txBox="1">
            <a:spLocks noChangeArrowheads="1"/>
          </p:cNvSpPr>
          <p:nvPr/>
        </p:nvSpPr>
        <p:spPr bwMode="auto">
          <a:xfrm>
            <a:off x="2971800" y="4419601"/>
            <a:ext cx="61483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CH" sz="2000">
              <a:latin typeface="Arial" panose="020B0604020202020204" pitchFamily="34" charset="0"/>
              <a:cs typeface="Arial" panose="020B0604020202020204" pitchFamily="34" charset="0"/>
            </a:endParaRPr>
          </a:p>
          <a:p>
            <a:pPr lvl="1" eaLnBrk="1" hangingPunct="1"/>
            <a:r>
              <a:rPr lang="en-US" altLang="en-CH" sz="2000">
                <a:latin typeface="Arial" panose="020B0604020202020204" pitchFamily="34" charset="0"/>
                <a:cs typeface="Arial" panose="020B0604020202020204" pitchFamily="34" charset="0"/>
              </a:rPr>
              <a:t>Reynolds number:    R=(velocity)(size)/(viscocity)</a:t>
            </a:r>
          </a:p>
          <a:p>
            <a:pPr lvl="1" eaLnBrk="1" hangingPunct="1"/>
            <a:endParaRPr lang="en-US" altLang="en-CH" sz="2000">
              <a:latin typeface="Arial" panose="020B0604020202020204" pitchFamily="34" charset="0"/>
              <a:cs typeface="Arial" panose="020B0604020202020204" pitchFamily="34" charset="0"/>
            </a:endParaRPr>
          </a:p>
          <a:p>
            <a:pPr lvl="1" eaLnBrk="1" hangingPunct="1"/>
            <a:r>
              <a:rPr lang="en-US" altLang="en-CH" sz="2000">
                <a:latin typeface="Arial" panose="020B0604020202020204" pitchFamily="34" charset="0"/>
                <a:cs typeface="Arial" panose="020B0604020202020204" pitchFamily="34" charset="0"/>
              </a:rPr>
              <a:t>Small, faster system exhibits similar behavior</a:t>
            </a:r>
          </a:p>
          <a:p>
            <a:pPr eaLnBrk="1" hangingPunct="1"/>
            <a:endParaRPr lang="en-US" altLang="en-CH" sz="2000">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B68F3-B409-1B46-AB42-C0813A59EA4A}"/>
              </a:ext>
            </a:extLst>
          </p:cNvPr>
          <p:cNvSpPr>
            <a:spLocks noGrp="1"/>
          </p:cNvSpPr>
          <p:nvPr>
            <p:ph type="title"/>
          </p:nvPr>
        </p:nvSpPr>
        <p:spPr/>
        <p:txBody>
          <a:bodyPr/>
          <a:lstStyle/>
          <a:p>
            <a:r>
              <a:rPr lang="en-CH">
                <a:solidFill>
                  <a:schemeClr val="tx1">
                    <a:lumMod val="95000"/>
                  </a:schemeClr>
                </a:solidFill>
              </a:rPr>
              <a:t>Optical neural networks </a:t>
            </a:r>
            <a:endParaRPr lang="en-CH" dirty="0">
              <a:solidFill>
                <a:schemeClr val="tx1">
                  <a:lumMod val="95000"/>
                </a:schemeClr>
              </a:solidFill>
            </a:endParaRPr>
          </a:p>
        </p:txBody>
      </p:sp>
      <p:sp>
        <p:nvSpPr>
          <p:cNvPr id="3" name="Content Placeholder 2">
            <a:extLst>
              <a:ext uri="{FF2B5EF4-FFF2-40B4-BE49-F238E27FC236}">
                <a16:creationId xmlns:a16="http://schemas.microsoft.com/office/drawing/2014/main" id="{1148CCFB-C3DD-1C46-AE32-57696523E1B5}"/>
              </a:ext>
            </a:extLst>
          </p:cNvPr>
          <p:cNvSpPr>
            <a:spLocks noGrp="1"/>
          </p:cNvSpPr>
          <p:nvPr>
            <p:ph idx="1"/>
          </p:nvPr>
        </p:nvSpPr>
        <p:spPr/>
        <p:txBody>
          <a:bodyPr/>
          <a:lstStyle/>
          <a:p>
            <a:pPr marL="0" indent="0" algn="ctr">
              <a:buNone/>
            </a:pPr>
            <a:r>
              <a:rPr lang="en-CH" dirty="0"/>
              <a:t>Power efficiency</a:t>
            </a:r>
          </a:p>
          <a:p>
            <a:pPr marL="0" indent="0" algn="ctr">
              <a:buNone/>
            </a:pPr>
            <a:r>
              <a:rPr lang="en-CH" dirty="0"/>
              <a:t>3D Connectivity</a:t>
            </a:r>
          </a:p>
          <a:p>
            <a:pPr marL="0" indent="0" algn="ctr">
              <a:buNone/>
            </a:pPr>
            <a:r>
              <a:rPr lang="en-CH" dirty="0"/>
              <a:t>Parallelism </a:t>
            </a:r>
          </a:p>
          <a:p>
            <a:pPr marL="0" indent="0" algn="ctr">
              <a:buNone/>
            </a:pPr>
            <a:endParaRPr lang="en-CH" dirty="0"/>
          </a:p>
          <a:p>
            <a:pPr marL="0" indent="0" algn="ctr">
              <a:buNone/>
            </a:pPr>
            <a:r>
              <a:rPr lang="en-CH" dirty="0">
                <a:solidFill>
                  <a:srgbClr val="FFFF00"/>
                </a:solidFill>
              </a:rPr>
              <a:t>Scalable?</a:t>
            </a:r>
          </a:p>
          <a:p>
            <a:pPr marL="0" indent="0" algn="ctr">
              <a:buNone/>
            </a:pPr>
            <a:r>
              <a:rPr lang="en-CH" dirty="0">
                <a:solidFill>
                  <a:srgbClr val="FFFF00"/>
                </a:solidFill>
              </a:rPr>
              <a:t>Adaptable? </a:t>
            </a:r>
          </a:p>
          <a:p>
            <a:pPr algn="ctr"/>
            <a:endParaRPr lang="en-CH" dirty="0"/>
          </a:p>
        </p:txBody>
      </p:sp>
    </p:spTree>
    <p:extLst>
      <p:ext uri="{BB962C8B-B14F-4D97-AF65-F5344CB8AC3E}">
        <p14:creationId xmlns:p14="http://schemas.microsoft.com/office/powerpoint/2010/main" val="2138524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392" y="423149"/>
            <a:ext cx="6172200" cy="857250"/>
          </a:xfrm>
        </p:spPr>
        <p:txBody>
          <a:bodyPr/>
          <a:lstStyle/>
          <a:p>
            <a:r>
              <a:rPr lang="en-US" dirty="0">
                <a:solidFill>
                  <a:schemeClr val="tx1">
                    <a:lumMod val="95000"/>
                  </a:schemeClr>
                </a:solidFill>
              </a:rPr>
              <a:t>Hopfield Network</a:t>
            </a:r>
          </a:p>
        </p:txBody>
      </p:sp>
      <p:pic>
        <p:nvPicPr>
          <p:cNvPr id="3" name="Picture 2" descr="Screen Shot 2018-12-17 at 08.54.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5785" y="2474540"/>
            <a:ext cx="3180727" cy="2240375"/>
          </a:xfrm>
          <a:prstGeom prst="rect">
            <a:avLst/>
          </a:prstGeom>
        </p:spPr>
      </p:pic>
      <p:pic>
        <p:nvPicPr>
          <p:cNvPr id="4" name="Picture 3" descr="Screen Shot 2018-12-17 at 09.01.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514" y="1115480"/>
            <a:ext cx="2765487" cy="1911602"/>
          </a:xfrm>
          <a:prstGeom prst="rect">
            <a:avLst/>
          </a:prstGeom>
        </p:spPr>
      </p:pic>
      <p:pic>
        <p:nvPicPr>
          <p:cNvPr id="5" name="Picture 4" descr="Screen Shot 2018-12-17 at 09.03.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8151" y="3540128"/>
            <a:ext cx="2406770" cy="1830806"/>
          </a:xfrm>
          <a:prstGeom prst="rect">
            <a:avLst/>
          </a:prstGeom>
        </p:spPr>
      </p:pic>
      <p:sp>
        <p:nvSpPr>
          <p:cNvPr id="6" name="TextBox 5"/>
          <p:cNvSpPr txBox="1"/>
          <p:nvPr/>
        </p:nvSpPr>
        <p:spPr>
          <a:xfrm>
            <a:off x="2667000" y="5407862"/>
            <a:ext cx="3908570" cy="715581"/>
          </a:xfrm>
          <a:prstGeom prst="rect">
            <a:avLst/>
          </a:prstGeom>
          <a:noFill/>
        </p:spPr>
        <p:txBody>
          <a:bodyPr wrap="none" rtlCol="0">
            <a:spAutoFit/>
          </a:bodyPr>
          <a:lstStyle/>
          <a:p>
            <a:pPr defTabSz="685800">
              <a:defRPr/>
            </a:pPr>
            <a:r>
              <a:rPr lang="en-US" sz="1350" dirty="0">
                <a:solidFill>
                  <a:schemeClr val="tx1">
                    <a:lumMod val="95000"/>
                  </a:schemeClr>
                </a:solidFill>
                <a:latin typeface="Calibri"/>
              </a:rPr>
              <a:t>Psaltis and </a:t>
            </a:r>
            <a:r>
              <a:rPr lang="en-US" sz="1350" dirty="0" err="1">
                <a:solidFill>
                  <a:schemeClr val="tx1">
                    <a:lumMod val="95000"/>
                  </a:schemeClr>
                </a:solidFill>
                <a:latin typeface="Calibri"/>
              </a:rPr>
              <a:t>Farhat</a:t>
            </a:r>
            <a:r>
              <a:rPr lang="en-US" sz="1350" dirty="0">
                <a:solidFill>
                  <a:schemeClr val="tx1">
                    <a:lumMod val="95000"/>
                  </a:schemeClr>
                </a:solidFill>
                <a:latin typeface="Calibri"/>
              </a:rPr>
              <a:t>, Optics Letters Vol. 1985</a:t>
            </a:r>
          </a:p>
          <a:p>
            <a:pPr defTabSz="685800">
              <a:defRPr/>
            </a:pPr>
            <a:r>
              <a:rPr lang="en-US" sz="1350" dirty="0" err="1">
                <a:solidFill>
                  <a:schemeClr val="tx1">
                    <a:lumMod val="95000"/>
                  </a:schemeClr>
                </a:solidFill>
                <a:latin typeface="Calibri"/>
              </a:rPr>
              <a:t>Farhat</a:t>
            </a:r>
            <a:r>
              <a:rPr lang="en-US" sz="1350" dirty="0">
                <a:solidFill>
                  <a:schemeClr val="tx1">
                    <a:lumMod val="95000"/>
                  </a:schemeClr>
                </a:solidFill>
                <a:latin typeface="Calibri"/>
              </a:rPr>
              <a:t>, Psaltis, </a:t>
            </a:r>
            <a:r>
              <a:rPr lang="en-US" sz="1350" dirty="0" err="1">
                <a:solidFill>
                  <a:schemeClr val="tx1">
                    <a:lumMod val="95000"/>
                  </a:schemeClr>
                </a:solidFill>
                <a:latin typeface="Calibri"/>
              </a:rPr>
              <a:t>Prata</a:t>
            </a:r>
            <a:r>
              <a:rPr lang="en-US" sz="1350" dirty="0">
                <a:solidFill>
                  <a:schemeClr val="tx1">
                    <a:lumMod val="95000"/>
                  </a:schemeClr>
                </a:solidFill>
                <a:latin typeface="Calibri"/>
              </a:rPr>
              <a:t>, and </a:t>
            </a:r>
            <a:r>
              <a:rPr lang="en-US" sz="1350" dirty="0" err="1">
                <a:solidFill>
                  <a:schemeClr val="tx1">
                    <a:lumMod val="95000"/>
                  </a:schemeClr>
                </a:solidFill>
                <a:latin typeface="Calibri"/>
              </a:rPr>
              <a:t>Paek</a:t>
            </a:r>
            <a:r>
              <a:rPr lang="en-US" sz="1350" dirty="0">
                <a:solidFill>
                  <a:schemeClr val="tx1">
                    <a:lumMod val="95000"/>
                  </a:schemeClr>
                </a:solidFill>
                <a:latin typeface="Calibri"/>
              </a:rPr>
              <a:t>,  Applied Optics, 1985</a:t>
            </a:r>
          </a:p>
          <a:p>
            <a:pPr defTabSz="685800">
              <a:defRPr/>
            </a:pPr>
            <a:endParaRPr lang="en-US" sz="1350" dirty="0">
              <a:solidFill>
                <a:schemeClr val="tx1">
                  <a:lumMod val="95000"/>
                </a:schemeClr>
              </a:solidFill>
              <a:latin typeface="Calibri"/>
            </a:endParaRPr>
          </a:p>
        </p:txBody>
      </p:sp>
    </p:spTree>
    <p:extLst>
      <p:ext uri="{BB962C8B-B14F-4D97-AF65-F5344CB8AC3E}">
        <p14:creationId xmlns:p14="http://schemas.microsoft.com/office/powerpoint/2010/main" val="2075437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3D Optical Neural Network</a:t>
            </a:r>
          </a:p>
        </p:txBody>
      </p:sp>
      <p:pic>
        <p:nvPicPr>
          <p:cNvPr id="4" name="Picture 3" descr="Screen Shot 2018-01-04 at 21.20.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935" y="1920480"/>
            <a:ext cx="7674167" cy="3208889"/>
          </a:xfrm>
          <a:prstGeom prst="rect">
            <a:avLst/>
          </a:prstGeom>
        </p:spPr>
      </p:pic>
      <p:sp>
        <p:nvSpPr>
          <p:cNvPr id="3" name="TextBox 2"/>
          <p:cNvSpPr txBox="1"/>
          <p:nvPr/>
        </p:nvSpPr>
        <p:spPr>
          <a:xfrm>
            <a:off x="3239878" y="1342251"/>
            <a:ext cx="6020302" cy="415498"/>
          </a:xfrm>
          <a:prstGeom prst="rect">
            <a:avLst/>
          </a:prstGeom>
          <a:noFill/>
        </p:spPr>
        <p:txBody>
          <a:bodyPr wrap="none" rtlCol="0">
            <a:spAutoFit/>
          </a:bodyPr>
          <a:lstStyle/>
          <a:p>
            <a:pPr defTabSz="342900">
              <a:defRPr/>
            </a:pPr>
            <a:r>
              <a:rPr lang="en-US" sz="2100" dirty="0">
                <a:solidFill>
                  <a:srgbClr val="0000FF"/>
                </a:solidFill>
                <a:latin typeface="Calibri"/>
              </a:rPr>
              <a:t>Volume hologram implementation of neural network </a:t>
            </a:r>
          </a:p>
        </p:txBody>
      </p:sp>
      <p:sp>
        <p:nvSpPr>
          <p:cNvPr id="5" name="TextBox 4"/>
          <p:cNvSpPr txBox="1"/>
          <p:nvPr/>
        </p:nvSpPr>
        <p:spPr>
          <a:xfrm>
            <a:off x="4095769" y="5307964"/>
            <a:ext cx="4203138" cy="507831"/>
          </a:xfrm>
          <a:prstGeom prst="rect">
            <a:avLst/>
          </a:prstGeom>
          <a:noFill/>
        </p:spPr>
        <p:txBody>
          <a:bodyPr wrap="none" rtlCol="0">
            <a:spAutoFit/>
          </a:bodyPr>
          <a:lstStyle/>
          <a:p>
            <a:pPr defTabSz="342900">
              <a:defRPr/>
            </a:pPr>
            <a:r>
              <a:rPr lang="en-US" sz="1350" dirty="0">
                <a:solidFill>
                  <a:srgbClr val="FFFF00"/>
                </a:solidFill>
                <a:latin typeface="Calibri"/>
              </a:rPr>
              <a:t>Adaptive optical networks using photorefractive crystals, </a:t>
            </a:r>
          </a:p>
          <a:p>
            <a:pPr defTabSz="342900">
              <a:defRPr/>
            </a:pPr>
            <a:r>
              <a:rPr lang="en-US" sz="1350" dirty="0">
                <a:solidFill>
                  <a:srgbClr val="FFFF00"/>
                </a:solidFill>
                <a:latin typeface="Calibri"/>
              </a:rPr>
              <a:t>Psaltis, Brady and Wagner, Applied Optics, 1988.  </a:t>
            </a:r>
          </a:p>
        </p:txBody>
      </p:sp>
      <p:cxnSp>
        <p:nvCxnSpPr>
          <p:cNvPr id="8" name="Straight Connector 7"/>
          <p:cNvCxnSpPr/>
          <p:nvPr/>
        </p:nvCxnSpPr>
        <p:spPr>
          <a:xfrm flipV="1">
            <a:off x="3538543" y="3702845"/>
            <a:ext cx="678656" cy="25003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538543" y="3952875"/>
            <a:ext cx="67865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685385" y="3524925"/>
            <a:ext cx="797719" cy="1309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685386" y="3815975"/>
            <a:ext cx="797719" cy="1309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438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12-03 at 14.44.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651" y="1221066"/>
            <a:ext cx="5772150" cy="4010025"/>
          </a:xfrm>
          <a:prstGeom prst="rect">
            <a:avLst/>
          </a:prstGeom>
        </p:spPr>
      </p:pic>
      <p:sp>
        <p:nvSpPr>
          <p:cNvPr id="3" name="TextBox 2"/>
          <p:cNvSpPr txBox="1"/>
          <p:nvPr/>
        </p:nvSpPr>
        <p:spPr>
          <a:xfrm>
            <a:off x="3193052" y="4599251"/>
            <a:ext cx="3663247" cy="646331"/>
          </a:xfrm>
          <a:prstGeom prst="rect">
            <a:avLst/>
          </a:prstGeom>
          <a:noFill/>
          <a:ln>
            <a:solidFill>
              <a:srgbClr val="FFFFFF"/>
            </a:solidFill>
          </a:ln>
        </p:spPr>
        <p:txBody>
          <a:bodyPr wrap="none" rtlCol="0">
            <a:spAutoFit/>
          </a:bodyPr>
          <a:lstStyle/>
          <a:p>
            <a:pPr defTabSz="342900">
              <a:defRPr/>
            </a:pPr>
            <a:r>
              <a:rPr lang="en-US" sz="1200" dirty="0">
                <a:solidFill>
                  <a:srgbClr val="3366FF"/>
                </a:solidFill>
                <a:latin typeface="Calibri"/>
              </a:rPr>
              <a:t>Optical network for real-time face recognition, </a:t>
            </a:r>
          </a:p>
          <a:p>
            <a:pPr defTabSz="342900">
              <a:defRPr/>
            </a:pPr>
            <a:r>
              <a:rPr lang="en-US" sz="1200" dirty="0">
                <a:solidFill>
                  <a:srgbClr val="3366FF"/>
                </a:solidFill>
                <a:latin typeface="Calibri"/>
              </a:rPr>
              <a:t> APPLIED OPTICS / Vol. 32, No. 26 / 10 September 1993 </a:t>
            </a:r>
          </a:p>
          <a:p>
            <a:pPr defTabSz="342900">
              <a:defRPr/>
            </a:pPr>
            <a:endParaRPr lang="en-US" sz="1200" dirty="0">
              <a:solidFill>
                <a:srgbClr val="3366FF"/>
              </a:solidFill>
              <a:latin typeface="Calibri"/>
            </a:endParaRPr>
          </a:p>
        </p:txBody>
      </p:sp>
    </p:spTree>
    <p:extLst>
      <p:ext uri="{BB962C8B-B14F-4D97-AF65-F5344CB8AC3E}">
        <p14:creationId xmlns:p14="http://schemas.microsoft.com/office/powerpoint/2010/main" val="472334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3B6426B-CE0E-F3CB-B145-9F9C2A2D2D17}"/>
              </a:ext>
            </a:extLst>
          </p:cNvPr>
          <p:cNvSpPr>
            <a:spLocks noGrp="1" noChangeArrowheads="1"/>
          </p:cNvSpPr>
          <p:nvPr>
            <p:ph type="title"/>
          </p:nvPr>
        </p:nvSpPr>
        <p:spPr/>
        <p:txBody>
          <a:bodyPr/>
          <a:lstStyle/>
          <a:p>
            <a:pPr eaLnBrk="1" hangingPunct="1"/>
            <a:r>
              <a:rPr lang="en-US" altLang="en-CH"/>
              <a:t>Outline</a:t>
            </a:r>
          </a:p>
        </p:txBody>
      </p:sp>
      <p:sp>
        <p:nvSpPr>
          <p:cNvPr id="19459" name="Rectangle 3">
            <a:extLst>
              <a:ext uri="{FF2B5EF4-FFF2-40B4-BE49-F238E27FC236}">
                <a16:creationId xmlns:a16="http://schemas.microsoft.com/office/drawing/2014/main" id="{107C3203-8F1C-1FBC-2C05-25CE1DDEC32D}"/>
              </a:ext>
            </a:extLst>
          </p:cNvPr>
          <p:cNvSpPr>
            <a:spLocks noGrp="1" noChangeArrowheads="1"/>
          </p:cNvSpPr>
          <p:nvPr>
            <p:ph type="body" idx="1"/>
          </p:nvPr>
        </p:nvSpPr>
        <p:spPr/>
        <p:txBody>
          <a:bodyPr/>
          <a:lstStyle/>
          <a:p>
            <a:pPr eaLnBrk="1" hangingPunct="1"/>
            <a:r>
              <a:rPr lang="en-US" altLang="en-CH"/>
              <a:t>A brief history of telecommunications</a:t>
            </a:r>
          </a:p>
          <a:p>
            <a:pPr eaLnBrk="1" hangingPunct="1"/>
            <a:r>
              <a:rPr lang="en-US" altLang="en-CH"/>
              <a:t>What happened to optical computing?</a:t>
            </a:r>
          </a:p>
          <a:p>
            <a:pPr eaLnBrk="1" hangingPunct="1"/>
            <a:r>
              <a:rPr lang="en-US" altLang="en-CH"/>
              <a:t>Computing with optical nonlinearities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1">
            <a:hlinkClick r:id="" action="ppaction://media"/>
            <a:extLst>
              <a:ext uri="{FF2B5EF4-FFF2-40B4-BE49-F238E27FC236}">
                <a16:creationId xmlns:a16="http://schemas.microsoft.com/office/drawing/2014/main" id="{2E94F46A-36BF-4CCE-8381-B0038CA4E9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857251"/>
            <a:ext cx="6858000" cy="5143501"/>
          </a:xfrm>
          <a:prstGeom prst="rect">
            <a:avLst/>
          </a:prstGeom>
        </p:spPr>
      </p:pic>
    </p:spTree>
    <p:extLst>
      <p:ext uri="{BB962C8B-B14F-4D97-AF65-F5344CB8AC3E}">
        <p14:creationId xmlns:p14="http://schemas.microsoft.com/office/powerpoint/2010/main" val="334010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918B9-6363-5246-B55E-0B8C86C6E713}"/>
              </a:ext>
            </a:extLst>
          </p:cNvPr>
          <p:cNvPicPr>
            <a:picLocks noChangeAspect="1"/>
          </p:cNvPicPr>
          <p:nvPr/>
        </p:nvPicPr>
        <p:blipFill>
          <a:blip r:embed="rId2"/>
          <a:stretch>
            <a:fillRect/>
          </a:stretch>
        </p:blipFill>
        <p:spPr>
          <a:xfrm>
            <a:off x="1831123" y="1829208"/>
            <a:ext cx="8616350" cy="3249386"/>
          </a:xfrm>
          <a:prstGeom prst="rect">
            <a:avLst/>
          </a:prstGeom>
        </p:spPr>
      </p:pic>
      <p:sp>
        <p:nvSpPr>
          <p:cNvPr id="2" name="TextBox 1">
            <a:extLst>
              <a:ext uri="{FF2B5EF4-FFF2-40B4-BE49-F238E27FC236}">
                <a16:creationId xmlns:a16="http://schemas.microsoft.com/office/drawing/2014/main" id="{A2DC69DC-655B-A647-9336-B768CDDDCD85}"/>
              </a:ext>
            </a:extLst>
          </p:cNvPr>
          <p:cNvSpPr txBox="1"/>
          <p:nvPr/>
        </p:nvSpPr>
        <p:spPr>
          <a:xfrm>
            <a:off x="2230901" y="5278024"/>
            <a:ext cx="6963508" cy="507831"/>
          </a:xfrm>
          <a:prstGeom prst="rect">
            <a:avLst/>
          </a:prstGeom>
          <a:noFill/>
        </p:spPr>
        <p:txBody>
          <a:bodyPr wrap="square" rtlCol="0">
            <a:spAutoFit/>
          </a:bodyPr>
          <a:lstStyle/>
          <a:p>
            <a:pPr defTabSz="685800"/>
            <a:r>
              <a:rPr lang="en-GB" sz="1350" b="1" dirty="0">
                <a:solidFill>
                  <a:schemeClr val="tx1">
                    <a:lumMod val="95000"/>
                  </a:schemeClr>
                </a:solidFill>
                <a:latin typeface="Calibri" panose="020F0502020204030204"/>
              </a:rPr>
              <a:t>Inference in artificial intelligence with deep optics and photonics,  </a:t>
            </a:r>
            <a:r>
              <a:rPr lang="en-GB" sz="1350" b="1" dirty="0" err="1">
                <a:solidFill>
                  <a:schemeClr val="tx1">
                    <a:lumMod val="95000"/>
                  </a:schemeClr>
                </a:solidFill>
                <a:latin typeface="Calibri" panose="020F0502020204030204"/>
              </a:rPr>
              <a:t>Wetzstein</a:t>
            </a:r>
            <a:r>
              <a:rPr lang="en-GB" sz="1350" b="1" dirty="0">
                <a:solidFill>
                  <a:schemeClr val="tx1">
                    <a:lumMod val="95000"/>
                  </a:schemeClr>
                </a:solidFill>
                <a:latin typeface="Calibri" panose="020F0502020204030204"/>
              </a:rPr>
              <a:t>, </a:t>
            </a:r>
            <a:r>
              <a:rPr lang="en-GB" sz="1350" b="1" dirty="0" err="1">
                <a:solidFill>
                  <a:schemeClr val="tx1">
                    <a:lumMod val="95000"/>
                  </a:schemeClr>
                </a:solidFill>
                <a:latin typeface="Calibri" panose="020F0502020204030204"/>
              </a:rPr>
              <a:t>Ozcan</a:t>
            </a:r>
            <a:r>
              <a:rPr lang="en-GB" sz="1350" b="1" dirty="0">
                <a:solidFill>
                  <a:schemeClr val="tx1">
                    <a:lumMod val="95000"/>
                  </a:schemeClr>
                </a:solidFill>
                <a:latin typeface="Calibri" panose="020F0502020204030204"/>
              </a:rPr>
              <a:t>, </a:t>
            </a:r>
            <a:r>
              <a:rPr lang="en-GB" sz="1350" b="1" dirty="0" err="1">
                <a:solidFill>
                  <a:schemeClr val="tx1">
                    <a:lumMod val="95000"/>
                  </a:schemeClr>
                </a:solidFill>
                <a:latin typeface="Calibri" panose="020F0502020204030204"/>
              </a:rPr>
              <a:t>Gigan</a:t>
            </a:r>
            <a:r>
              <a:rPr lang="en-GB" sz="1350" b="1" dirty="0">
                <a:solidFill>
                  <a:schemeClr val="tx1">
                    <a:lumMod val="95000"/>
                  </a:schemeClr>
                </a:solidFill>
                <a:latin typeface="Calibri" panose="020F0502020204030204"/>
              </a:rPr>
              <a:t>, Fan, Englund, </a:t>
            </a:r>
            <a:r>
              <a:rPr lang="en-GB" sz="1350" b="1" dirty="0" err="1">
                <a:solidFill>
                  <a:schemeClr val="tx1">
                    <a:lumMod val="95000"/>
                  </a:schemeClr>
                </a:solidFill>
                <a:latin typeface="Calibri" panose="020F0502020204030204"/>
              </a:rPr>
              <a:t>Soljacic</a:t>
            </a:r>
            <a:r>
              <a:rPr lang="en-GB" sz="1350" b="1" dirty="0">
                <a:solidFill>
                  <a:schemeClr val="tx1">
                    <a:lumMod val="95000"/>
                  </a:schemeClr>
                </a:solidFill>
                <a:latin typeface="Calibri" panose="020F0502020204030204"/>
              </a:rPr>
              <a:t>, </a:t>
            </a:r>
            <a:r>
              <a:rPr lang="en-GB" sz="1350" b="1" dirty="0" err="1">
                <a:solidFill>
                  <a:schemeClr val="tx1">
                    <a:lumMod val="95000"/>
                  </a:schemeClr>
                </a:solidFill>
                <a:latin typeface="Calibri" panose="020F0502020204030204"/>
              </a:rPr>
              <a:t>Denz</a:t>
            </a:r>
            <a:r>
              <a:rPr lang="en-GB" sz="1350" b="1" dirty="0">
                <a:solidFill>
                  <a:schemeClr val="tx1">
                    <a:lumMod val="95000"/>
                  </a:schemeClr>
                </a:solidFill>
                <a:latin typeface="Calibri" panose="020F0502020204030204"/>
              </a:rPr>
              <a:t>, Miller, Psaltis, Nature, Vol 588, 2020. </a:t>
            </a:r>
            <a:endParaRPr lang="en-CH" sz="1350" dirty="0">
              <a:solidFill>
                <a:schemeClr val="tx1">
                  <a:lumMod val="95000"/>
                </a:schemeClr>
              </a:solidFill>
              <a:latin typeface="Calibri" panose="020F0502020204030204"/>
            </a:endParaRPr>
          </a:p>
        </p:txBody>
      </p:sp>
    </p:spTree>
    <p:extLst>
      <p:ext uri="{BB962C8B-B14F-4D97-AF65-F5344CB8AC3E}">
        <p14:creationId xmlns:p14="http://schemas.microsoft.com/office/powerpoint/2010/main" val="1386959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500" y="174710"/>
            <a:ext cx="8432351" cy="1430337"/>
          </a:xfrm>
        </p:spPr>
        <p:txBody>
          <a:bodyPr/>
          <a:lstStyle/>
          <a:p>
            <a:r>
              <a:rPr lang="fr-FR" dirty="0" err="1">
                <a:solidFill>
                  <a:srgbClr val="0070C0"/>
                </a:solidFill>
              </a:rPr>
              <a:t>Nonlinear</a:t>
            </a:r>
            <a:r>
              <a:rPr lang="fr-FR" dirty="0">
                <a:solidFill>
                  <a:srgbClr val="0070C0"/>
                </a:solidFill>
              </a:rPr>
              <a:t> Computation </a:t>
            </a:r>
            <a:r>
              <a:rPr lang="fr-FR" dirty="0" err="1">
                <a:solidFill>
                  <a:srgbClr val="0070C0"/>
                </a:solidFill>
              </a:rPr>
              <a:t>with</a:t>
            </a:r>
            <a:r>
              <a:rPr lang="fr-FR" dirty="0">
                <a:solidFill>
                  <a:srgbClr val="0070C0"/>
                </a:solidFill>
              </a:rPr>
              <a:t> </a:t>
            </a:r>
            <a:r>
              <a:rPr lang="fr-FR" dirty="0" err="1">
                <a:solidFill>
                  <a:srgbClr val="0070C0"/>
                </a:solidFill>
              </a:rPr>
              <a:t>Linear</a:t>
            </a:r>
            <a:r>
              <a:rPr lang="fr-FR" dirty="0">
                <a:solidFill>
                  <a:srgbClr val="0070C0"/>
                </a:solidFill>
              </a:rPr>
              <a:t> </a:t>
            </a:r>
            <a:r>
              <a:rPr lang="fr-FR" dirty="0" err="1">
                <a:solidFill>
                  <a:srgbClr val="0070C0"/>
                </a:solidFill>
              </a:rPr>
              <a:t>Optics</a:t>
            </a:r>
            <a:br>
              <a:rPr lang="fr-FR" dirty="0">
                <a:solidFill>
                  <a:srgbClr val="0070C0"/>
                </a:solidFill>
              </a:rPr>
            </a:br>
            <a:endParaRPr lang="fr-FR" dirty="0">
              <a:solidFill>
                <a:srgbClr val="0070C0"/>
              </a:solidFill>
            </a:endParaRPr>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fr-FR" sz="933" b="0" i="0" u="none" strike="noStrike" kern="1200" cap="none" spc="0" normalizeH="0" baseline="0" noProof="0">
                <a:ln>
                  <a:noFill/>
                </a:ln>
                <a:solidFill>
                  <a:srgbClr val="413C3A"/>
                </a:solidFill>
                <a:effectLst/>
                <a:uLnTx/>
                <a:uFillTx/>
                <a:latin typeface="Arial" panose="020B0604020202020204" pitchFamily="34" charset="0"/>
                <a:ea typeface="+mn-ea"/>
                <a:cs typeface="+mn-cs"/>
              </a:rPr>
              <a:t> </a:t>
            </a:r>
            <a:endParaRPr kumimoji="0" lang="fr-FR" sz="933" b="0" i="0" u="none" strike="noStrike" kern="1200" cap="none" spc="0" normalizeH="0" baseline="0" noProof="0" dirty="0">
              <a:ln>
                <a:noFill/>
              </a:ln>
              <a:solidFill>
                <a:srgbClr val="413C3A"/>
              </a:solidFill>
              <a:effectLst/>
              <a:uLnTx/>
              <a:uFillTx/>
              <a:latin typeface="Arial" panose="020B0604020202020204" pitchFamily="34" charset="0"/>
              <a:ea typeface="+mn-ea"/>
              <a:cs typeface="+mn-cs"/>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E1E1CD7C-2161-7D43-862E-CE4C333CD873}" type="slidenum">
              <a:rPr kumimoji="0" lang="fr-FR" sz="933" b="1" i="0" u="none" strike="noStrike" kern="1200" cap="none" spc="0" normalizeH="0" baseline="0" noProof="0">
                <a:ln>
                  <a:noFill/>
                </a:ln>
                <a:solidFill>
                  <a:srgbClr val="413C3A"/>
                </a:solidFill>
                <a:effectLst/>
                <a:uLnTx/>
                <a:uFillTx/>
                <a:latin typeface="Franklin Gothic Demi Cond"/>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42</a:t>
            </a:fld>
            <a:endParaRPr kumimoji="0" lang="fr-FR" sz="933" b="1" i="0" u="none" strike="noStrike" kern="1200" cap="none" spc="0" normalizeH="0" baseline="0" noProof="0" dirty="0">
              <a:ln>
                <a:noFill/>
              </a:ln>
              <a:solidFill>
                <a:srgbClr val="413C3A"/>
              </a:solidFill>
              <a:effectLst/>
              <a:uLnTx/>
              <a:uFillTx/>
              <a:latin typeface="Franklin Gothic Demi Cond"/>
              <a:ea typeface="+mn-ea"/>
              <a:cs typeface="+mn-cs"/>
            </a:endParaRPr>
          </a:p>
        </p:txBody>
      </p:sp>
      <p:sp>
        <p:nvSpPr>
          <p:cNvPr id="7" name="Title 1">
            <a:extLst>
              <a:ext uri="{FF2B5EF4-FFF2-40B4-BE49-F238E27FC236}">
                <a16:creationId xmlns:a16="http://schemas.microsoft.com/office/drawing/2014/main" id="{3732ED4A-BB9E-1065-C1B0-7502F3C515A7}"/>
              </a:ext>
            </a:extLst>
          </p:cNvPr>
          <p:cNvSpPr>
            <a:spLocks noGrp="1"/>
          </p:cNvSpPr>
          <p:nvPr>
            <p:ph idx="1"/>
          </p:nvPr>
        </p:nvSpPr>
        <p:spPr>
          <a:xfrm>
            <a:off x="945091" y="1336771"/>
            <a:ext cx="10301817" cy="4515696"/>
          </a:xfrm>
          <a:prstGeom prst="rect">
            <a:avLst/>
          </a:prstGeom>
        </p:spPr>
        <p:txBody>
          <a:bodyPr>
            <a:normAutofit fontScale="97500" lnSpcReduction="10000"/>
          </a:bodyPr>
          <a:lstStyle/>
          <a:p>
            <a:pPr marL="0" indent="0">
              <a:buNone/>
            </a:pPr>
            <a:r>
              <a:rPr lang="en-US" sz="3333" u="sng" dirty="0"/>
              <a:t>OUTLINE</a:t>
            </a:r>
          </a:p>
          <a:p>
            <a:pPr marL="0" indent="0">
              <a:buNone/>
            </a:pPr>
            <a:endParaRPr lang="en-US" sz="3333" u="sng" dirty="0"/>
          </a:p>
          <a:p>
            <a:pPr>
              <a:buFont typeface="Arial" panose="020B0604020202020204" pitchFamily="34" charset="0"/>
              <a:buChar char="•"/>
            </a:pPr>
            <a:r>
              <a:rPr lang="en-US" sz="3333" dirty="0"/>
              <a:t>Bigger-is-Better trends in machine learning </a:t>
            </a:r>
          </a:p>
          <a:p>
            <a:pPr>
              <a:buFont typeface="Arial" panose="020B0604020202020204" pitchFamily="34" charset="0"/>
              <a:buChar char="•"/>
            </a:pPr>
            <a:r>
              <a:rPr lang="en-US" sz="3333" dirty="0"/>
              <a:t>The power advantage of optical interconnections</a:t>
            </a:r>
          </a:p>
          <a:p>
            <a:pPr>
              <a:buFont typeface="Arial" panose="020B0604020202020204" pitchFamily="34" charset="0"/>
              <a:buChar char="•"/>
            </a:pPr>
            <a:r>
              <a:rPr lang="en-US" sz="3333" dirty="0"/>
              <a:t>Nonlinear optical computation using linear optics</a:t>
            </a:r>
          </a:p>
          <a:p>
            <a:pPr>
              <a:buFont typeface="Arial" panose="020B0604020202020204" pitchFamily="34" charset="0"/>
              <a:buChar char="•"/>
            </a:pPr>
            <a:r>
              <a:rPr lang="en-US" sz="3333" dirty="0"/>
              <a:t>Experiments</a:t>
            </a:r>
          </a:p>
          <a:p>
            <a:pPr>
              <a:buFont typeface="Arial" panose="020B0604020202020204" pitchFamily="34" charset="0"/>
              <a:buChar char="•"/>
            </a:pPr>
            <a:r>
              <a:rPr lang="en-US" sz="3333" dirty="0"/>
              <a:t>Optical scaling Laws</a:t>
            </a:r>
            <a:br>
              <a:rPr lang="en-US" sz="3333" dirty="0"/>
            </a:br>
            <a:br>
              <a:rPr lang="en-US" sz="3333" dirty="0"/>
            </a:br>
            <a:endParaRPr lang="en-US" sz="3333" dirty="0"/>
          </a:p>
        </p:txBody>
      </p:sp>
    </p:spTree>
    <p:extLst>
      <p:ext uri="{BB962C8B-B14F-4D97-AF65-F5344CB8AC3E}">
        <p14:creationId xmlns:p14="http://schemas.microsoft.com/office/powerpoint/2010/main" val="4294294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B2CF0C-AAC3-1B48-9186-AB758B488426}"/>
              </a:ext>
            </a:extLst>
          </p:cNvPr>
          <p:cNvSpPr txBox="1">
            <a:spLocks/>
          </p:cNvSpPr>
          <p:nvPr/>
        </p:nvSpPr>
        <p:spPr>
          <a:xfrm>
            <a:off x="151563" y="135299"/>
            <a:ext cx="10515600" cy="1325563"/>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dirty="0">
                <a:solidFill>
                  <a:srgbClr val="0070C0"/>
                </a:solidFill>
              </a:rPr>
              <a:t>Scaling</a:t>
            </a:r>
          </a:p>
        </p:txBody>
      </p:sp>
      <p:grpSp>
        <p:nvGrpSpPr>
          <p:cNvPr id="6" name="Group 5">
            <a:extLst>
              <a:ext uri="{FF2B5EF4-FFF2-40B4-BE49-F238E27FC236}">
                <a16:creationId xmlns:a16="http://schemas.microsoft.com/office/drawing/2014/main" id="{9DFBBA95-A488-08DB-FF60-D98922B36D01}"/>
              </a:ext>
            </a:extLst>
          </p:cNvPr>
          <p:cNvGrpSpPr/>
          <p:nvPr/>
        </p:nvGrpSpPr>
        <p:grpSpPr>
          <a:xfrm>
            <a:off x="2253595" y="2109680"/>
            <a:ext cx="8413568" cy="4748320"/>
            <a:chOff x="-130304" y="1317009"/>
            <a:chExt cx="6310176" cy="3561240"/>
          </a:xfrm>
        </p:grpSpPr>
        <p:grpSp>
          <p:nvGrpSpPr>
            <p:cNvPr id="11" name="Group 10">
              <a:extLst>
                <a:ext uri="{FF2B5EF4-FFF2-40B4-BE49-F238E27FC236}">
                  <a16:creationId xmlns:a16="http://schemas.microsoft.com/office/drawing/2014/main" id="{A17C5B3F-FD1E-1183-1141-305C700E70E8}"/>
                </a:ext>
              </a:extLst>
            </p:cNvPr>
            <p:cNvGrpSpPr/>
            <p:nvPr/>
          </p:nvGrpSpPr>
          <p:grpSpPr>
            <a:xfrm>
              <a:off x="-130304" y="1317009"/>
              <a:ext cx="4606510" cy="3561240"/>
              <a:chOff x="366086" y="1840120"/>
              <a:chExt cx="4087580" cy="3015621"/>
            </a:xfrm>
          </p:grpSpPr>
          <p:pic>
            <p:nvPicPr>
              <p:cNvPr id="12" name="Picture 11">
                <a:extLst>
                  <a:ext uri="{FF2B5EF4-FFF2-40B4-BE49-F238E27FC236}">
                    <a16:creationId xmlns:a16="http://schemas.microsoft.com/office/drawing/2014/main" id="{4F449D8C-904F-455B-B269-4240D4B30389}"/>
                  </a:ext>
                </a:extLst>
              </p:cNvPr>
              <p:cNvPicPr>
                <a:picLocks noChangeAspect="1"/>
              </p:cNvPicPr>
              <p:nvPr/>
            </p:nvPicPr>
            <p:blipFill>
              <a:blip r:embed="rId2"/>
              <a:stretch>
                <a:fillRect/>
              </a:stretch>
            </p:blipFill>
            <p:spPr>
              <a:xfrm>
                <a:off x="734386" y="1840120"/>
                <a:ext cx="3719280" cy="2840966"/>
              </a:xfrm>
              <a:prstGeom prst="rect">
                <a:avLst/>
              </a:prstGeom>
            </p:spPr>
          </p:pic>
          <p:sp>
            <p:nvSpPr>
              <p:cNvPr id="13" name="TextBox 12">
                <a:extLst>
                  <a:ext uri="{FF2B5EF4-FFF2-40B4-BE49-F238E27FC236}">
                    <a16:creationId xmlns:a16="http://schemas.microsoft.com/office/drawing/2014/main" id="{CDDB67E4-2E26-EDC2-999E-D93DC51C2179}"/>
                  </a:ext>
                </a:extLst>
              </p:cNvPr>
              <p:cNvSpPr txBox="1"/>
              <p:nvPr/>
            </p:nvSpPr>
            <p:spPr>
              <a:xfrm>
                <a:off x="2059360" y="4588644"/>
                <a:ext cx="1100998" cy="267097"/>
              </a:xfrm>
              <a:prstGeom prst="rect">
                <a:avLst/>
              </a:prstGeom>
              <a:solidFill>
                <a:schemeClr val="bg1"/>
              </a:solidFill>
            </p:spPr>
            <p:txBody>
              <a:bodyPr wrap="none" rtlCol="0">
                <a:spAutoFit/>
              </a:bodyPr>
              <a:lstStyle/>
              <a:p>
                <a:r>
                  <a:rPr lang="en-US" sz="2133" dirty="0"/>
                  <a:t># parameters</a:t>
                </a:r>
              </a:p>
            </p:txBody>
          </p:sp>
          <p:pic>
            <p:nvPicPr>
              <p:cNvPr id="14" name="Picture 13">
                <a:extLst>
                  <a:ext uri="{FF2B5EF4-FFF2-40B4-BE49-F238E27FC236}">
                    <a16:creationId xmlns:a16="http://schemas.microsoft.com/office/drawing/2014/main" id="{246FD91C-F870-63BD-7E60-A6FF746AC1C8}"/>
                  </a:ext>
                </a:extLst>
              </p:cNvPr>
              <p:cNvPicPr>
                <a:picLocks noChangeAspect="1"/>
              </p:cNvPicPr>
              <p:nvPr/>
            </p:nvPicPr>
            <p:blipFill>
              <a:blip r:embed="rId3"/>
              <a:stretch>
                <a:fillRect/>
              </a:stretch>
            </p:blipFill>
            <p:spPr>
              <a:xfrm>
                <a:off x="366086" y="2637464"/>
                <a:ext cx="368300" cy="965200"/>
              </a:xfrm>
              <a:prstGeom prst="rect">
                <a:avLst/>
              </a:prstGeom>
            </p:spPr>
          </p:pic>
        </p:grpSp>
        <p:sp>
          <p:nvSpPr>
            <p:cNvPr id="2" name="TextBox 1">
              <a:extLst>
                <a:ext uri="{FF2B5EF4-FFF2-40B4-BE49-F238E27FC236}">
                  <a16:creationId xmlns:a16="http://schemas.microsoft.com/office/drawing/2014/main" id="{83363701-6055-6CBE-ABB8-EA9D32276100}"/>
                </a:ext>
              </a:extLst>
            </p:cNvPr>
            <p:cNvSpPr txBox="1"/>
            <p:nvPr/>
          </p:nvSpPr>
          <p:spPr>
            <a:xfrm>
              <a:off x="4627475" y="1854849"/>
              <a:ext cx="1552397" cy="315423"/>
            </a:xfrm>
            <a:prstGeom prst="rect">
              <a:avLst/>
            </a:prstGeom>
            <a:noFill/>
          </p:spPr>
          <p:txBody>
            <a:bodyPr wrap="none" rtlCol="0">
              <a:spAutoFit/>
            </a:bodyPr>
            <a:lstStyle/>
            <a:p>
              <a:r>
                <a:rPr lang="en-US" sz="2133" dirty="0" err="1"/>
                <a:t>Webtext</a:t>
              </a:r>
              <a:r>
                <a:rPr lang="en-US" sz="2133" dirty="0"/>
                <a:t>: </a:t>
              </a:r>
              <a:r>
                <a:rPr lang="en-US" sz="2133" b="1" dirty="0"/>
                <a:t>570 GB</a:t>
              </a:r>
            </a:p>
          </p:txBody>
        </p:sp>
      </p:grpSp>
      <p:sp>
        <p:nvSpPr>
          <p:cNvPr id="7" name="TextBox 6">
            <a:extLst>
              <a:ext uri="{FF2B5EF4-FFF2-40B4-BE49-F238E27FC236}">
                <a16:creationId xmlns:a16="http://schemas.microsoft.com/office/drawing/2014/main" id="{381B9F2B-CDB1-569D-3BD0-087DE2E9DD72}"/>
              </a:ext>
            </a:extLst>
          </p:cNvPr>
          <p:cNvSpPr txBox="1"/>
          <p:nvPr/>
        </p:nvSpPr>
        <p:spPr>
          <a:xfrm>
            <a:off x="3601791" y="1043005"/>
            <a:ext cx="4255680" cy="646331"/>
          </a:xfrm>
          <a:prstGeom prst="rect">
            <a:avLst/>
          </a:prstGeom>
          <a:noFill/>
        </p:spPr>
        <p:txBody>
          <a:bodyPr wrap="square" rtlCol="0">
            <a:spAutoFit/>
          </a:bodyPr>
          <a:lstStyle/>
          <a:p>
            <a:r>
              <a:rPr lang="en-GB" sz="1800" b="0" dirty="0">
                <a:effectLst/>
                <a:latin typeface="NimbusRomNo9L"/>
              </a:rPr>
              <a:t>Scaling Laws for Neural Language Models, </a:t>
            </a:r>
          </a:p>
          <a:p>
            <a:r>
              <a:rPr lang="en-GB" sz="1800" b="0" dirty="0">
                <a:effectLst/>
                <a:latin typeface="NimbusRomNo9L"/>
              </a:rPr>
              <a:t>Open AI,  </a:t>
            </a:r>
            <a:r>
              <a:rPr lang="en-GB" dirty="0">
                <a:latin typeface="NimbusRomNo9L"/>
              </a:rPr>
              <a:t>A</a:t>
            </a:r>
            <a:r>
              <a:rPr lang="en-GB" sz="1800" b="0" dirty="0">
                <a:effectLst/>
                <a:latin typeface="NimbusRomNo9L"/>
              </a:rPr>
              <a:t>rchives, 2022</a:t>
            </a:r>
            <a:endParaRPr lang="en-GB" dirty="0"/>
          </a:p>
        </p:txBody>
      </p:sp>
      <p:sp>
        <p:nvSpPr>
          <p:cNvPr id="8" name="TextBox 7">
            <a:extLst>
              <a:ext uri="{FF2B5EF4-FFF2-40B4-BE49-F238E27FC236}">
                <a16:creationId xmlns:a16="http://schemas.microsoft.com/office/drawing/2014/main" id="{A5D380CD-0145-602E-B2C8-6F656001FA1A}"/>
              </a:ext>
            </a:extLst>
          </p:cNvPr>
          <p:cNvSpPr txBox="1"/>
          <p:nvPr/>
        </p:nvSpPr>
        <p:spPr>
          <a:xfrm>
            <a:off x="4543546" y="874865"/>
            <a:ext cx="312906" cy="646331"/>
          </a:xfrm>
          <a:prstGeom prst="rect">
            <a:avLst/>
          </a:prstGeom>
          <a:noFill/>
        </p:spPr>
        <p:txBody>
          <a:bodyPr wrap="none" rtlCol="0">
            <a:spAutoFit/>
          </a:bodyPr>
          <a:lstStyle/>
          <a:p>
            <a:r>
              <a:rPr lang="en-CH" sz="3600" b="1" dirty="0"/>
              <a:t> </a:t>
            </a:r>
          </a:p>
        </p:txBody>
      </p:sp>
    </p:spTree>
    <p:extLst>
      <p:ext uri="{BB962C8B-B14F-4D97-AF65-F5344CB8AC3E}">
        <p14:creationId xmlns:p14="http://schemas.microsoft.com/office/powerpoint/2010/main" val="281960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1F8EB6-37BE-5F49-367D-B15583E7314A}"/>
              </a:ext>
            </a:extLst>
          </p:cNvPr>
          <p:cNvPicPr>
            <a:picLocks noChangeAspect="1"/>
          </p:cNvPicPr>
          <p:nvPr/>
        </p:nvPicPr>
        <p:blipFill>
          <a:blip r:embed="rId2"/>
          <a:stretch>
            <a:fillRect/>
          </a:stretch>
        </p:blipFill>
        <p:spPr>
          <a:xfrm>
            <a:off x="1108710" y="2781"/>
            <a:ext cx="9909810" cy="6799317"/>
          </a:xfrm>
          <a:prstGeom prst="rect">
            <a:avLst/>
          </a:prstGeom>
        </p:spPr>
      </p:pic>
      <p:sp>
        <p:nvSpPr>
          <p:cNvPr id="7" name="TextBox 6">
            <a:extLst>
              <a:ext uri="{FF2B5EF4-FFF2-40B4-BE49-F238E27FC236}">
                <a16:creationId xmlns:a16="http://schemas.microsoft.com/office/drawing/2014/main" id="{B1EAEFE9-85BA-2046-3B69-036017A96AAE}"/>
              </a:ext>
            </a:extLst>
          </p:cNvPr>
          <p:cNvSpPr txBox="1"/>
          <p:nvPr/>
        </p:nvSpPr>
        <p:spPr>
          <a:xfrm>
            <a:off x="2209800" y="530364"/>
            <a:ext cx="76569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dirty="0">
                <a:ln>
                  <a:noFill/>
                </a:ln>
                <a:solidFill>
                  <a:srgbClr val="4472C4"/>
                </a:solidFill>
                <a:effectLst/>
                <a:uLnTx/>
                <a:uFillTx/>
                <a:latin typeface="Calibri" panose="020F0502020204030204"/>
                <a:ea typeface="+mn-ea"/>
                <a:cs typeface="+mn-cs"/>
              </a:rPr>
              <a:t>Exponential Growth in Network Size</a:t>
            </a:r>
          </a:p>
        </p:txBody>
      </p:sp>
      <p:sp>
        <p:nvSpPr>
          <p:cNvPr id="2" name="TextBox 1">
            <a:extLst>
              <a:ext uri="{FF2B5EF4-FFF2-40B4-BE49-F238E27FC236}">
                <a16:creationId xmlns:a16="http://schemas.microsoft.com/office/drawing/2014/main" id="{3009C5F4-F92B-6B20-FF4C-6F2CAD08486F}"/>
              </a:ext>
            </a:extLst>
          </p:cNvPr>
          <p:cNvSpPr txBox="1"/>
          <p:nvPr/>
        </p:nvSpPr>
        <p:spPr>
          <a:xfrm>
            <a:off x="10582507" y="1315844"/>
            <a:ext cx="1127232" cy="646331"/>
          </a:xfrm>
          <a:prstGeom prst="rect">
            <a:avLst/>
          </a:prstGeom>
          <a:noFill/>
        </p:spPr>
        <p:txBody>
          <a:bodyPr wrap="none" rtlCol="0">
            <a:spAutoFit/>
          </a:bodyPr>
          <a:lstStyle/>
          <a:p>
            <a:pPr algn="ctr"/>
            <a:r>
              <a:rPr lang="en-CH" dirty="0">
                <a:solidFill>
                  <a:srgbClr val="FF0000"/>
                </a:solidFill>
              </a:rPr>
              <a:t>GPT-4</a:t>
            </a:r>
          </a:p>
          <a:p>
            <a:pPr algn="ctr"/>
            <a:r>
              <a:rPr lang="en-CH" dirty="0">
                <a:solidFill>
                  <a:srgbClr val="FF0000"/>
                </a:solidFill>
              </a:rPr>
              <a:t>2  trillion?</a:t>
            </a:r>
          </a:p>
        </p:txBody>
      </p:sp>
    </p:spTree>
    <p:extLst>
      <p:ext uri="{BB962C8B-B14F-4D97-AF65-F5344CB8AC3E}">
        <p14:creationId xmlns:p14="http://schemas.microsoft.com/office/powerpoint/2010/main" val="2511974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C244-8611-E210-A8DD-C2186AA4A86A}"/>
              </a:ext>
            </a:extLst>
          </p:cNvPr>
          <p:cNvSpPr>
            <a:spLocks noGrp="1"/>
          </p:cNvSpPr>
          <p:nvPr>
            <p:ph type="title"/>
          </p:nvPr>
        </p:nvSpPr>
        <p:spPr/>
        <p:txBody>
          <a:bodyPr/>
          <a:lstStyle/>
          <a:p>
            <a:pPr algn="ctr"/>
            <a:r>
              <a:rPr lang="en-CH" dirty="0">
                <a:solidFill>
                  <a:srgbClr val="0070C0"/>
                </a:solidFill>
              </a:rPr>
              <a:t>The first optical neural network</a:t>
            </a:r>
          </a:p>
        </p:txBody>
      </p:sp>
      <p:grpSp>
        <p:nvGrpSpPr>
          <p:cNvPr id="39" name="Group 38">
            <a:extLst>
              <a:ext uri="{FF2B5EF4-FFF2-40B4-BE49-F238E27FC236}">
                <a16:creationId xmlns:a16="http://schemas.microsoft.com/office/drawing/2014/main" id="{64E24E52-BE01-B17F-7E5F-6018467F9F18}"/>
              </a:ext>
            </a:extLst>
          </p:cNvPr>
          <p:cNvGrpSpPr/>
          <p:nvPr/>
        </p:nvGrpSpPr>
        <p:grpSpPr>
          <a:xfrm>
            <a:off x="6420048" y="2005168"/>
            <a:ext cx="5384699" cy="1566334"/>
            <a:chOff x="396361" y="572591"/>
            <a:chExt cx="11092436" cy="3954727"/>
          </a:xfrm>
        </p:grpSpPr>
        <p:sp>
          <p:nvSpPr>
            <p:cNvPr id="40" name="Oval 39">
              <a:extLst>
                <a:ext uri="{FF2B5EF4-FFF2-40B4-BE49-F238E27FC236}">
                  <a16:creationId xmlns:a16="http://schemas.microsoft.com/office/drawing/2014/main" id="{9ABAB75E-C9BE-B883-EEA9-5799D0B703AB}"/>
                </a:ext>
              </a:extLst>
            </p:cNvPr>
            <p:cNvSpPr/>
            <p:nvPr/>
          </p:nvSpPr>
          <p:spPr>
            <a:xfrm>
              <a:off x="1181100" y="1828800"/>
              <a:ext cx="139700" cy="16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5612D7E1-1B39-5A93-6115-1EAFA09C49B8}"/>
                </a:ext>
              </a:extLst>
            </p:cNvPr>
            <p:cNvSpPr/>
            <p:nvPr/>
          </p:nvSpPr>
          <p:spPr>
            <a:xfrm>
              <a:off x="1181100" y="2184400"/>
              <a:ext cx="139700" cy="16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41484620-644F-75DB-A56D-2C465C81661A}"/>
                </a:ext>
              </a:extLst>
            </p:cNvPr>
            <p:cNvSpPr/>
            <p:nvPr/>
          </p:nvSpPr>
          <p:spPr>
            <a:xfrm>
              <a:off x="1181100" y="2540000"/>
              <a:ext cx="139700" cy="16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35C7577F-3432-AAB7-5EA0-77320FA36284}"/>
                </a:ext>
              </a:extLst>
            </p:cNvPr>
            <p:cNvSpPr/>
            <p:nvPr/>
          </p:nvSpPr>
          <p:spPr>
            <a:xfrm>
              <a:off x="1181100" y="2895600"/>
              <a:ext cx="139700" cy="16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846F3ACB-A6AE-FDED-D6AD-2D630ED0EAC9}"/>
                </a:ext>
              </a:extLst>
            </p:cNvPr>
            <p:cNvSpPr/>
            <p:nvPr/>
          </p:nvSpPr>
          <p:spPr>
            <a:xfrm>
              <a:off x="1181100" y="3251200"/>
              <a:ext cx="139700" cy="16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43E129F-C680-8126-71A8-58DE1144700B}"/>
                </a:ext>
              </a:extLst>
            </p:cNvPr>
            <p:cNvSpPr/>
            <p:nvPr/>
          </p:nvSpPr>
          <p:spPr>
            <a:xfrm>
              <a:off x="1181100" y="3606800"/>
              <a:ext cx="139700" cy="16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342A4F31-AA7D-0DA7-8B3A-F52A8D7572FA}"/>
                </a:ext>
              </a:extLst>
            </p:cNvPr>
            <p:cNvSpPr/>
            <p:nvPr/>
          </p:nvSpPr>
          <p:spPr>
            <a:xfrm>
              <a:off x="2959100" y="1492250"/>
              <a:ext cx="241300" cy="2527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1C2BC6DB-71D7-C9DB-C803-55B11B19BA84}"/>
                </a:ext>
              </a:extLst>
            </p:cNvPr>
            <p:cNvSpPr/>
            <p:nvPr/>
          </p:nvSpPr>
          <p:spPr>
            <a:xfrm>
              <a:off x="4838700" y="1752600"/>
              <a:ext cx="127000" cy="2159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01C14338-F484-EDB5-3945-D0074AE97EF8}"/>
                </a:ext>
              </a:extLst>
            </p:cNvPr>
            <p:cNvSpPr/>
            <p:nvPr/>
          </p:nvSpPr>
          <p:spPr>
            <a:xfrm>
              <a:off x="6134100" y="1498600"/>
              <a:ext cx="241300" cy="2527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5D4149F9-FE43-C833-ECCB-13CDF4C51230}"/>
                </a:ext>
              </a:extLst>
            </p:cNvPr>
            <p:cNvSpPr/>
            <p:nvPr/>
          </p:nvSpPr>
          <p:spPr>
            <a:xfrm>
              <a:off x="7543799" y="2523502"/>
              <a:ext cx="381000" cy="355600"/>
            </a:xfrm>
            <a:prstGeom prst="ellipse">
              <a:avLst/>
            </a:prstGeom>
            <a:solidFill>
              <a:srgbClr val="C3D6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0" name="Straight Connector 49">
              <a:extLst>
                <a:ext uri="{FF2B5EF4-FFF2-40B4-BE49-F238E27FC236}">
                  <a16:creationId xmlns:a16="http://schemas.microsoft.com/office/drawing/2014/main" id="{57726C9F-B58B-9675-2D5C-57F168A5DA92}"/>
                </a:ext>
              </a:extLst>
            </p:cNvPr>
            <p:cNvCxnSpPr>
              <a:cxnSpLocks/>
              <a:stCxn id="43" idx="6"/>
            </p:cNvCxnSpPr>
            <p:nvPr/>
          </p:nvCxnSpPr>
          <p:spPr>
            <a:xfrm flipV="1">
              <a:off x="1320800" y="2127250"/>
              <a:ext cx="1638300" cy="850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58081DB-77AC-1EF4-1B25-2A042A8753A0}"/>
                </a:ext>
              </a:extLst>
            </p:cNvPr>
            <p:cNvCxnSpPr>
              <a:cxnSpLocks/>
              <a:stCxn id="43" idx="5"/>
            </p:cNvCxnSpPr>
            <p:nvPr/>
          </p:nvCxnSpPr>
          <p:spPr>
            <a:xfrm flipV="1">
              <a:off x="1300341" y="2755900"/>
              <a:ext cx="1779409" cy="280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9C85121-D633-14AA-C95E-2655AEAADFBA}"/>
                </a:ext>
              </a:extLst>
            </p:cNvPr>
            <p:cNvCxnSpPr>
              <a:cxnSpLocks/>
            </p:cNvCxnSpPr>
            <p:nvPr/>
          </p:nvCxnSpPr>
          <p:spPr>
            <a:xfrm flipV="1">
              <a:off x="3034596" y="1993900"/>
              <a:ext cx="1804104" cy="140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705407A-14D2-73A8-36BF-B4F8B4F34B36}"/>
                </a:ext>
              </a:extLst>
            </p:cNvPr>
            <p:cNvCxnSpPr>
              <a:cxnSpLocks/>
            </p:cNvCxnSpPr>
            <p:nvPr/>
          </p:nvCxnSpPr>
          <p:spPr>
            <a:xfrm flipV="1">
              <a:off x="2996848" y="1993900"/>
              <a:ext cx="1841852" cy="775312"/>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4" name="Object 53">
              <a:extLst>
                <a:ext uri="{FF2B5EF4-FFF2-40B4-BE49-F238E27FC236}">
                  <a16:creationId xmlns:a16="http://schemas.microsoft.com/office/drawing/2014/main" id="{99FA035C-482E-1DFA-EFD1-6411C2906B63}"/>
                </a:ext>
              </a:extLst>
            </p:cNvPr>
            <p:cNvGraphicFramePr>
              <a:graphicFrameLocks noChangeAspect="1"/>
            </p:cNvGraphicFramePr>
            <p:nvPr/>
          </p:nvGraphicFramePr>
          <p:xfrm>
            <a:off x="7414481" y="3462596"/>
            <a:ext cx="1685653" cy="1035050"/>
          </p:xfrm>
          <a:graphic>
            <a:graphicData uri="http://schemas.openxmlformats.org/presentationml/2006/ole">
              <mc:AlternateContent xmlns:mc="http://schemas.openxmlformats.org/markup-compatibility/2006">
                <mc:Choice xmlns:v="urn:schemas-microsoft-com:vml" Requires="v">
                  <p:oleObj name="Equation" r:id="rId2" imgW="723900" imgH="444500" progId="Equation.DSMT4">
                    <p:embed/>
                  </p:oleObj>
                </mc:Choice>
                <mc:Fallback>
                  <p:oleObj name="Equation" r:id="rId2" imgW="723900" imgH="444500" progId="Equation.DSMT4">
                    <p:embed/>
                    <p:pic>
                      <p:nvPicPr>
                        <p:cNvPr id="54" name="Object 53">
                          <a:extLst>
                            <a:ext uri="{FF2B5EF4-FFF2-40B4-BE49-F238E27FC236}">
                              <a16:creationId xmlns:a16="http://schemas.microsoft.com/office/drawing/2014/main" id="{99FA035C-482E-1DFA-EFD1-6411C2906B63}"/>
                            </a:ext>
                          </a:extLst>
                        </p:cNvPr>
                        <p:cNvPicPr/>
                        <p:nvPr/>
                      </p:nvPicPr>
                      <p:blipFill>
                        <a:blip r:embed="rId3"/>
                        <a:stretch>
                          <a:fillRect/>
                        </a:stretch>
                      </p:blipFill>
                      <p:spPr>
                        <a:xfrm>
                          <a:off x="7414481" y="3462596"/>
                          <a:ext cx="1685653" cy="1035050"/>
                        </a:xfrm>
                        <a:prstGeom prst="rect">
                          <a:avLst/>
                        </a:prstGeom>
                      </p:spPr>
                    </p:pic>
                  </p:oleObj>
                </mc:Fallback>
              </mc:AlternateContent>
            </a:graphicData>
          </a:graphic>
        </p:graphicFrame>
        <p:sp>
          <p:nvSpPr>
            <p:cNvPr id="55" name="TextBox 54">
              <a:extLst>
                <a:ext uri="{FF2B5EF4-FFF2-40B4-BE49-F238E27FC236}">
                  <a16:creationId xmlns:a16="http://schemas.microsoft.com/office/drawing/2014/main" id="{0483C30A-8FFE-1432-8B4E-0D438A2EA20B}"/>
                </a:ext>
              </a:extLst>
            </p:cNvPr>
            <p:cNvSpPr txBox="1"/>
            <p:nvPr/>
          </p:nvSpPr>
          <p:spPr>
            <a:xfrm>
              <a:off x="4654059" y="3886201"/>
              <a:ext cx="709561" cy="641117"/>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srgbClr val="FF0000"/>
                  </a:solidFill>
                  <a:effectLst/>
                  <a:uLnTx/>
                  <a:uFillTx/>
                  <a:latin typeface="Calibri"/>
                  <a:ea typeface="+mn-ea"/>
                  <a:cs typeface="+mn-cs"/>
                </a:rPr>
                <a:t>w</a:t>
              </a:r>
              <a:r>
                <a:rPr kumimoji="0" lang="en-US" sz="2100" b="0" i="0" u="none" strike="noStrike" kern="1200" cap="none" spc="0" normalizeH="0" baseline="-25000" noProof="0" dirty="0" err="1">
                  <a:ln>
                    <a:noFill/>
                  </a:ln>
                  <a:solidFill>
                    <a:srgbClr val="FF0000"/>
                  </a:solidFill>
                  <a:effectLst/>
                  <a:uLnTx/>
                  <a:uFillTx/>
                  <a:latin typeface="Calibri"/>
                  <a:ea typeface="+mn-ea"/>
                  <a:cs typeface="+mn-cs"/>
                </a:rPr>
                <a:t>i</a:t>
              </a:r>
              <a:endParaRPr kumimoji="0" lang="en-US" sz="2100" b="0" i="0" u="none" strike="noStrike" kern="1200" cap="none" spc="0" normalizeH="0" baseline="0" noProof="0" dirty="0">
                <a:ln>
                  <a:noFill/>
                </a:ln>
                <a:solidFill>
                  <a:srgbClr val="FF0000"/>
                </a:solidFill>
                <a:effectLst/>
                <a:uLnTx/>
                <a:uFillTx/>
                <a:latin typeface="Calibri"/>
                <a:ea typeface="+mn-ea"/>
                <a:cs typeface="+mn-cs"/>
              </a:endParaRPr>
            </a:p>
          </p:txBody>
        </p:sp>
        <p:graphicFrame>
          <p:nvGraphicFramePr>
            <p:cNvPr id="56" name="Object 55">
              <a:extLst>
                <a:ext uri="{FF2B5EF4-FFF2-40B4-BE49-F238E27FC236}">
                  <a16:creationId xmlns:a16="http://schemas.microsoft.com/office/drawing/2014/main" id="{068064FF-EC92-3B31-BA68-A9178CA79764}"/>
                </a:ext>
              </a:extLst>
            </p:cNvPr>
            <p:cNvGraphicFramePr>
              <a:graphicFrameLocks noChangeAspect="1"/>
            </p:cNvGraphicFramePr>
            <p:nvPr/>
          </p:nvGraphicFramePr>
          <p:xfrm>
            <a:off x="396361" y="2349500"/>
            <a:ext cx="427303" cy="596870"/>
          </p:xfrm>
          <a:graphic>
            <a:graphicData uri="http://schemas.openxmlformats.org/presentationml/2006/ole">
              <mc:AlternateContent xmlns:mc="http://schemas.openxmlformats.org/markup-compatibility/2006">
                <mc:Choice xmlns:v="urn:schemas-microsoft-com:vml" Requires="v">
                  <p:oleObj name="Equation" r:id="rId4" imgW="165100" imgH="241300" progId="Equation.DSMT4">
                    <p:embed/>
                  </p:oleObj>
                </mc:Choice>
                <mc:Fallback>
                  <p:oleObj name="Equation" r:id="rId4" imgW="165100" imgH="241300" progId="Equation.DSMT4">
                    <p:embed/>
                    <p:pic>
                      <p:nvPicPr>
                        <p:cNvPr id="56" name="Object 55">
                          <a:extLst>
                            <a:ext uri="{FF2B5EF4-FFF2-40B4-BE49-F238E27FC236}">
                              <a16:creationId xmlns:a16="http://schemas.microsoft.com/office/drawing/2014/main" id="{068064FF-EC92-3B31-BA68-A9178CA79764}"/>
                            </a:ext>
                          </a:extLst>
                        </p:cNvPr>
                        <p:cNvPicPr/>
                        <p:nvPr/>
                      </p:nvPicPr>
                      <p:blipFill>
                        <a:blip r:embed="rId5"/>
                        <a:stretch>
                          <a:fillRect/>
                        </a:stretch>
                      </p:blipFill>
                      <p:spPr>
                        <a:xfrm>
                          <a:off x="396361" y="2349500"/>
                          <a:ext cx="427303" cy="596870"/>
                        </a:xfrm>
                        <a:prstGeom prst="rect">
                          <a:avLst/>
                        </a:prstGeom>
                      </p:spPr>
                    </p:pic>
                  </p:oleObj>
                </mc:Fallback>
              </mc:AlternateContent>
            </a:graphicData>
          </a:graphic>
        </p:graphicFrame>
        <p:cxnSp>
          <p:nvCxnSpPr>
            <p:cNvPr id="57" name="Straight Connector 56">
              <a:extLst>
                <a:ext uri="{FF2B5EF4-FFF2-40B4-BE49-F238E27FC236}">
                  <a16:creationId xmlns:a16="http://schemas.microsoft.com/office/drawing/2014/main" id="{CF2AF5A0-5BC1-2545-60B9-D3C6220E5BF3}"/>
                </a:ext>
              </a:extLst>
            </p:cNvPr>
            <p:cNvCxnSpPr>
              <a:cxnSpLocks/>
            </p:cNvCxnSpPr>
            <p:nvPr/>
          </p:nvCxnSpPr>
          <p:spPr>
            <a:xfrm>
              <a:off x="4965701" y="1993900"/>
              <a:ext cx="11683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77D1A3D-91C3-7E38-D935-84166DAF1DE1}"/>
                </a:ext>
              </a:extLst>
            </p:cNvPr>
            <p:cNvCxnSpPr>
              <a:cxnSpLocks/>
            </p:cNvCxnSpPr>
            <p:nvPr/>
          </p:nvCxnSpPr>
          <p:spPr>
            <a:xfrm>
              <a:off x="4927601" y="2381556"/>
              <a:ext cx="11683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4A7CE7A-F35F-3046-3AF5-7D0B8F89298A}"/>
                </a:ext>
              </a:extLst>
            </p:cNvPr>
            <p:cNvCxnSpPr>
              <a:cxnSpLocks/>
            </p:cNvCxnSpPr>
            <p:nvPr/>
          </p:nvCxnSpPr>
          <p:spPr>
            <a:xfrm>
              <a:off x="4965701" y="2842184"/>
              <a:ext cx="11683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71C749F-E0E6-B96A-99E5-D0CC9A912468}"/>
                </a:ext>
              </a:extLst>
            </p:cNvPr>
            <p:cNvCxnSpPr>
              <a:cxnSpLocks/>
            </p:cNvCxnSpPr>
            <p:nvPr/>
          </p:nvCxnSpPr>
          <p:spPr>
            <a:xfrm>
              <a:off x="4965701" y="3429000"/>
              <a:ext cx="11683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F0D2AAA-FE79-D20D-0652-2F6D0B34B425}"/>
                </a:ext>
              </a:extLst>
            </p:cNvPr>
            <p:cNvCxnSpPr>
              <a:cxnSpLocks/>
            </p:cNvCxnSpPr>
            <p:nvPr/>
          </p:nvCxnSpPr>
          <p:spPr>
            <a:xfrm>
              <a:off x="6320019" y="2393312"/>
              <a:ext cx="1279161" cy="219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3F70F96-490B-9023-D53B-46E4BA32E92C}"/>
                </a:ext>
              </a:extLst>
            </p:cNvPr>
            <p:cNvCxnSpPr>
              <a:cxnSpLocks/>
              <a:endCxn id="49" idx="2"/>
            </p:cNvCxnSpPr>
            <p:nvPr/>
          </p:nvCxnSpPr>
          <p:spPr>
            <a:xfrm flipV="1">
              <a:off x="6320434" y="2701302"/>
              <a:ext cx="1223365" cy="153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F45C7BD-A72A-3C5D-462C-487AB058A943}"/>
                </a:ext>
              </a:extLst>
            </p:cNvPr>
            <p:cNvCxnSpPr>
              <a:cxnSpLocks/>
              <a:endCxn id="49" idx="3"/>
            </p:cNvCxnSpPr>
            <p:nvPr/>
          </p:nvCxnSpPr>
          <p:spPr>
            <a:xfrm flipV="1">
              <a:off x="6375400" y="2827026"/>
              <a:ext cx="1224195" cy="578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54B4CBF-4684-3A79-0720-6B3115AA92D4}"/>
                </a:ext>
              </a:extLst>
            </p:cNvPr>
            <p:cNvCxnSpPr>
              <a:cxnSpLocks/>
            </p:cNvCxnSpPr>
            <p:nvPr/>
          </p:nvCxnSpPr>
          <p:spPr>
            <a:xfrm>
              <a:off x="6288942" y="1998974"/>
              <a:ext cx="1386383" cy="535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96A0373-2CF6-0D2D-3830-498A8B91EE0F}"/>
                </a:ext>
              </a:extLst>
            </p:cNvPr>
            <p:cNvCxnSpPr>
              <a:stCxn id="49" idx="6"/>
            </p:cNvCxnSpPr>
            <p:nvPr/>
          </p:nvCxnSpPr>
          <p:spPr>
            <a:xfrm>
              <a:off x="7924799" y="2701302"/>
              <a:ext cx="6650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riangle 65">
              <a:extLst>
                <a:ext uri="{FF2B5EF4-FFF2-40B4-BE49-F238E27FC236}">
                  <a16:creationId xmlns:a16="http://schemas.microsoft.com/office/drawing/2014/main" id="{E6EA59DE-2403-AD08-5B58-E58B340A3809}"/>
                </a:ext>
              </a:extLst>
            </p:cNvPr>
            <p:cNvSpPr/>
            <p:nvPr/>
          </p:nvSpPr>
          <p:spPr>
            <a:xfrm rot="5400000">
              <a:off x="8419234" y="2467432"/>
              <a:ext cx="858982" cy="438150"/>
            </a:xfrm>
            <a:prstGeom prst="triangle">
              <a:avLst/>
            </a:prstGeom>
            <a:solidFill>
              <a:srgbClr val="C3D6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Arrow Connector 66">
              <a:extLst>
                <a:ext uri="{FF2B5EF4-FFF2-40B4-BE49-F238E27FC236}">
                  <a16:creationId xmlns:a16="http://schemas.microsoft.com/office/drawing/2014/main" id="{5E899CED-D6D8-7B56-A96C-888AAD2151EE}"/>
                </a:ext>
              </a:extLst>
            </p:cNvPr>
            <p:cNvCxnSpPr/>
            <p:nvPr/>
          </p:nvCxnSpPr>
          <p:spPr>
            <a:xfrm>
              <a:off x="9067800" y="2701302"/>
              <a:ext cx="6650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68" name="Object 67">
              <a:extLst>
                <a:ext uri="{FF2B5EF4-FFF2-40B4-BE49-F238E27FC236}">
                  <a16:creationId xmlns:a16="http://schemas.microsoft.com/office/drawing/2014/main" id="{6C2500C6-E0F0-DA52-4333-26E42022A7B6}"/>
                </a:ext>
              </a:extLst>
            </p:cNvPr>
            <p:cNvGraphicFramePr>
              <a:graphicFrameLocks noChangeAspect="1"/>
            </p:cNvGraphicFramePr>
            <p:nvPr/>
          </p:nvGraphicFramePr>
          <p:xfrm>
            <a:off x="10022125" y="2398546"/>
            <a:ext cx="1466672" cy="622847"/>
          </p:xfrm>
          <a:graphic>
            <a:graphicData uri="http://schemas.openxmlformats.org/presentationml/2006/ole">
              <mc:AlternateContent xmlns:mc="http://schemas.openxmlformats.org/markup-compatibility/2006">
                <mc:Choice xmlns:v="urn:schemas-microsoft-com:vml" Requires="v">
                  <p:oleObj name="Equation" r:id="rId6" imgW="457200" imgH="203200" progId="Equation.DSMT4">
                    <p:embed/>
                  </p:oleObj>
                </mc:Choice>
                <mc:Fallback>
                  <p:oleObj name="Equation" r:id="rId6" imgW="457200" imgH="203200" progId="Equation.DSMT4">
                    <p:embed/>
                    <p:pic>
                      <p:nvPicPr>
                        <p:cNvPr id="68" name="Object 67">
                          <a:extLst>
                            <a:ext uri="{FF2B5EF4-FFF2-40B4-BE49-F238E27FC236}">
                              <a16:creationId xmlns:a16="http://schemas.microsoft.com/office/drawing/2014/main" id="{6C2500C6-E0F0-DA52-4333-26E42022A7B6}"/>
                            </a:ext>
                          </a:extLst>
                        </p:cNvPr>
                        <p:cNvPicPr/>
                        <p:nvPr/>
                      </p:nvPicPr>
                      <p:blipFill>
                        <a:blip r:embed="rId7"/>
                        <a:stretch>
                          <a:fillRect/>
                        </a:stretch>
                      </p:blipFill>
                      <p:spPr>
                        <a:xfrm>
                          <a:off x="10022125" y="2398546"/>
                          <a:ext cx="1466672" cy="622847"/>
                        </a:xfrm>
                        <a:prstGeom prst="rect">
                          <a:avLst/>
                        </a:prstGeom>
                      </p:spPr>
                    </p:pic>
                  </p:oleObj>
                </mc:Fallback>
              </mc:AlternateContent>
            </a:graphicData>
          </a:graphic>
        </p:graphicFrame>
        <p:sp>
          <p:nvSpPr>
            <p:cNvPr id="69" name="TextBox 68">
              <a:extLst>
                <a:ext uri="{FF2B5EF4-FFF2-40B4-BE49-F238E27FC236}">
                  <a16:creationId xmlns:a16="http://schemas.microsoft.com/office/drawing/2014/main" id="{8E43279B-17AB-BB92-6478-35BD85446EB5}"/>
                </a:ext>
              </a:extLst>
            </p:cNvPr>
            <p:cNvSpPr txBox="1"/>
            <p:nvPr/>
          </p:nvSpPr>
          <p:spPr>
            <a:xfrm>
              <a:off x="789138" y="572591"/>
              <a:ext cx="923626" cy="78358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50" b="0" i="0" u="none" strike="noStrike" kern="1200" cap="none" spc="0" normalizeH="0" baseline="0" noProof="0" dirty="0">
                  <a:ln>
                    <a:noFill/>
                  </a:ln>
                  <a:solidFill>
                    <a:prstClr val="black"/>
                  </a:solidFill>
                  <a:effectLst/>
                  <a:uLnTx/>
                  <a:uFillTx/>
                  <a:latin typeface="Calibri" panose="020F0502020204030204"/>
                  <a:ea typeface="+mn-ea"/>
                  <a:cs typeface="+mn-cs"/>
                </a:rPr>
                <a:t>LED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50" b="0" i="0" u="none" strike="noStrike" kern="1200" cap="none" spc="0" normalizeH="0" baseline="0" noProof="0" dirty="0">
                  <a:ln>
                    <a:noFill/>
                  </a:ln>
                  <a:solidFill>
                    <a:prstClr val="black"/>
                  </a:solidFill>
                  <a:effectLst/>
                  <a:uLnTx/>
                  <a:uFillTx/>
                  <a:latin typeface="Calibri" panose="020F0502020204030204"/>
                  <a:ea typeface="+mn-ea"/>
                  <a:cs typeface="+mn-cs"/>
                </a:rPr>
                <a:t>array</a:t>
              </a:r>
            </a:p>
          </p:txBody>
        </p:sp>
        <p:sp>
          <p:nvSpPr>
            <p:cNvPr id="70" name="TextBox 69">
              <a:extLst>
                <a:ext uri="{FF2B5EF4-FFF2-40B4-BE49-F238E27FC236}">
                  <a16:creationId xmlns:a16="http://schemas.microsoft.com/office/drawing/2014/main" id="{FBD9CEF5-973B-BFB2-3E94-482FD9B52822}"/>
                </a:ext>
              </a:extLst>
            </p:cNvPr>
            <p:cNvSpPr txBox="1"/>
            <p:nvPr/>
          </p:nvSpPr>
          <p:spPr>
            <a:xfrm>
              <a:off x="4403237" y="746110"/>
              <a:ext cx="997918" cy="7576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350" dirty="0">
                  <a:solidFill>
                    <a:prstClr val="black"/>
                  </a:solidFill>
                  <a:latin typeface="Calibri" panose="020F0502020204030204"/>
                </a:rPr>
                <a:t>SLM</a:t>
              </a:r>
              <a:endParaRPr kumimoji="0" lang="en-CH"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88641ED2-BBDA-A3EB-7201-6AB35D683125}"/>
                </a:ext>
              </a:extLst>
            </p:cNvPr>
            <p:cNvSpPr txBox="1"/>
            <p:nvPr/>
          </p:nvSpPr>
          <p:spPr>
            <a:xfrm>
              <a:off x="7001824" y="1702846"/>
              <a:ext cx="1356645" cy="4630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50" b="0" i="0" u="none" strike="noStrike" kern="1200" cap="none" spc="0" normalizeH="0" baseline="0" noProof="0" dirty="0">
                  <a:ln>
                    <a:noFill/>
                  </a:ln>
                  <a:solidFill>
                    <a:prstClr val="black"/>
                  </a:solidFill>
                  <a:effectLst/>
                  <a:uLnTx/>
                  <a:uFillTx/>
                  <a:latin typeface="Calibri" panose="020F0502020204030204"/>
                  <a:ea typeface="+mn-ea"/>
                  <a:cs typeface="+mn-cs"/>
                </a:rPr>
                <a:t>Detector</a:t>
              </a:r>
            </a:p>
          </p:txBody>
        </p:sp>
        <p:sp>
          <p:nvSpPr>
            <p:cNvPr id="72" name="TextBox 71">
              <a:extLst>
                <a:ext uri="{FF2B5EF4-FFF2-40B4-BE49-F238E27FC236}">
                  <a16:creationId xmlns:a16="http://schemas.microsoft.com/office/drawing/2014/main" id="{E1C630FD-4B3A-3EB8-F3B6-9F2D1E828A64}"/>
                </a:ext>
              </a:extLst>
            </p:cNvPr>
            <p:cNvSpPr txBox="1"/>
            <p:nvPr/>
          </p:nvSpPr>
          <p:spPr>
            <a:xfrm>
              <a:off x="8678744" y="1613056"/>
              <a:ext cx="1609393" cy="4630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350" b="0" i="0" u="none" strike="noStrike" kern="1200" cap="none" spc="0" normalizeH="0" baseline="0" noProof="0" dirty="0">
                  <a:ln>
                    <a:noFill/>
                  </a:ln>
                  <a:solidFill>
                    <a:prstClr val="black"/>
                  </a:solidFill>
                  <a:effectLst/>
                  <a:uLnTx/>
                  <a:uFillTx/>
                  <a:latin typeface="Calibri" panose="020F0502020204030204"/>
                  <a:ea typeface="+mn-ea"/>
                  <a:cs typeface="+mn-cs"/>
                </a:rPr>
                <a:t>Electronics</a:t>
              </a:r>
            </a:p>
          </p:txBody>
        </p:sp>
      </p:grpSp>
      <p:pic>
        <p:nvPicPr>
          <p:cNvPr id="74" name="Picture 73" descr="A green text on a white background&#10;&#10;Description automatically generated">
            <a:extLst>
              <a:ext uri="{FF2B5EF4-FFF2-40B4-BE49-F238E27FC236}">
                <a16:creationId xmlns:a16="http://schemas.microsoft.com/office/drawing/2014/main" id="{5D4D1EAA-16F5-7D36-C88F-C908A8EC842B}"/>
              </a:ext>
            </a:extLst>
          </p:cNvPr>
          <p:cNvPicPr>
            <a:picLocks noChangeAspect="1"/>
          </p:cNvPicPr>
          <p:nvPr/>
        </p:nvPicPr>
        <p:blipFill>
          <a:blip r:embed="rId8"/>
          <a:stretch>
            <a:fillRect/>
          </a:stretch>
        </p:blipFill>
        <p:spPr>
          <a:xfrm>
            <a:off x="32336" y="6083300"/>
            <a:ext cx="5562600" cy="774700"/>
          </a:xfrm>
          <a:prstGeom prst="rect">
            <a:avLst/>
          </a:prstGeom>
        </p:spPr>
      </p:pic>
      <p:grpSp>
        <p:nvGrpSpPr>
          <p:cNvPr id="75" name="Group 74">
            <a:extLst>
              <a:ext uri="{FF2B5EF4-FFF2-40B4-BE49-F238E27FC236}">
                <a16:creationId xmlns:a16="http://schemas.microsoft.com/office/drawing/2014/main" id="{1CF8C5B9-EAF7-4029-D380-B3C3535A9C6E}"/>
              </a:ext>
            </a:extLst>
          </p:cNvPr>
          <p:cNvGrpSpPr/>
          <p:nvPr/>
        </p:nvGrpSpPr>
        <p:grpSpPr>
          <a:xfrm>
            <a:off x="1187988" y="1705382"/>
            <a:ext cx="3783330" cy="2045970"/>
            <a:chOff x="309007" y="1213709"/>
            <a:chExt cx="8619952" cy="4301722"/>
          </a:xfrm>
        </p:grpSpPr>
        <p:grpSp>
          <p:nvGrpSpPr>
            <p:cNvPr id="76" name="Group 75">
              <a:extLst>
                <a:ext uri="{FF2B5EF4-FFF2-40B4-BE49-F238E27FC236}">
                  <a16:creationId xmlns:a16="http://schemas.microsoft.com/office/drawing/2014/main" id="{D70B637F-DB1C-6B5A-517C-739E92B9DE73}"/>
                </a:ext>
              </a:extLst>
            </p:cNvPr>
            <p:cNvGrpSpPr/>
            <p:nvPr/>
          </p:nvGrpSpPr>
          <p:grpSpPr>
            <a:xfrm>
              <a:off x="309007" y="1213709"/>
              <a:ext cx="5362342" cy="3428667"/>
              <a:chOff x="1308016" y="741363"/>
              <a:chExt cx="6204588" cy="4150980"/>
            </a:xfrm>
          </p:grpSpPr>
          <p:graphicFrame>
            <p:nvGraphicFramePr>
              <p:cNvPr id="87" name="Object 86">
                <a:extLst>
                  <a:ext uri="{FF2B5EF4-FFF2-40B4-BE49-F238E27FC236}">
                    <a16:creationId xmlns:a16="http://schemas.microsoft.com/office/drawing/2014/main" id="{17724F53-240F-11E6-3A1B-741891155B3B}"/>
                  </a:ext>
                </a:extLst>
              </p:cNvPr>
              <p:cNvGraphicFramePr>
                <a:graphicFrameLocks noChangeAspect="1"/>
              </p:cNvGraphicFramePr>
              <p:nvPr/>
            </p:nvGraphicFramePr>
            <p:xfrm>
              <a:off x="5450397" y="2794000"/>
              <a:ext cx="127000" cy="190500"/>
            </p:xfrm>
            <a:graphic>
              <a:graphicData uri="http://schemas.openxmlformats.org/presentationml/2006/ole">
                <mc:AlternateContent xmlns:mc="http://schemas.openxmlformats.org/markup-compatibility/2006">
                  <mc:Choice xmlns:v="urn:schemas-microsoft-com:vml" Requires="v">
                    <p:oleObj name="Equation" r:id="rId9" imgW="127000" imgH="190500" progId="Equation.DSMT4">
                      <p:embed/>
                    </p:oleObj>
                  </mc:Choice>
                  <mc:Fallback>
                    <p:oleObj name="Equation" r:id="rId9" imgW="127000" imgH="190500" progId="Equation.DSMT4">
                      <p:embed/>
                      <p:pic>
                        <p:nvPicPr>
                          <p:cNvPr id="87" name="Object 86">
                            <a:extLst>
                              <a:ext uri="{FF2B5EF4-FFF2-40B4-BE49-F238E27FC236}">
                                <a16:creationId xmlns:a16="http://schemas.microsoft.com/office/drawing/2014/main" id="{17724F53-240F-11E6-3A1B-741891155B3B}"/>
                              </a:ext>
                            </a:extLst>
                          </p:cNvPr>
                          <p:cNvPicPr/>
                          <p:nvPr/>
                        </p:nvPicPr>
                        <p:blipFill>
                          <a:blip r:embed="rId10"/>
                          <a:stretch>
                            <a:fillRect/>
                          </a:stretch>
                        </p:blipFill>
                        <p:spPr>
                          <a:xfrm>
                            <a:off x="5450397" y="2794000"/>
                            <a:ext cx="127000" cy="190500"/>
                          </a:xfrm>
                          <a:prstGeom prst="rect">
                            <a:avLst/>
                          </a:prstGeom>
                        </p:spPr>
                      </p:pic>
                    </p:oleObj>
                  </mc:Fallback>
                </mc:AlternateContent>
              </a:graphicData>
            </a:graphic>
          </p:graphicFrame>
          <p:graphicFrame>
            <p:nvGraphicFramePr>
              <p:cNvPr id="88" name="Object 87">
                <a:extLst>
                  <a:ext uri="{FF2B5EF4-FFF2-40B4-BE49-F238E27FC236}">
                    <a16:creationId xmlns:a16="http://schemas.microsoft.com/office/drawing/2014/main" id="{DC7B01C1-7199-D24C-B125-6E4471EB39B7}"/>
                  </a:ext>
                </a:extLst>
              </p:cNvPr>
              <p:cNvGraphicFramePr>
                <a:graphicFrameLocks noChangeAspect="1"/>
              </p:cNvGraphicFramePr>
              <p:nvPr/>
            </p:nvGraphicFramePr>
            <p:xfrm>
              <a:off x="3687763" y="2913063"/>
              <a:ext cx="1697037" cy="754062"/>
            </p:xfrm>
            <a:graphic>
              <a:graphicData uri="http://schemas.openxmlformats.org/presentationml/2006/ole">
                <mc:AlternateContent xmlns:mc="http://schemas.openxmlformats.org/markup-compatibility/2006">
                  <mc:Choice xmlns:v="urn:schemas-microsoft-com:vml" Requires="v">
                    <p:oleObj name="Equation" r:id="rId11" imgW="457200" imgH="203200" progId="Equation.DSMT4">
                      <p:embed/>
                    </p:oleObj>
                  </mc:Choice>
                  <mc:Fallback>
                    <p:oleObj name="Equation" r:id="rId11" imgW="457200" imgH="203200" progId="Equation.DSMT4">
                      <p:embed/>
                      <p:pic>
                        <p:nvPicPr>
                          <p:cNvPr id="88" name="Object 87">
                            <a:extLst>
                              <a:ext uri="{FF2B5EF4-FFF2-40B4-BE49-F238E27FC236}">
                                <a16:creationId xmlns:a16="http://schemas.microsoft.com/office/drawing/2014/main" id="{DC7B01C1-7199-D24C-B125-6E4471EB39B7}"/>
                              </a:ext>
                            </a:extLst>
                          </p:cNvPr>
                          <p:cNvPicPr/>
                          <p:nvPr/>
                        </p:nvPicPr>
                        <p:blipFill>
                          <a:blip r:embed="rId7"/>
                          <a:stretch>
                            <a:fillRect/>
                          </a:stretch>
                        </p:blipFill>
                        <p:spPr>
                          <a:xfrm>
                            <a:off x="3687763" y="2913063"/>
                            <a:ext cx="1697037" cy="754062"/>
                          </a:xfrm>
                          <a:prstGeom prst="rect">
                            <a:avLst/>
                          </a:prstGeom>
                        </p:spPr>
                      </p:pic>
                    </p:oleObj>
                  </mc:Fallback>
                </mc:AlternateContent>
              </a:graphicData>
            </a:graphic>
          </p:graphicFrame>
          <p:sp>
            <p:nvSpPr>
              <p:cNvPr id="89" name="Oval 88">
                <a:extLst>
                  <a:ext uri="{FF2B5EF4-FFF2-40B4-BE49-F238E27FC236}">
                    <a16:creationId xmlns:a16="http://schemas.microsoft.com/office/drawing/2014/main" id="{C95F2142-2E67-898F-2CE3-6CD92A4BD68F}"/>
                  </a:ext>
                </a:extLst>
              </p:cNvPr>
              <p:cNvSpPr/>
              <p:nvPr/>
            </p:nvSpPr>
            <p:spPr>
              <a:xfrm>
                <a:off x="3352510" y="1985627"/>
                <a:ext cx="2360896" cy="2522277"/>
              </a:xfrm>
              <a:prstGeom prst="ellipse">
                <a:avLst/>
              </a:prstGeom>
              <a:solidFill>
                <a:srgbClr val="C3D69B">
                  <a:alpha val="47059"/>
                </a:srgbClr>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0" name="Straight Arrow Connector 89">
                <a:extLst>
                  <a:ext uri="{FF2B5EF4-FFF2-40B4-BE49-F238E27FC236}">
                    <a16:creationId xmlns:a16="http://schemas.microsoft.com/office/drawing/2014/main" id="{27850A79-91E6-A9BA-0148-512C65E7B3EB}"/>
                  </a:ext>
                </a:extLst>
              </p:cNvPr>
              <p:cNvCxnSpPr/>
              <p:nvPr/>
            </p:nvCxnSpPr>
            <p:spPr>
              <a:xfrm>
                <a:off x="2476144" y="1413191"/>
                <a:ext cx="1211498" cy="89442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E8BC1E42-E3CC-F4A0-5EED-C2CE84605F53}"/>
                  </a:ext>
                </a:extLst>
              </p:cNvPr>
              <p:cNvCxnSpPr/>
              <p:nvPr/>
            </p:nvCxnSpPr>
            <p:spPr>
              <a:xfrm>
                <a:off x="1778607" y="3369568"/>
                <a:ext cx="1573903"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07768492-E670-C9CB-A440-9E26ECFF9670}"/>
                  </a:ext>
                </a:extLst>
              </p:cNvPr>
              <p:cNvCxnSpPr/>
              <p:nvPr/>
            </p:nvCxnSpPr>
            <p:spPr>
              <a:xfrm flipV="1">
                <a:off x="2100520" y="3901073"/>
                <a:ext cx="1412987" cy="60683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0B366897-3578-5EFD-E167-9B1766A54955}"/>
                  </a:ext>
                </a:extLst>
              </p:cNvPr>
              <p:cNvCxnSpPr/>
              <p:nvPr/>
            </p:nvCxnSpPr>
            <p:spPr>
              <a:xfrm>
                <a:off x="1913121" y="2101535"/>
                <a:ext cx="1573903" cy="69246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BAB79FD3-459A-D826-1573-C2001F587626}"/>
                  </a:ext>
                </a:extLst>
              </p:cNvPr>
              <p:cNvCxnSpPr/>
              <p:nvPr/>
            </p:nvCxnSpPr>
            <p:spPr>
              <a:xfrm>
                <a:off x="5713406" y="3280128"/>
                <a:ext cx="1216246"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95" name="Object 94">
                <a:extLst>
                  <a:ext uri="{FF2B5EF4-FFF2-40B4-BE49-F238E27FC236}">
                    <a16:creationId xmlns:a16="http://schemas.microsoft.com/office/drawing/2014/main" id="{70AC977F-CEC3-B462-63AD-9F81EE97B1DE}"/>
                  </a:ext>
                </a:extLst>
              </p:cNvPr>
              <p:cNvGraphicFramePr>
                <a:graphicFrameLocks noChangeAspect="1"/>
              </p:cNvGraphicFramePr>
              <p:nvPr/>
            </p:nvGraphicFramePr>
            <p:xfrm>
              <a:off x="7064338" y="3048760"/>
              <a:ext cx="448266" cy="529769"/>
            </p:xfrm>
            <a:graphic>
              <a:graphicData uri="http://schemas.openxmlformats.org/presentationml/2006/ole">
                <mc:AlternateContent xmlns:mc="http://schemas.openxmlformats.org/markup-compatibility/2006">
                  <mc:Choice xmlns:v="urn:schemas-microsoft-com:vml" Requires="v">
                    <p:oleObj name="Equation" r:id="rId12" imgW="139700" imgH="165100" progId="Equation.DSMT4">
                      <p:embed/>
                    </p:oleObj>
                  </mc:Choice>
                  <mc:Fallback>
                    <p:oleObj name="Equation" r:id="rId12" imgW="139700" imgH="165100" progId="Equation.DSMT4">
                      <p:embed/>
                      <p:pic>
                        <p:nvPicPr>
                          <p:cNvPr id="95" name="Object 94">
                            <a:extLst>
                              <a:ext uri="{FF2B5EF4-FFF2-40B4-BE49-F238E27FC236}">
                                <a16:creationId xmlns:a16="http://schemas.microsoft.com/office/drawing/2014/main" id="{70AC977F-CEC3-B462-63AD-9F81EE97B1DE}"/>
                              </a:ext>
                            </a:extLst>
                          </p:cNvPr>
                          <p:cNvPicPr/>
                          <p:nvPr/>
                        </p:nvPicPr>
                        <p:blipFill>
                          <a:blip r:embed="rId13"/>
                          <a:stretch>
                            <a:fillRect/>
                          </a:stretch>
                        </p:blipFill>
                        <p:spPr>
                          <a:xfrm>
                            <a:off x="7064338" y="3048760"/>
                            <a:ext cx="448266" cy="529769"/>
                          </a:xfrm>
                          <a:prstGeom prst="rect">
                            <a:avLst/>
                          </a:prstGeom>
                        </p:spPr>
                      </p:pic>
                    </p:oleObj>
                  </mc:Fallback>
                </mc:AlternateContent>
              </a:graphicData>
            </a:graphic>
          </p:graphicFrame>
          <p:graphicFrame>
            <p:nvGraphicFramePr>
              <p:cNvPr id="96" name="Object 95">
                <a:extLst>
                  <a:ext uri="{FF2B5EF4-FFF2-40B4-BE49-F238E27FC236}">
                    <a16:creationId xmlns:a16="http://schemas.microsoft.com/office/drawing/2014/main" id="{3DA00A4A-BFFA-6CDE-0329-46D588BFA0F6}"/>
                  </a:ext>
                </a:extLst>
              </p:cNvPr>
              <p:cNvGraphicFramePr>
                <a:graphicFrameLocks noChangeAspect="1"/>
              </p:cNvGraphicFramePr>
              <p:nvPr/>
            </p:nvGraphicFramePr>
            <p:xfrm>
              <a:off x="1624013" y="741363"/>
              <a:ext cx="1344612" cy="823912"/>
            </p:xfrm>
            <a:graphic>
              <a:graphicData uri="http://schemas.openxmlformats.org/presentationml/2006/ole">
                <mc:AlternateContent xmlns:mc="http://schemas.openxmlformats.org/markup-compatibility/2006">
                  <mc:Choice xmlns:v="urn:schemas-microsoft-com:vml" Requires="v">
                    <p:oleObj name="Equation" r:id="rId14" imgW="393700" imgH="241300" progId="Equation.DSMT4">
                      <p:embed/>
                    </p:oleObj>
                  </mc:Choice>
                  <mc:Fallback>
                    <p:oleObj name="Equation" r:id="rId14" imgW="393700" imgH="241300" progId="Equation.DSMT4">
                      <p:embed/>
                      <p:pic>
                        <p:nvPicPr>
                          <p:cNvPr id="96" name="Object 95">
                            <a:extLst>
                              <a:ext uri="{FF2B5EF4-FFF2-40B4-BE49-F238E27FC236}">
                                <a16:creationId xmlns:a16="http://schemas.microsoft.com/office/drawing/2014/main" id="{3DA00A4A-BFFA-6CDE-0329-46D588BFA0F6}"/>
                              </a:ext>
                            </a:extLst>
                          </p:cNvPr>
                          <p:cNvPicPr/>
                          <p:nvPr/>
                        </p:nvPicPr>
                        <p:blipFill>
                          <a:blip r:embed="rId15"/>
                          <a:stretch>
                            <a:fillRect/>
                          </a:stretch>
                        </p:blipFill>
                        <p:spPr>
                          <a:xfrm>
                            <a:off x="1624013" y="741363"/>
                            <a:ext cx="1344612" cy="823912"/>
                          </a:xfrm>
                          <a:prstGeom prst="rect">
                            <a:avLst/>
                          </a:prstGeom>
                        </p:spPr>
                      </p:pic>
                    </p:oleObj>
                  </mc:Fallback>
                </mc:AlternateContent>
              </a:graphicData>
            </a:graphic>
          </p:graphicFrame>
          <p:graphicFrame>
            <p:nvGraphicFramePr>
              <p:cNvPr id="97" name="Object 96">
                <a:extLst>
                  <a:ext uri="{FF2B5EF4-FFF2-40B4-BE49-F238E27FC236}">
                    <a16:creationId xmlns:a16="http://schemas.microsoft.com/office/drawing/2014/main" id="{EF36F22B-C8F1-46A7-B234-1317AF2D5172}"/>
                  </a:ext>
                </a:extLst>
              </p:cNvPr>
              <p:cNvGraphicFramePr>
                <a:graphicFrameLocks noChangeAspect="1"/>
              </p:cNvGraphicFramePr>
              <p:nvPr/>
            </p:nvGraphicFramePr>
            <p:xfrm>
              <a:off x="1425025" y="1543856"/>
              <a:ext cx="494418" cy="722612"/>
            </p:xfrm>
            <a:graphic>
              <a:graphicData uri="http://schemas.openxmlformats.org/presentationml/2006/ole">
                <mc:AlternateContent xmlns:mc="http://schemas.openxmlformats.org/markup-compatibility/2006">
                  <mc:Choice xmlns:v="urn:schemas-microsoft-com:vml" Requires="v">
                    <p:oleObj name="Equation" r:id="rId16" imgW="165100" imgH="241300" progId="Equation.DSMT4">
                      <p:embed/>
                    </p:oleObj>
                  </mc:Choice>
                  <mc:Fallback>
                    <p:oleObj name="Equation" r:id="rId16" imgW="165100" imgH="241300" progId="Equation.DSMT4">
                      <p:embed/>
                      <p:pic>
                        <p:nvPicPr>
                          <p:cNvPr id="97" name="Object 96">
                            <a:extLst>
                              <a:ext uri="{FF2B5EF4-FFF2-40B4-BE49-F238E27FC236}">
                                <a16:creationId xmlns:a16="http://schemas.microsoft.com/office/drawing/2014/main" id="{EF36F22B-C8F1-46A7-B234-1317AF2D5172}"/>
                              </a:ext>
                            </a:extLst>
                          </p:cNvPr>
                          <p:cNvPicPr/>
                          <p:nvPr/>
                        </p:nvPicPr>
                        <p:blipFill>
                          <a:blip r:embed="rId17"/>
                          <a:stretch>
                            <a:fillRect/>
                          </a:stretch>
                        </p:blipFill>
                        <p:spPr>
                          <a:xfrm>
                            <a:off x="1425025" y="1543856"/>
                            <a:ext cx="494418" cy="722612"/>
                          </a:xfrm>
                          <a:prstGeom prst="rect">
                            <a:avLst/>
                          </a:prstGeom>
                        </p:spPr>
                      </p:pic>
                    </p:oleObj>
                  </mc:Fallback>
                </mc:AlternateContent>
              </a:graphicData>
            </a:graphic>
          </p:graphicFrame>
          <p:graphicFrame>
            <p:nvGraphicFramePr>
              <p:cNvPr id="98" name="Object 97">
                <a:extLst>
                  <a:ext uri="{FF2B5EF4-FFF2-40B4-BE49-F238E27FC236}">
                    <a16:creationId xmlns:a16="http://schemas.microsoft.com/office/drawing/2014/main" id="{E7483B76-CD80-C565-4608-FBF915DC02AD}"/>
                  </a:ext>
                </a:extLst>
              </p:cNvPr>
              <p:cNvGraphicFramePr>
                <a:graphicFrameLocks noChangeAspect="1"/>
              </p:cNvGraphicFramePr>
              <p:nvPr/>
            </p:nvGraphicFramePr>
            <p:xfrm>
              <a:off x="1308016" y="2953400"/>
              <a:ext cx="494418" cy="722612"/>
            </p:xfrm>
            <a:graphic>
              <a:graphicData uri="http://schemas.openxmlformats.org/presentationml/2006/ole">
                <mc:AlternateContent xmlns:mc="http://schemas.openxmlformats.org/markup-compatibility/2006">
                  <mc:Choice xmlns:v="urn:schemas-microsoft-com:vml" Requires="v">
                    <p:oleObj name="Equation" r:id="rId18" imgW="165100" imgH="241300" progId="Equation.DSMT4">
                      <p:embed/>
                    </p:oleObj>
                  </mc:Choice>
                  <mc:Fallback>
                    <p:oleObj name="Equation" r:id="rId18" imgW="165100" imgH="241300" progId="Equation.DSMT4">
                      <p:embed/>
                      <p:pic>
                        <p:nvPicPr>
                          <p:cNvPr id="98" name="Object 97">
                            <a:extLst>
                              <a:ext uri="{FF2B5EF4-FFF2-40B4-BE49-F238E27FC236}">
                                <a16:creationId xmlns:a16="http://schemas.microsoft.com/office/drawing/2014/main" id="{E7483B76-CD80-C565-4608-FBF915DC02AD}"/>
                              </a:ext>
                            </a:extLst>
                          </p:cNvPr>
                          <p:cNvPicPr/>
                          <p:nvPr/>
                        </p:nvPicPr>
                        <p:blipFill>
                          <a:blip r:embed="rId5"/>
                          <a:stretch>
                            <a:fillRect/>
                          </a:stretch>
                        </p:blipFill>
                        <p:spPr>
                          <a:xfrm>
                            <a:off x="1308016" y="2953400"/>
                            <a:ext cx="494418" cy="722612"/>
                          </a:xfrm>
                          <a:prstGeom prst="rect">
                            <a:avLst/>
                          </a:prstGeom>
                        </p:spPr>
                      </p:pic>
                    </p:oleObj>
                  </mc:Fallback>
                </mc:AlternateContent>
              </a:graphicData>
            </a:graphic>
          </p:graphicFrame>
          <p:graphicFrame>
            <p:nvGraphicFramePr>
              <p:cNvPr id="99" name="Object 98">
                <a:extLst>
                  <a:ext uri="{FF2B5EF4-FFF2-40B4-BE49-F238E27FC236}">
                    <a16:creationId xmlns:a16="http://schemas.microsoft.com/office/drawing/2014/main" id="{ADA90F82-4A4E-D2B1-180F-8F0BC60E70A4}"/>
                  </a:ext>
                </a:extLst>
              </p:cNvPr>
              <p:cNvGraphicFramePr>
                <a:graphicFrameLocks noChangeAspect="1"/>
              </p:cNvGraphicFramePr>
              <p:nvPr/>
            </p:nvGraphicFramePr>
            <p:xfrm>
              <a:off x="1679410" y="4170030"/>
              <a:ext cx="646113" cy="722313"/>
            </p:xfrm>
            <a:graphic>
              <a:graphicData uri="http://schemas.openxmlformats.org/presentationml/2006/ole">
                <mc:AlternateContent xmlns:mc="http://schemas.openxmlformats.org/markup-compatibility/2006">
                  <mc:Choice xmlns:v="urn:schemas-microsoft-com:vml" Requires="v">
                    <p:oleObj name="Equation" r:id="rId19" imgW="215900" imgH="241300" progId="Equation.DSMT4">
                      <p:embed/>
                    </p:oleObj>
                  </mc:Choice>
                  <mc:Fallback>
                    <p:oleObj name="Equation" r:id="rId19" imgW="215900" imgH="241300" progId="Equation.DSMT4">
                      <p:embed/>
                      <p:pic>
                        <p:nvPicPr>
                          <p:cNvPr id="99" name="Object 98">
                            <a:extLst>
                              <a:ext uri="{FF2B5EF4-FFF2-40B4-BE49-F238E27FC236}">
                                <a16:creationId xmlns:a16="http://schemas.microsoft.com/office/drawing/2014/main" id="{ADA90F82-4A4E-D2B1-180F-8F0BC60E70A4}"/>
                              </a:ext>
                            </a:extLst>
                          </p:cNvPr>
                          <p:cNvPicPr/>
                          <p:nvPr/>
                        </p:nvPicPr>
                        <p:blipFill>
                          <a:blip r:embed="rId20"/>
                          <a:stretch>
                            <a:fillRect/>
                          </a:stretch>
                        </p:blipFill>
                        <p:spPr>
                          <a:xfrm>
                            <a:off x="1679410" y="4170030"/>
                            <a:ext cx="646113" cy="722313"/>
                          </a:xfrm>
                          <a:prstGeom prst="rect">
                            <a:avLst/>
                          </a:prstGeom>
                        </p:spPr>
                      </p:pic>
                    </p:oleObj>
                  </mc:Fallback>
                </mc:AlternateContent>
              </a:graphicData>
            </a:graphic>
          </p:graphicFrame>
          <p:sp>
            <p:nvSpPr>
              <p:cNvPr id="100" name="Oval 99">
                <a:extLst>
                  <a:ext uri="{FF2B5EF4-FFF2-40B4-BE49-F238E27FC236}">
                    <a16:creationId xmlns:a16="http://schemas.microsoft.com/office/drawing/2014/main" id="{5DB07CF9-6016-714D-24B3-1E4201934015}"/>
                  </a:ext>
                </a:extLst>
              </p:cNvPr>
              <p:cNvSpPr/>
              <p:nvPr/>
            </p:nvSpPr>
            <p:spPr>
              <a:xfrm rot="16031757">
                <a:off x="2579624" y="2607635"/>
                <a:ext cx="128292" cy="115055"/>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25CBA515-9A69-A19C-A1F9-3FD0385AB2F7}"/>
                  </a:ext>
                </a:extLst>
              </p:cNvPr>
              <p:cNvSpPr/>
              <p:nvPr/>
            </p:nvSpPr>
            <p:spPr>
              <a:xfrm rot="16031757">
                <a:off x="2532986" y="2883236"/>
                <a:ext cx="128292" cy="115055"/>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0528BF50-D6C1-8269-2208-2BF108D77027}"/>
                  </a:ext>
                </a:extLst>
              </p:cNvPr>
              <p:cNvSpPr/>
              <p:nvPr/>
            </p:nvSpPr>
            <p:spPr>
              <a:xfrm rot="16031757">
                <a:off x="2505304" y="3149360"/>
                <a:ext cx="128292" cy="115055"/>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AA425D71-C7BA-FD29-7497-5BADAC7308BA}"/>
                  </a:ext>
                </a:extLst>
              </p:cNvPr>
              <p:cNvSpPr/>
              <p:nvPr/>
            </p:nvSpPr>
            <p:spPr>
              <a:xfrm rot="16031757">
                <a:off x="2477622" y="3415484"/>
                <a:ext cx="128292" cy="115055"/>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A984B9FC-FC29-022F-B810-726D366306DC}"/>
                  </a:ext>
                </a:extLst>
              </p:cNvPr>
              <p:cNvSpPr/>
              <p:nvPr/>
            </p:nvSpPr>
            <p:spPr>
              <a:xfrm rot="16031757">
                <a:off x="2506808" y="3700562"/>
                <a:ext cx="128292" cy="115055"/>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DD098182-13C6-1A54-2E40-CC92188F95C7}"/>
                  </a:ext>
                </a:extLst>
              </p:cNvPr>
              <p:cNvSpPr/>
              <p:nvPr/>
            </p:nvSpPr>
            <p:spPr>
              <a:xfrm rot="16031757">
                <a:off x="2535994" y="3985640"/>
                <a:ext cx="128292" cy="115055"/>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aphicFrame>
          <p:nvGraphicFramePr>
            <p:cNvPr id="77" name="Object 76">
              <a:extLst>
                <a:ext uri="{FF2B5EF4-FFF2-40B4-BE49-F238E27FC236}">
                  <a16:creationId xmlns:a16="http://schemas.microsoft.com/office/drawing/2014/main" id="{02A95B97-DEA9-25DF-FD59-BF345F295A83}"/>
                </a:ext>
              </a:extLst>
            </p:cNvPr>
            <p:cNvGraphicFramePr>
              <a:graphicFrameLocks noChangeAspect="1"/>
            </p:cNvGraphicFramePr>
            <p:nvPr/>
          </p:nvGraphicFramePr>
          <p:xfrm>
            <a:off x="1558440" y="4216053"/>
            <a:ext cx="2116132" cy="1299378"/>
          </p:xfrm>
          <a:graphic>
            <a:graphicData uri="http://schemas.openxmlformats.org/presentationml/2006/ole">
              <mc:AlternateContent xmlns:mc="http://schemas.openxmlformats.org/markup-compatibility/2006">
                <mc:Choice xmlns:v="urn:schemas-microsoft-com:vml" Requires="v">
                  <p:oleObj name="Equation" r:id="rId21" imgW="723900" imgH="444500" progId="Equation.DSMT4">
                    <p:embed/>
                  </p:oleObj>
                </mc:Choice>
                <mc:Fallback>
                  <p:oleObj name="Equation" r:id="rId21" imgW="723900" imgH="444500" progId="Equation.DSMT4">
                    <p:embed/>
                    <p:pic>
                      <p:nvPicPr>
                        <p:cNvPr id="77" name="Object 76">
                          <a:extLst>
                            <a:ext uri="{FF2B5EF4-FFF2-40B4-BE49-F238E27FC236}">
                              <a16:creationId xmlns:a16="http://schemas.microsoft.com/office/drawing/2014/main" id="{02A95B97-DEA9-25DF-FD59-BF345F295A83}"/>
                            </a:ext>
                          </a:extLst>
                        </p:cNvPr>
                        <p:cNvPicPr/>
                        <p:nvPr/>
                      </p:nvPicPr>
                      <p:blipFill>
                        <a:blip r:embed="rId3"/>
                        <a:stretch>
                          <a:fillRect/>
                        </a:stretch>
                      </p:blipFill>
                      <p:spPr>
                        <a:xfrm>
                          <a:off x="1558440" y="4216053"/>
                          <a:ext cx="2116132" cy="1299378"/>
                        </a:xfrm>
                        <a:prstGeom prst="rect">
                          <a:avLst/>
                        </a:prstGeom>
                      </p:spPr>
                    </p:pic>
                  </p:oleObj>
                </mc:Fallback>
              </mc:AlternateContent>
            </a:graphicData>
          </a:graphic>
        </p:graphicFrame>
        <p:cxnSp>
          <p:nvCxnSpPr>
            <p:cNvPr id="78" name="Elbow Connector 77">
              <a:extLst>
                <a:ext uri="{FF2B5EF4-FFF2-40B4-BE49-F238E27FC236}">
                  <a16:creationId xmlns:a16="http://schemas.microsoft.com/office/drawing/2014/main" id="{1E447223-3763-AA87-D6C8-428DD3572789}"/>
                </a:ext>
              </a:extLst>
            </p:cNvPr>
            <p:cNvCxnSpPr/>
            <p:nvPr/>
          </p:nvCxnSpPr>
          <p:spPr>
            <a:xfrm flipV="1">
              <a:off x="6785843" y="2982567"/>
              <a:ext cx="1129567" cy="764399"/>
            </a:xfrm>
            <a:prstGeom prst="bentConnector3">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66D0F97-D011-B53D-FAB8-FEF2E7B12DD6}"/>
                </a:ext>
              </a:extLst>
            </p:cNvPr>
            <p:cNvCxnSpPr/>
            <p:nvPr/>
          </p:nvCxnSpPr>
          <p:spPr>
            <a:xfrm flipH="1">
              <a:off x="7323569" y="2250547"/>
              <a:ext cx="12330" cy="2125092"/>
            </a:xfrm>
            <a:prstGeom prst="line">
              <a:avLst/>
            </a:prstGeom>
            <a:ln w="19050" cmpd="sng"/>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22F7148F-8712-55B2-44A2-D614FCE1AF4C}"/>
                </a:ext>
              </a:extLst>
            </p:cNvPr>
            <p:cNvCxnSpPr/>
            <p:nvPr/>
          </p:nvCxnSpPr>
          <p:spPr>
            <a:xfrm>
              <a:off x="6213918" y="3340004"/>
              <a:ext cx="2330310" cy="0"/>
            </a:xfrm>
            <a:prstGeom prst="line">
              <a:avLst/>
            </a:prstGeom>
            <a:ln w="19050" cmpd="sng"/>
          </p:spPr>
          <p:style>
            <a:lnRef idx="2">
              <a:schemeClr val="accent1"/>
            </a:lnRef>
            <a:fillRef idx="0">
              <a:schemeClr val="accent1"/>
            </a:fillRef>
            <a:effectRef idx="1">
              <a:schemeClr val="accent1"/>
            </a:effectRef>
            <a:fontRef idx="minor">
              <a:schemeClr val="tx1"/>
            </a:fontRef>
          </p:style>
        </p:cxnSp>
        <p:graphicFrame>
          <p:nvGraphicFramePr>
            <p:cNvPr id="81" name="Object 80">
              <a:extLst>
                <a:ext uri="{FF2B5EF4-FFF2-40B4-BE49-F238E27FC236}">
                  <a16:creationId xmlns:a16="http://schemas.microsoft.com/office/drawing/2014/main" id="{EA681B83-1F48-5A34-F82E-3646BF4B64A5}"/>
                </a:ext>
              </a:extLst>
            </p:cNvPr>
            <p:cNvGraphicFramePr>
              <a:graphicFrameLocks noChangeAspect="1"/>
            </p:cNvGraphicFramePr>
            <p:nvPr/>
          </p:nvGraphicFramePr>
          <p:xfrm>
            <a:off x="6852508" y="1956965"/>
            <a:ext cx="496888" cy="587375"/>
          </p:xfrm>
          <a:graphic>
            <a:graphicData uri="http://schemas.openxmlformats.org/presentationml/2006/ole">
              <mc:AlternateContent xmlns:mc="http://schemas.openxmlformats.org/markup-compatibility/2006">
                <mc:Choice xmlns:v="urn:schemas-microsoft-com:vml" Requires="v">
                  <p:oleObj name="Equation" r:id="rId22" imgW="139700" imgH="165100" progId="Equation.DSMT4">
                    <p:embed/>
                  </p:oleObj>
                </mc:Choice>
                <mc:Fallback>
                  <p:oleObj name="Equation" r:id="rId22" imgW="139700" imgH="165100" progId="Equation.DSMT4">
                    <p:embed/>
                    <p:pic>
                      <p:nvPicPr>
                        <p:cNvPr id="81" name="Object 80">
                          <a:extLst>
                            <a:ext uri="{FF2B5EF4-FFF2-40B4-BE49-F238E27FC236}">
                              <a16:creationId xmlns:a16="http://schemas.microsoft.com/office/drawing/2014/main" id="{EA681B83-1F48-5A34-F82E-3646BF4B64A5}"/>
                            </a:ext>
                          </a:extLst>
                        </p:cNvPr>
                        <p:cNvPicPr/>
                        <p:nvPr/>
                      </p:nvPicPr>
                      <p:blipFill>
                        <a:blip r:embed="rId23"/>
                        <a:stretch>
                          <a:fillRect/>
                        </a:stretch>
                      </p:blipFill>
                      <p:spPr>
                        <a:xfrm>
                          <a:off x="6852508" y="1956965"/>
                          <a:ext cx="496888" cy="587375"/>
                        </a:xfrm>
                        <a:prstGeom prst="rect">
                          <a:avLst/>
                        </a:prstGeom>
                      </p:spPr>
                    </p:pic>
                  </p:oleObj>
                </mc:Fallback>
              </mc:AlternateContent>
            </a:graphicData>
          </a:graphic>
        </p:graphicFrame>
        <p:graphicFrame>
          <p:nvGraphicFramePr>
            <p:cNvPr id="82" name="Object 81">
              <a:extLst>
                <a:ext uri="{FF2B5EF4-FFF2-40B4-BE49-F238E27FC236}">
                  <a16:creationId xmlns:a16="http://schemas.microsoft.com/office/drawing/2014/main" id="{9EADB964-E637-CC43-42B9-813BC7E3E704}"/>
                </a:ext>
              </a:extLst>
            </p:cNvPr>
            <p:cNvGraphicFramePr>
              <a:graphicFrameLocks noChangeAspect="1"/>
            </p:cNvGraphicFramePr>
            <p:nvPr/>
          </p:nvGraphicFramePr>
          <p:xfrm>
            <a:off x="8567009" y="3259024"/>
            <a:ext cx="361950" cy="450851"/>
          </p:xfrm>
          <a:graphic>
            <a:graphicData uri="http://schemas.openxmlformats.org/presentationml/2006/ole">
              <mc:AlternateContent xmlns:mc="http://schemas.openxmlformats.org/markup-compatibility/2006">
                <mc:Choice xmlns:v="urn:schemas-microsoft-com:vml" Requires="v">
                  <p:oleObj name="Equation" r:id="rId24" imgW="101600" imgH="127000" progId="Equation.DSMT4">
                    <p:embed/>
                  </p:oleObj>
                </mc:Choice>
                <mc:Fallback>
                  <p:oleObj name="Equation" r:id="rId24" imgW="101600" imgH="127000" progId="Equation.DSMT4">
                    <p:embed/>
                    <p:pic>
                      <p:nvPicPr>
                        <p:cNvPr id="82" name="Object 81">
                          <a:extLst>
                            <a:ext uri="{FF2B5EF4-FFF2-40B4-BE49-F238E27FC236}">
                              <a16:creationId xmlns:a16="http://schemas.microsoft.com/office/drawing/2014/main" id="{9EADB964-E637-CC43-42B9-813BC7E3E704}"/>
                            </a:ext>
                          </a:extLst>
                        </p:cNvPr>
                        <p:cNvPicPr/>
                        <p:nvPr/>
                      </p:nvPicPr>
                      <p:blipFill>
                        <a:blip r:embed="rId25"/>
                        <a:stretch>
                          <a:fillRect/>
                        </a:stretch>
                      </p:blipFill>
                      <p:spPr>
                        <a:xfrm>
                          <a:off x="8567009" y="3259024"/>
                          <a:ext cx="361950" cy="450851"/>
                        </a:xfrm>
                        <a:prstGeom prst="rect">
                          <a:avLst/>
                        </a:prstGeom>
                      </p:spPr>
                    </p:pic>
                  </p:oleObj>
                </mc:Fallback>
              </mc:AlternateContent>
            </a:graphicData>
          </a:graphic>
        </p:graphicFrame>
        <p:sp>
          <p:nvSpPr>
            <p:cNvPr id="83" name="TextBox 82">
              <a:extLst>
                <a:ext uri="{FF2B5EF4-FFF2-40B4-BE49-F238E27FC236}">
                  <a16:creationId xmlns:a16="http://schemas.microsoft.com/office/drawing/2014/main" id="{CFE6C9A4-423A-8698-C216-D6B8FFCD5A2E}"/>
                </a:ext>
              </a:extLst>
            </p:cNvPr>
            <p:cNvSpPr txBox="1"/>
            <p:nvPr/>
          </p:nvSpPr>
          <p:spPr>
            <a:xfrm>
              <a:off x="1819687" y="1637755"/>
              <a:ext cx="671872" cy="4568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6600"/>
                  </a:solidFill>
                  <a:effectLst/>
                  <a:uLnTx/>
                  <a:uFillTx/>
                  <a:latin typeface="Calibri" panose="020F0502020204030204"/>
                  <a:ea typeface="+mn-ea"/>
                  <a:cs typeface="+mn-cs"/>
                </a:rPr>
                <a:t>w</a:t>
              </a:r>
              <a:r>
                <a:rPr kumimoji="0" lang="en-US" b="0" i="0" u="none" strike="noStrike" kern="1200" cap="none" spc="0" normalizeH="0" baseline="-25000" noProof="0" dirty="0">
                  <a:ln>
                    <a:noFill/>
                  </a:ln>
                  <a:solidFill>
                    <a:srgbClr val="FF6600"/>
                  </a:solidFill>
                  <a:effectLst/>
                  <a:uLnTx/>
                  <a:uFillTx/>
                  <a:latin typeface="Calibri" panose="020F0502020204030204"/>
                  <a:ea typeface="+mn-ea"/>
                  <a:cs typeface="+mn-cs"/>
                </a:rPr>
                <a:t>o</a:t>
              </a:r>
              <a:endParaRPr kumimoji="0" lang="en-US" b="0" i="0" u="none" strike="noStrike" kern="1200" cap="none" spc="0" normalizeH="0" baseline="0" noProof="0" dirty="0">
                <a:ln>
                  <a:noFill/>
                </a:ln>
                <a:solidFill>
                  <a:srgbClr val="FF6600"/>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FBF4C5C2-87C8-4688-843A-242F99BA3531}"/>
                </a:ext>
              </a:extLst>
            </p:cNvPr>
            <p:cNvSpPr txBox="1"/>
            <p:nvPr/>
          </p:nvSpPr>
          <p:spPr>
            <a:xfrm>
              <a:off x="1062217" y="1903556"/>
              <a:ext cx="670165" cy="4568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6600"/>
                  </a:solidFill>
                  <a:effectLst/>
                  <a:uLnTx/>
                  <a:uFillTx/>
                  <a:latin typeface="Calibri" panose="020F0502020204030204"/>
                  <a:ea typeface="+mn-ea"/>
                  <a:cs typeface="+mn-cs"/>
                </a:rPr>
                <a:t>w</a:t>
              </a:r>
              <a:r>
                <a:rPr kumimoji="0" lang="en-US" b="0" i="0" u="none" strike="noStrike" kern="1200" cap="none" spc="0" normalizeH="0" baseline="-25000" noProof="0" dirty="0">
                  <a:ln>
                    <a:noFill/>
                  </a:ln>
                  <a:solidFill>
                    <a:srgbClr val="FF6600"/>
                  </a:solidFill>
                  <a:effectLst/>
                  <a:uLnTx/>
                  <a:uFillTx/>
                  <a:latin typeface="Calibri" panose="020F0502020204030204"/>
                  <a:ea typeface="+mn-ea"/>
                  <a:cs typeface="+mn-cs"/>
                </a:rPr>
                <a:t>1</a:t>
              </a:r>
              <a:endParaRPr kumimoji="0" lang="en-US" b="0" i="0" u="none" strike="noStrike" kern="1200" cap="none" spc="0" normalizeH="0" baseline="0" noProof="0" dirty="0">
                <a:ln>
                  <a:noFill/>
                </a:ln>
                <a:solidFill>
                  <a:srgbClr val="FF6600"/>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CB9AF99D-9FF2-2624-066B-66F2F4DFFD27}"/>
                </a:ext>
              </a:extLst>
            </p:cNvPr>
            <p:cNvSpPr txBox="1"/>
            <p:nvPr/>
          </p:nvSpPr>
          <p:spPr>
            <a:xfrm>
              <a:off x="726971" y="2628731"/>
              <a:ext cx="602448" cy="4568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srgbClr val="FF6600"/>
                  </a:solidFill>
                  <a:effectLst/>
                  <a:uLnTx/>
                  <a:uFillTx/>
                  <a:latin typeface="Calibri" panose="020F0502020204030204"/>
                  <a:ea typeface="+mn-ea"/>
                  <a:cs typeface="+mn-cs"/>
                </a:rPr>
                <a:t>w</a:t>
              </a:r>
              <a:r>
                <a:rPr kumimoji="0" lang="en-US" b="0" i="0" u="none" strike="noStrike" kern="1200" cap="none" spc="0" normalizeH="0" baseline="-25000" noProof="0" dirty="0" err="1">
                  <a:ln>
                    <a:noFill/>
                  </a:ln>
                  <a:solidFill>
                    <a:srgbClr val="FF6600"/>
                  </a:solidFill>
                  <a:effectLst/>
                  <a:uLnTx/>
                  <a:uFillTx/>
                  <a:latin typeface="Calibri" panose="020F0502020204030204"/>
                  <a:ea typeface="+mn-ea"/>
                  <a:cs typeface="+mn-cs"/>
                </a:rPr>
                <a:t>i</a:t>
              </a:r>
              <a:endParaRPr kumimoji="0" lang="en-US" b="0" i="0" u="none" strike="noStrike" kern="1200" cap="none" spc="0" normalizeH="0" baseline="0" noProof="0">
                <a:ln>
                  <a:noFill/>
                </a:ln>
                <a:solidFill>
                  <a:srgbClr val="FF6600"/>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1A829CEC-A330-A9AA-EBC5-6480D40C5DA3}"/>
                </a:ext>
              </a:extLst>
            </p:cNvPr>
            <p:cNvSpPr txBox="1"/>
            <p:nvPr/>
          </p:nvSpPr>
          <p:spPr>
            <a:xfrm>
              <a:off x="811690" y="3443159"/>
              <a:ext cx="702772" cy="4568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err="1">
                  <a:ln>
                    <a:noFill/>
                  </a:ln>
                  <a:solidFill>
                    <a:srgbClr val="FF6600"/>
                  </a:solidFill>
                  <a:effectLst/>
                  <a:uLnTx/>
                  <a:uFillTx/>
                  <a:latin typeface="Calibri" panose="020F0502020204030204"/>
                  <a:ea typeface="+mn-ea"/>
                  <a:cs typeface="+mn-cs"/>
                </a:rPr>
                <a:t>w</a:t>
              </a:r>
              <a:r>
                <a:rPr kumimoji="0" lang="en-US" b="0" i="0" u="none" strike="noStrike" kern="1200" cap="none" spc="0" normalizeH="0" baseline="-25000" noProof="0" err="1">
                  <a:ln>
                    <a:noFill/>
                  </a:ln>
                  <a:solidFill>
                    <a:srgbClr val="FF6600"/>
                  </a:solidFill>
                  <a:effectLst/>
                  <a:uLnTx/>
                  <a:uFillTx/>
                  <a:latin typeface="Calibri" panose="020F0502020204030204"/>
                  <a:ea typeface="+mn-ea"/>
                  <a:cs typeface="+mn-cs"/>
                </a:rPr>
                <a:t>N</a:t>
              </a:r>
              <a:endParaRPr kumimoji="0" lang="en-US" b="0" i="0" u="none" strike="noStrike" kern="1200" cap="none" spc="0" normalizeH="0" baseline="0" noProof="0">
                <a:ln>
                  <a:noFill/>
                </a:ln>
                <a:solidFill>
                  <a:srgbClr val="FF6600"/>
                </a:solidFill>
                <a:effectLst/>
                <a:uLnTx/>
                <a:uFillTx/>
                <a:latin typeface="Calibri" panose="020F0502020204030204"/>
                <a:ea typeface="+mn-ea"/>
                <a:cs typeface="+mn-cs"/>
              </a:endParaRPr>
            </a:p>
          </p:txBody>
        </p:sp>
      </p:grpSp>
      <p:pic>
        <p:nvPicPr>
          <p:cNvPr id="106" name="Picture 105" descr="Screen Shot 2018-12-17 at 09.01.53.png">
            <a:extLst>
              <a:ext uri="{FF2B5EF4-FFF2-40B4-BE49-F238E27FC236}">
                <a16:creationId xmlns:a16="http://schemas.microsoft.com/office/drawing/2014/main" id="{751A6C4A-09DB-2EED-850A-BE37989FB3C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66454" y="3856799"/>
            <a:ext cx="3687316" cy="2548803"/>
          </a:xfrm>
          <a:prstGeom prst="rect">
            <a:avLst/>
          </a:prstGeom>
        </p:spPr>
      </p:pic>
      <p:pic>
        <p:nvPicPr>
          <p:cNvPr id="107" name="Picture 106" descr="Screen Shot 2018-12-17 at 08.54.50.png">
            <a:extLst>
              <a:ext uri="{FF2B5EF4-FFF2-40B4-BE49-F238E27FC236}">
                <a16:creationId xmlns:a16="http://schemas.microsoft.com/office/drawing/2014/main" id="{0853BA80-DAA1-E959-79AC-F8884177442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525876" y="3655833"/>
            <a:ext cx="3570124" cy="2514651"/>
          </a:xfrm>
          <a:prstGeom prst="rect">
            <a:avLst/>
          </a:prstGeom>
        </p:spPr>
      </p:pic>
    </p:spTree>
    <p:extLst>
      <p:ext uri="{BB962C8B-B14F-4D97-AF65-F5344CB8AC3E}">
        <p14:creationId xmlns:p14="http://schemas.microsoft.com/office/powerpoint/2010/main" val="944404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53376-C481-762B-D174-91DE0E89C1BA}"/>
              </a:ext>
            </a:extLst>
          </p:cNvPr>
          <p:cNvSpPr>
            <a:spLocks noGrp="1"/>
          </p:cNvSpPr>
          <p:nvPr>
            <p:ph type="title"/>
          </p:nvPr>
        </p:nvSpPr>
        <p:spPr/>
        <p:txBody>
          <a:bodyPr/>
          <a:lstStyle/>
          <a:p>
            <a:pPr algn="ctr"/>
            <a:r>
              <a:rPr lang="en-CH" dirty="0">
                <a:solidFill>
                  <a:srgbClr val="0070C0"/>
                </a:solidFill>
              </a:rPr>
              <a:t>1 photon per multiplication</a:t>
            </a:r>
          </a:p>
        </p:txBody>
      </p:sp>
      <p:sp>
        <p:nvSpPr>
          <p:cNvPr id="3" name="Content Placeholder 2">
            <a:extLst>
              <a:ext uri="{FF2B5EF4-FFF2-40B4-BE49-F238E27FC236}">
                <a16:creationId xmlns:a16="http://schemas.microsoft.com/office/drawing/2014/main" id="{F202514D-5628-D76E-1A01-E37E5A6318A4}"/>
              </a:ext>
            </a:extLst>
          </p:cNvPr>
          <p:cNvSpPr>
            <a:spLocks noGrp="1"/>
          </p:cNvSpPr>
          <p:nvPr>
            <p:ph idx="1"/>
          </p:nvPr>
        </p:nvSpPr>
        <p:spPr>
          <a:xfrm>
            <a:off x="838200" y="5173518"/>
            <a:ext cx="10515600" cy="2289175"/>
          </a:xfrm>
        </p:spPr>
        <p:txBody>
          <a:bodyPr>
            <a:normAutofit/>
          </a:bodyPr>
          <a:lstStyle/>
          <a:p>
            <a:pPr algn="l"/>
            <a:r>
              <a:rPr lang="en-GB" sz="2000" b="0" i="0" u="none" strike="noStrike" dirty="0">
                <a:solidFill>
                  <a:srgbClr val="660099"/>
                </a:solidFill>
                <a:effectLst/>
                <a:latin typeface="Arial" panose="020B0604020202020204" pitchFamily="34" charset="0"/>
                <a:hlinkClick r:id="rId2"/>
              </a:rPr>
              <a:t>An optical neural network using less than 1 photon per </a:t>
            </a:r>
            <a:r>
              <a:rPr lang="en-GB" sz="2000" b="0" i="0" u="none" strike="noStrike" dirty="0" err="1">
                <a:solidFill>
                  <a:srgbClr val="660099"/>
                </a:solidFill>
                <a:effectLst/>
                <a:latin typeface="Arial" panose="020B0604020202020204" pitchFamily="34" charset="0"/>
                <a:hlinkClick r:id="rId2"/>
              </a:rPr>
              <a:t>multiplication</a:t>
            </a:r>
            <a:r>
              <a:rPr lang="en-GB" sz="2000" b="0" i="0" u="none" strike="noStrike" dirty="0" err="1">
                <a:solidFill>
                  <a:srgbClr val="777777"/>
                </a:solidFill>
                <a:effectLst/>
                <a:latin typeface="Arial" panose="020B0604020202020204" pitchFamily="34" charset="0"/>
              </a:rPr>
              <a:t>T</a:t>
            </a:r>
            <a:r>
              <a:rPr lang="en-GB" sz="2000" b="0" i="0" u="none" strike="noStrike" dirty="0">
                <a:solidFill>
                  <a:srgbClr val="777777"/>
                </a:solidFill>
                <a:effectLst/>
                <a:latin typeface="Arial" panose="020B0604020202020204" pitchFamily="34" charset="0"/>
              </a:rPr>
              <a:t> Wang, SY Ma, LG Wright, T Onodera, BC Richard, PL McMahon, Nature Communications 13 (1), 2022</a:t>
            </a:r>
          </a:p>
          <a:p>
            <a:endParaRPr lang="en-CH" sz="2000" dirty="0"/>
          </a:p>
        </p:txBody>
      </p:sp>
      <p:pic>
        <p:nvPicPr>
          <p:cNvPr id="7" name="Picture 6" descr="A diagram of a fan-in and a graph of a fan-in&#10;&#10;Description automatically generated">
            <a:extLst>
              <a:ext uri="{FF2B5EF4-FFF2-40B4-BE49-F238E27FC236}">
                <a16:creationId xmlns:a16="http://schemas.microsoft.com/office/drawing/2014/main" id="{64AC0879-B352-4D64-E1B6-D7D283C66702}"/>
              </a:ext>
            </a:extLst>
          </p:cNvPr>
          <p:cNvPicPr>
            <a:picLocks noChangeAspect="1"/>
          </p:cNvPicPr>
          <p:nvPr/>
        </p:nvPicPr>
        <p:blipFill>
          <a:blip r:embed="rId3"/>
          <a:stretch>
            <a:fillRect/>
          </a:stretch>
        </p:blipFill>
        <p:spPr>
          <a:xfrm>
            <a:off x="1743941" y="1490518"/>
            <a:ext cx="7772400" cy="2977363"/>
          </a:xfrm>
          <a:prstGeom prst="rect">
            <a:avLst/>
          </a:prstGeom>
        </p:spPr>
      </p:pic>
      <p:sp>
        <p:nvSpPr>
          <p:cNvPr id="8" name="Rectangle 7">
            <a:extLst>
              <a:ext uri="{FF2B5EF4-FFF2-40B4-BE49-F238E27FC236}">
                <a16:creationId xmlns:a16="http://schemas.microsoft.com/office/drawing/2014/main" id="{F4EF78CF-9B21-B951-0B75-36EA429EE362}"/>
              </a:ext>
            </a:extLst>
          </p:cNvPr>
          <p:cNvSpPr/>
          <p:nvPr/>
        </p:nvSpPr>
        <p:spPr>
          <a:xfrm>
            <a:off x="9199418" y="3671455"/>
            <a:ext cx="471055" cy="796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507316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D6BB7-A413-046F-84EB-C961CFC49261}"/>
              </a:ext>
            </a:extLst>
          </p:cNvPr>
          <p:cNvSpPr>
            <a:spLocks noGrp="1"/>
          </p:cNvSpPr>
          <p:nvPr>
            <p:ph type="title"/>
          </p:nvPr>
        </p:nvSpPr>
        <p:spPr/>
        <p:txBody>
          <a:bodyPr/>
          <a:lstStyle/>
          <a:p>
            <a:pPr algn="ctr"/>
            <a:r>
              <a:rPr lang="en-CH" dirty="0">
                <a:solidFill>
                  <a:srgbClr val="0070C0"/>
                </a:solidFill>
              </a:rPr>
              <a:t>Neural Networks are Nonlinear </a:t>
            </a:r>
          </a:p>
        </p:txBody>
      </p:sp>
      <p:sp>
        <p:nvSpPr>
          <p:cNvPr id="3" name="Content Placeholder 2">
            <a:extLst>
              <a:ext uri="{FF2B5EF4-FFF2-40B4-BE49-F238E27FC236}">
                <a16:creationId xmlns:a16="http://schemas.microsoft.com/office/drawing/2014/main" id="{F419FA69-C367-D664-678D-6BAC6A0F0CAC}"/>
              </a:ext>
            </a:extLst>
          </p:cNvPr>
          <p:cNvSpPr>
            <a:spLocks noGrp="1"/>
          </p:cNvSpPr>
          <p:nvPr>
            <p:ph idx="1"/>
          </p:nvPr>
        </p:nvSpPr>
        <p:spPr>
          <a:xfrm>
            <a:off x="1676400" y="1899920"/>
            <a:ext cx="10515600" cy="4351338"/>
          </a:xfrm>
        </p:spPr>
        <p:txBody>
          <a:bodyPr/>
          <a:lstStyle/>
          <a:p>
            <a:r>
              <a:rPr lang="en-GB" u="sng" dirty="0"/>
              <a:t>Inference:</a:t>
            </a:r>
            <a:r>
              <a:rPr lang="en-GB" dirty="0"/>
              <a:t> </a:t>
            </a:r>
          </a:p>
          <a:p>
            <a:pPr marL="457200" lvl="1" indent="0">
              <a:buNone/>
            </a:pPr>
            <a:r>
              <a:rPr lang="en-GB" dirty="0"/>
              <a:t>A</a:t>
            </a:r>
            <a:r>
              <a:rPr lang="en-CH" dirty="0"/>
              <a:t>ctivation function, batch normalization, softmax, etc</a:t>
            </a:r>
          </a:p>
          <a:p>
            <a:r>
              <a:rPr lang="en-CH" u="sng" dirty="0"/>
              <a:t>Training:</a:t>
            </a:r>
            <a:r>
              <a:rPr lang="en-CH" dirty="0"/>
              <a:t> </a:t>
            </a:r>
          </a:p>
          <a:p>
            <a:pPr marL="457200" lvl="1" indent="0">
              <a:buNone/>
            </a:pPr>
            <a:r>
              <a:rPr lang="en-CH" dirty="0"/>
              <a:t>Nonlinear since the system is modified by the experience</a:t>
            </a:r>
          </a:p>
          <a:p>
            <a:endParaRPr lang="en-CH" dirty="0"/>
          </a:p>
        </p:txBody>
      </p:sp>
      <p:sp>
        <p:nvSpPr>
          <p:cNvPr id="6" name="Oval 5">
            <a:extLst>
              <a:ext uri="{FF2B5EF4-FFF2-40B4-BE49-F238E27FC236}">
                <a16:creationId xmlns:a16="http://schemas.microsoft.com/office/drawing/2014/main" id="{000B12B5-8C22-F429-223F-847242A4292E}"/>
              </a:ext>
            </a:extLst>
          </p:cNvPr>
          <p:cNvSpPr/>
          <p:nvPr/>
        </p:nvSpPr>
        <p:spPr>
          <a:xfrm>
            <a:off x="6242975" y="4269625"/>
            <a:ext cx="431395" cy="38679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027FA02-289E-0684-6F6E-70DB40F0E316}"/>
              </a:ext>
            </a:extLst>
          </p:cNvPr>
          <p:cNvSpPr/>
          <p:nvPr/>
        </p:nvSpPr>
        <p:spPr>
          <a:xfrm>
            <a:off x="6223342" y="5092503"/>
            <a:ext cx="431395" cy="38679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6C5DB34-5A93-88F0-8D32-828856760984}"/>
              </a:ext>
            </a:extLst>
          </p:cNvPr>
          <p:cNvSpPr/>
          <p:nvPr/>
        </p:nvSpPr>
        <p:spPr>
          <a:xfrm>
            <a:off x="6214197" y="5926148"/>
            <a:ext cx="431395" cy="386797"/>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3F26B950-940E-ADAD-1853-1E2A20610425}"/>
              </a:ext>
            </a:extLst>
          </p:cNvPr>
          <p:cNvCxnSpPr/>
          <p:nvPr/>
        </p:nvCxnSpPr>
        <p:spPr>
          <a:xfrm>
            <a:off x="6638561" y="4453626"/>
            <a:ext cx="1087210" cy="750770"/>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5CF9B60-E25D-A292-D8B5-B653C920782F}"/>
              </a:ext>
            </a:extLst>
          </p:cNvPr>
          <p:cNvCxnSpPr>
            <a:stCxn id="7" idx="6"/>
          </p:cNvCxnSpPr>
          <p:nvPr/>
        </p:nvCxnSpPr>
        <p:spPr>
          <a:xfrm>
            <a:off x="6654737" y="5285901"/>
            <a:ext cx="1071035" cy="23058"/>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886C02D-5826-F172-5B5B-50DC93042C28}"/>
              </a:ext>
            </a:extLst>
          </p:cNvPr>
          <p:cNvCxnSpPr>
            <a:stCxn id="8" idx="6"/>
            <a:endCxn id="39" idx="3"/>
          </p:cNvCxnSpPr>
          <p:nvPr/>
        </p:nvCxnSpPr>
        <p:spPr>
          <a:xfrm flipV="1">
            <a:off x="6645592" y="5421940"/>
            <a:ext cx="1111688" cy="69760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13DDB263-AEB8-9831-9C4E-908A2B29ED76}"/>
              </a:ext>
            </a:extLst>
          </p:cNvPr>
          <p:cNvSpPr/>
          <p:nvPr/>
        </p:nvSpPr>
        <p:spPr>
          <a:xfrm>
            <a:off x="4680417" y="4395632"/>
            <a:ext cx="66496" cy="90069"/>
          </a:xfrm>
          <a:prstGeom prst="ellipse">
            <a:avLst/>
          </a:prstGeom>
          <a:noFill/>
          <a:ln w="9525" cmpd="sng">
            <a:solidFill>
              <a:srgbClr val="95B3D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7D5754E-4807-C549-C50B-FB92A6A6766A}"/>
              </a:ext>
            </a:extLst>
          </p:cNvPr>
          <p:cNvSpPr/>
          <p:nvPr/>
        </p:nvSpPr>
        <p:spPr>
          <a:xfrm>
            <a:off x="4632714" y="5293733"/>
            <a:ext cx="66496" cy="9006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5C228CE5-799E-283C-5B03-B445CAF92DEC}"/>
              </a:ext>
            </a:extLst>
          </p:cNvPr>
          <p:cNvSpPr/>
          <p:nvPr/>
        </p:nvSpPr>
        <p:spPr>
          <a:xfrm>
            <a:off x="4623461" y="6085240"/>
            <a:ext cx="66496" cy="90069"/>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90930A8-2B26-DCA4-008D-06165EB7B5C2}"/>
              </a:ext>
            </a:extLst>
          </p:cNvPr>
          <p:cNvCxnSpPr>
            <a:stCxn id="12" idx="6"/>
          </p:cNvCxnSpPr>
          <p:nvPr/>
        </p:nvCxnSpPr>
        <p:spPr>
          <a:xfrm>
            <a:off x="4746913" y="4440668"/>
            <a:ext cx="1485573" cy="7637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236A1DB-11AB-465B-4AF2-57C3017175AF}"/>
              </a:ext>
            </a:extLst>
          </p:cNvPr>
          <p:cNvCxnSpPr>
            <a:endCxn id="8" idx="2"/>
          </p:cNvCxnSpPr>
          <p:nvPr/>
        </p:nvCxnSpPr>
        <p:spPr>
          <a:xfrm>
            <a:off x="4710503" y="5355417"/>
            <a:ext cx="1503695" cy="7641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CB561A6-26E5-BE3F-723D-BCE61E68EBD2}"/>
              </a:ext>
            </a:extLst>
          </p:cNvPr>
          <p:cNvCxnSpPr>
            <a:stCxn id="12" idx="7"/>
            <a:endCxn id="6" idx="2"/>
          </p:cNvCxnSpPr>
          <p:nvPr/>
        </p:nvCxnSpPr>
        <p:spPr>
          <a:xfrm>
            <a:off x="4737175" y="4408823"/>
            <a:ext cx="1505799" cy="54201"/>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880FEAF-E66A-1F9B-C3DF-99ADCD8552D9}"/>
              </a:ext>
            </a:extLst>
          </p:cNvPr>
          <p:cNvCxnSpPr>
            <a:stCxn id="13" idx="6"/>
            <a:endCxn id="7" idx="2"/>
          </p:cNvCxnSpPr>
          <p:nvPr/>
        </p:nvCxnSpPr>
        <p:spPr>
          <a:xfrm flipV="1">
            <a:off x="4699209" y="5285901"/>
            <a:ext cx="1524132" cy="5286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B4056E2-53CC-947C-6ED2-FB05FB83D4AE}"/>
              </a:ext>
            </a:extLst>
          </p:cNvPr>
          <p:cNvCxnSpPr/>
          <p:nvPr/>
        </p:nvCxnSpPr>
        <p:spPr>
          <a:xfrm>
            <a:off x="4737176" y="6160425"/>
            <a:ext cx="1477021" cy="1488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2BDF3D7-8491-72AF-E3BA-653ACF839A2E}"/>
              </a:ext>
            </a:extLst>
          </p:cNvPr>
          <p:cNvCxnSpPr/>
          <p:nvPr/>
        </p:nvCxnSpPr>
        <p:spPr>
          <a:xfrm flipV="1">
            <a:off x="4713313" y="4589010"/>
            <a:ext cx="1582350" cy="7199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F6B0CBA-EF17-3D7E-97AD-F7F2113ABAA7}"/>
              </a:ext>
            </a:extLst>
          </p:cNvPr>
          <p:cNvCxnSpPr/>
          <p:nvPr/>
        </p:nvCxnSpPr>
        <p:spPr>
          <a:xfrm flipV="1">
            <a:off x="4698584" y="5440475"/>
            <a:ext cx="1582350" cy="7199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6AB68A8-CE75-39B6-E549-CB7D8B455AA1}"/>
              </a:ext>
            </a:extLst>
          </p:cNvPr>
          <p:cNvCxnSpPr>
            <a:endCxn id="8" idx="1"/>
          </p:cNvCxnSpPr>
          <p:nvPr/>
        </p:nvCxnSpPr>
        <p:spPr>
          <a:xfrm>
            <a:off x="4746913" y="4485702"/>
            <a:ext cx="1530460" cy="14970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8E4A6AE-7BCE-8371-698E-42FAA8751239}"/>
              </a:ext>
            </a:extLst>
          </p:cNvPr>
          <p:cNvCxnSpPr>
            <a:endCxn id="6" idx="3"/>
          </p:cNvCxnSpPr>
          <p:nvPr/>
        </p:nvCxnSpPr>
        <p:spPr>
          <a:xfrm flipV="1">
            <a:off x="4709073" y="4599776"/>
            <a:ext cx="1597078" cy="15549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B95DA2A0-8230-CA2A-E97B-30D640A2ABE3}"/>
              </a:ext>
            </a:extLst>
          </p:cNvPr>
          <p:cNvSpPr/>
          <p:nvPr/>
        </p:nvSpPr>
        <p:spPr>
          <a:xfrm>
            <a:off x="4626043" y="5540191"/>
            <a:ext cx="66496" cy="9006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C1324A3-69D9-BF41-85B2-22B2DCDA0310}"/>
              </a:ext>
            </a:extLst>
          </p:cNvPr>
          <p:cNvSpPr/>
          <p:nvPr/>
        </p:nvSpPr>
        <p:spPr>
          <a:xfrm>
            <a:off x="4619804" y="5799395"/>
            <a:ext cx="66496" cy="90069"/>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150336F-A69B-2A87-5F2E-57F7EEF5BC35}"/>
              </a:ext>
            </a:extLst>
          </p:cNvPr>
          <p:cNvSpPr/>
          <p:nvPr/>
        </p:nvSpPr>
        <p:spPr>
          <a:xfrm>
            <a:off x="4654884" y="4959994"/>
            <a:ext cx="66496" cy="90069"/>
          </a:xfrm>
          <a:prstGeom prst="ellipse">
            <a:avLst/>
          </a:prstGeom>
          <a:noFill/>
          <a:ln>
            <a:solidFill>
              <a:srgbClr val="95B3D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E7B20DC-1E6F-2DA0-E9DE-D57F184927C1}"/>
              </a:ext>
            </a:extLst>
          </p:cNvPr>
          <p:cNvSpPr/>
          <p:nvPr/>
        </p:nvSpPr>
        <p:spPr>
          <a:xfrm>
            <a:off x="4665969" y="4670347"/>
            <a:ext cx="66496" cy="90069"/>
          </a:xfrm>
          <a:prstGeom prst="ellipse">
            <a:avLst/>
          </a:prstGeom>
          <a:noFill/>
          <a:ln w="1270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1330D97-BB1C-5067-7E29-2540DB2E3B60}"/>
              </a:ext>
            </a:extLst>
          </p:cNvPr>
          <p:cNvSpPr txBox="1"/>
          <p:nvPr/>
        </p:nvSpPr>
        <p:spPr>
          <a:xfrm>
            <a:off x="3853479" y="4796708"/>
            <a:ext cx="434734" cy="769441"/>
          </a:xfrm>
          <a:prstGeom prst="rect">
            <a:avLst/>
          </a:prstGeom>
          <a:noFill/>
        </p:spPr>
        <p:txBody>
          <a:bodyPr wrap="none" rtlCol="0">
            <a:spAutoFit/>
          </a:bodyPr>
          <a:lstStyle/>
          <a:p>
            <a:r>
              <a:rPr lang="en-US" sz="4400" dirty="0"/>
              <a:t>x</a:t>
            </a:r>
          </a:p>
        </p:txBody>
      </p:sp>
      <p:sp>
        <p:nvSpPr>
          <p:cNvPr id="32" name="Oval 31">
            <a:extLst>
              <a:ext uri="{FF2B5EF4-FFF2-40B4-BE49-F238E27FC236}">
                <a16:creationId xmlns:a16="http://schemas.microsoft.com/office/drawing/2014/main" id="{7DDCE858-D1F3-5CAE-BA40-182305693C22}"/>
              </a:ext>
            </a:extLst>
          </p:cNvPr>
          <p:cNvSpPr/>
          <p:nvPr/>
        </p:nvSpPr>
        <p:spPr>
          <a:xfrm>
            <a:off x="6408021" y="4945349"/>
            <a:ext cx="66496" cy="90069"/>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0048AA6-D290-0635-46C0-9CB837D269E0}"/>
              </a:ext>
            </a:extLst>
          </p:cNvPr>
          <p:cNvSpPr/>
          <p:nvPr/>
        </p:nvSpPr>
        <p:spPr>
          <a:xfrm>
            <a:off x="6419106" y="4723937"/>
            <a:ext cx="66496" cy="9006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2EAC643-CB31-856E-CEE2-15719A44BF55}"/>
              </a:ext>
            </a:extLst>
          </p:cNvPr>
          <p:cNvSpPr/>
          <p:nvPr/>
        </p:nvSpPr>
        <p:spPr>
          <a:xfrm>
            <a:off x="6390890" y="5810272"/>
            <a:ext cx="66496" cy="90069"/>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8E0DDA-EE3B-83E8-245C-81FFEBB839E9}"/>
              </a:ext>
            </a:extLst>
          </p:cNvPr>
          <p:cNvSpPr/>
          <p:nvPr/>
        </p:nvSpPr>
        <p:spPr>
          <a:xfrm>
            <a:off x="6401974" y="5520624"/>
            <a:ext cx="66496" cy="90069"/>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32083CB-493C-E3B8-787D-C11CAB8B8A6A}"/>
              </a:ext>
            </a:extLst>
          </p:cNvPr>
          <p:cNvSpPr txBox="1"/>
          <p:nvPr/>
        </p:nvSpPr>
        <p:spPr>
          <a:xfrm>
            <a:off x="6270651" y="4175977"/>
            <a:ext cx="307865" cy="421795"/>
          </a:xfrm>
          <a:prstGeom prst="rect">
            <a:avLst/>
          </a:prstGeom>
          <a:noFill/>
        </p:spPr>
        <p:txBody>
          <a:bodyPr wrap="none" rtlCol="0">
            <a:spAutoFit/>
          </a:bodyPr>
          <a:lstStyle/>
          <a:p>
            <a:r>
              <a:rPr lang="en-US" sz="2800" dirty="0">
                <a:solidFill>
                  <a:srgbClr val="FFFF00"/>
                </a:solidFill>
              </a:rPr>
              <a:t>g</a:t>
            </a:r>
          </a:p>
        </p:txBody>
      </p:sp>
      <p:sp>
        <p:nvSpPr>
          <p:cNvPr id="37" name="TextBox 36">
            <a:extLst>
              <a:ext uri="{FF2B5EF4-FFF2-40B4-BE49-F238E27FC236}">
                <a16:creationId xmlns:a16="http://schemas.microsoft.com/office/drawing/2014/main" id="{E3F1AB63-3518-7E3A-C50E-233B4B61D062}"/>
              </a:ext>
            </a:extLst>
          </p:cNvPr>
          <p:cNvSpPr txBox="1"/>
          <p:nvPr/>
        </p:nvSpPr>
        <p:spPr>
          <a:xfrm>
            <a:off x="6262498" y="5023513"/>
            <a:ext cx="307865" cy="421795"/>
          </a:xfrm>
          <a:prstGeom prst="rect">
            <a:avLst/>
          </a:prstGeom>
          <a:noFill/>
        </p:spPr>
        <p:txBody>
          <a:bodyPr wrap="none" rtlCol="0">
            <a:spAutoFit/>
          </a:bodyPr>
          <a:lstStyle/>
          <a:p>
            <a:r>
              <a:rPr lang="en-US" sz="2800" dirty="0">
                <a:solidFill>
                  <a:srgbClr val="FFFF00"/>
                </a:solidFill>
              </a:rPr>
              <a:t>g</a:t>
            </a:r>
          </a:p>
        </p:txBody>
      </p:sp>
      <p:sp>
        <p:nvSpPr>
          <p:cNvPr id="38" name="TextBox 37">
            <a:extLst>
              <a:ext uri="{FF2B5EF4-FFF2-40B4-BE49-F238E27FC236}">
                <a16:creationId xmlns:a16="http://schemas.microsoft.com/office/drawing/2014/main" id="{CEC78B29-53E9-C371-BBAE-DFF709FA68B0}"/>
              </a:ext>
            </a:extLst>
          </p:cNvPr>
          <p:cNvSpPr txBox="1"/>
          <p:nvPr/>
        </p:nvSpPr>
        <p:spPr>
          <a:xfrm>
            <a:off x="6244901" y="5805315"/>
            <a:ext cx="307865" cy="421795"/>
          </a:xfrm>
          <a:prstGeom prst="rect">
            <a:avLst/>
          </a:prstGeom>
          <a:noFill/>
        </p:spPr>
        <p:txBody>
          <a:bodyPr wrap="none" rtlCol="0">
            <a:spAutoFit/>
          </a:bodyPr>
          <a:lstStyle/>
          <a:p>
            <a:r>
              <a:rPr lang="en-US" sz="2800" dirty="0">
                <a:solidFill>
                  <a:srgbClr val="FFFF00"/>
                </a:solidFill>
              </a:rPr>
              <a:t>g</a:t>
            </a:r>
          </a:p>
        </p:txBody>
      </p:sp>
      <p:sp>
        <p:nvSpPr>
          <p:cNvPr id="39" name="Oval 38">
            <a:extLst>
              <a:ext uri="{FF2B5EF4-FFF2-40B4-BE49-F238E27FC236}">
                <a16:creationId xmlns:a16="http://schemas.microsoft.com/office/drawing/2014/main" id="{20D52400-D10A-579D-8CD7-8BD4AB3B475B}"/>
              </a:ext>
            </a:extLst>
          </p:cNvPr>
          <p:cNvSpPr/>
          <p:nvPr/>
        </p:nvSpPr>
        <p:spPr>
          <a:xfrm>
            <a:off x="7694104" y="5091789"/>
            <a:ext cx="431395" cy="386797"/>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70E62E9-08B3-E68B-E461-E968671A9208}"/>
              </a:ext>
            </a:extLst>
          </p:cNvPr>
          <p:cNvSpPr txBox="1"/>
          <p:nvPr/>
        </p:nvSpPr>
        <p:spPr>
          <a:xfrm>
            <a:off x="7747847" y="4969678"/>
            <a:ext cx="307865" cy="421795"/>
          </a:xfrm>
          <a:prstGeom prst="rect">
            <a:avLst/>
          </a:prstGeom>
          <a:noFill/>
        </p:spPr>
        <p:txBody>
          <a:bodyPr wrap="none" rtlCol="0">
            <a:spAutoFit/>
          </a:bodyPr>
          <a:lstStyle/>
          <a:p>
            <a:r>
              <a:rPr lang="en-US" sz="2800" dirty="0">
                <a:solidFill>
                  <a:srgbClr val="FFFF00"/>
                </a:solidFill>
              </a:rPr>
              <a:t>g</a:t>
            </a:r>
          </a:p>
        </p:txBody>
      </p:sp>
      <p:graphicFrame>
        <p:nvGraphicFramePr>
          <p:cNvPr id="41" name="Object 40">
            <a:extLst>
              <a:ext uri="{FF2B5EF4-FFF2-40B4-BE49-F238E27FC236}">
                <a16:creationId xmlns:a16="http://schemas.microsoft.com/office/drawing/2014/main" id="{808F372C-344B-37FE-A696-BEE2F063B70A}"/>
              </a:ext>
            </a:extLst>
          </p:cNvPr>
          <p:cNvGraphicFramePr>
            <a:graphicFrameLocks noChangeAspect="1"/>
          </p:cNvGraphicFramePr>
          <p:nvPr/>
        </p:nvGraphicFramePr>
        <p:xfrm>
          <a:off x="6256640" y="4843986"/>
          <a:ext cx="81812" cy="134386"/>
        </p:xfrm>
        <a:graphic>
          <a:graphicData uri="http://schemas.openxmlformats.org/presentationml/2006/ole">
            <mc:AlternateContent xmlns:mc="http://schemas.openxmlformats.org/markup-compatibility/2006">
              <mc:Choice xmlns:v="urn:schemas-microsoft-com:vml" Requires="v">
                <p:oleObj name="Equation" r:id="rId2" imgW="127000" imgH="203200" progId="Equation.DSMT4">
                  <p:embed/>
                </p:oleObj>
              </mc:Choice>
              <mc:Fallback>
                <p:oleObj name="Equation" r:id="rId2" imgW="127000" imgH="203200" progId="Equation.DSMT4">
                  <p:embed/>
                  <p:pic>
                    <p:nvPicPr>
                      <p:cNvPr id="41" name="Object 40">
                        <a:extLst>
                          <a:ext uri="{FF2B5EF4-FFF2-40B4-BE49-F238E27FC236}">
                            <a16:creationId xmlns:a16="http://schemas.microsoft.com/office/drawing/2014/main" id="{808F372C-344B-37FE-A696-BEE2F063B70A}"/>
                          </a:ext>
                        </a:extLst>
                      </p:cNvPr>
                      <p:cNvPicPr/>
                      <p:nvPr/>
                    </p:nvPicPr>
                    <p:blipFill>
                      <a:blip r:embed="rId3"/>
                      <a:stretch>
                        <a:fillRect/>
                      </a:stretch>
                    </p:blipFill>
                    <p:spPr>
                      <a:xfrm>
                        <a:off x="6256640" y="4843986"/>
                        <a:ext cx="81812" cy="134386"/>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8D138C27-C306-65FB-A373-00033A88345E}"/>
              </a:ext>
            </a:extLst>
          </p:cNvPr>
          <p:cNvGraphicFramePr>
            <a:graphicFrameLocks noChangeAspect="1"/>
          </p:cNvGraphicFramePr>
          <p:nvPr/>
        </p:nvGraphicFramePr>
        <p:xfrm>
          <a:off x="6256640" y="4843986"/>
          <a:ext cx="81812" cy="134386"/>
        </p:xfrm>
        <a:graphic>
          <a:graphicData uri="http://schemas.openxmlformats.org/presentationml/2006/ole">
            <mc:AlternateContent xmlns:mc="http://schemas.openxmlformats.org/markup-compatibility/2006">
              <mc:Choice xmlns:v="urn:schemas-microsoft-com:vml" Requires="v">
                <p:oleObj name="Equation" r:id="rId4" imgW="127000" imgH="203200" progId="Equation.DSMT4">
                  <p:embed/>
                </p:oleObj>
              </mc:Choice>
              <mc:Fallback>
                <p:oleObj name="Equation" r:id="rId4" imgW="127000" imgH="203200" progId="Equation.DSMT4">
                  <p:embed/>
                  <p:pic>
                    <p:nvPicPr>
                      <p:cNvPr id="42" name="Object 41">
                        <a:extLst>
                          <a:ext uri="{FF2B5EF4-FFF2-40B4-BE49-F238E27FC236}">
                            <a16:creationId xmlns:a16="http://schemas.microsoft.com/office/drawing/2014/main" id="{8D138C27-C306-65FB-A373-00033A88345E}"/>
                          </a:ext>
                        </a:extLst>
                      </p:cNvPr>
                      <p:cNvPicPr/>
                      <p:nvPr/>
                    </p:nvPicPr>
                    <p:blipFill>
                      <a:blip r:embed="rId3"/>
                      <a:stretch>
                        <a:fillRect/>
                      </a:stretch>
                    </p:blipFill>
                    <p:spPr>
                      <a:xfrm>
                        <a:off x="6256640" y="4843986"/>
                        <a:ext cx="81812" cy="134386"/>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B82DFEFF-FFFA-530E-3331-FE4968713B82}"/>
              </a:ext>
            </a:extLst>
          </p:cNvPr>
          <p:cNvGraphicFramePr>
            <a:graphicFrameLocks noChangeAspect="1"/>
          </p:cNvGraphicFramePr>
          <p:nvPr/>
        </p:nvGraphicFramePr>
        <p:xfrm>
          <a:off x="6260731" y="5070763"/>
          <a:ext cx="139080" cy="184781"/>
        </p:xfrm>
        <a:graphic>
          <a:graphicData uri="http://schemas.openxmlformats.org/presentationml/2006/ole">
            <mc:AlternateContent xmlns:mc="http://schemas.openxmlformats.org/markup-compatibility/2006">
              <mc:Choice xmlns:v="urn:schemas-microsoft-com:vml" Requires="v">
                <p:oleObj name="Equation" r:id="rId5" imgW="215900" imgH="279400" progId="Equation.DSMT4">
                  <p:embed/>
                </p:oleObj>
              </mc:Choice>
              <mc:Fallback>
                <p:oleObj name="Equation" r:id="rId5" imgW="215900" imgH="279400" progId="Equation.DSMT4">
                  <p:embed/>
                  <p:pic>
                    <p:nvPicPr>
                      <p:cNvPr id="43" name="Object 42">
                        <a:extLst>
                          <a:ext uri="{FF2B5EF4-FFF2-40B4-BE49-F238E27FC236}">
                            <a16:creationId xmlns:a16="http://schemas.microsoft.com/office/drawing/2014/main" id="{B82DFEFF-FFFA-530E-3331-FE4968713B82}"/>
                          </a:ext>
                        </a:extLst>
                      </p:cNvPr>
                      <p:cNvPicPr/>
                      <p:nvPr/>
                    </p:nvPicPr>
                    <p:blipFill>
                      <a:blip r:embed="rId6"/>
                      <a:stretch>
                        <a:fillRect/>
                      </a:stretch>
                    </p:blipFill>
                    <p:spPr>
                      <a:xfrm>
                        <a:off x="6260731" y="5070763"/>
                        <a:ext cx="139080" cy="184781"/>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F605022C-7151-F273-AB06-ED896850FDEA}"/>
              </a:ext>
            </a:extLst>
          </p:cNvPr>
          <p:cNvGraphicFramePr>
            <a:graphicFrameLocks noChangeAspect="1"/>
          </p:cNvGraphicFramePr>
          <p:nvPr/>
        </p:nvGraphicFramePr>
        <p:xfrm>
          <a:off x="5281812" y="6175309"/>
          <a:ext cx="451537" cy="682691"/>
        </p:xfrm>
        <a:graphic>
          <a:graphicData uri="http://schemas.openxmlformats.org/presentationml/2006/ole">
            <mc:AlternateContent xmlns:mc="http://schemas.openxmlformats.org/markup-compatibility/2006">
              <mc:Choice xmlns:v="urn:schemas-microsoft-com:vml" Requires="v">
                <p:oleObj name="Equation" r:id="rId7" imgW="215900" imgH="279400" progId="Equation.DSMT4">
                  <p:embed/>
                </p:oleObj>
              </mc:Choice>
              <mc:Fallback>
                <p:oleObj name="Equation" r:id="rId7" imgW="215900" imgH="279400" progId="Equation.DSMT4">
                  <p:embed/>
                  <p:pic>
                    <p:nvPicPr>
                      <p:cNvPr id="44" name="Object 43">
                        <a:extLst>
                          <a:ext uri="{FF2B5EF4-FFF2-40B4-BE49-F238E27FC236}">
                            <a16:creationId xmlns:a16="http://schemas.microsoft.com/office/drawing/2014/main" id="{F605022C-7151-F273-AB06-ED896850FDEA}"/>
                          </a:ext>
                        </a:extLst>
                      </p:cNvPr>
                      <p:cNvPicPr/>
                      <p:nvPr/>
                    </p:nvPicPr>
                    <p:blipFill>
                      <a:blip r:embed="rId8"/>
                      <a:stretch>
                        <a:fillRect/>
                      </a:stretch>
                    </p:blipFill>
                    <p:spPr>
                      <a:xfrm>
                        <a:off x="5281812" y="6175309"/>
                        <a:ext cx="451537" cy="682691"/>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4EDF96C0-6F0D-9970-635D-BC65DE60D91C}"/>
              </a:ext>
            </a:extLst>
          </p:cNvPr>
          <p:cNvGraphicFramePr>
            <a:graphicFrameLocks noChangeAspect="1"/>
          </p:cNvGraphicFramePr>
          <p:nvPr/>
        </p:nvGraphicFramePr>
        <p:xfrm>
          <a:off x="6995160" y="5730184"/>
          <a:ext cx="451537" cy="682691"/>
        </p:xfrm>
        <a:graphic>
          <a:graphicData uri="http://schemas.openxmlformats.org/presentationml/2006/ole">
            <mc:AlternateContent xmlns:mc="http://schemas.openxmlformats.org/markup-compatibility/2006">
              <mc:Choice xmlns:v="urn:schemas-microsoft-com:vml" Requires="v">
                <p:oleObj name="Equation" r:id="rId9" imgW="215900" imgH="279400" progId="Equation.DSMT4">
                  <p:embed/>
                </p:oleObj>
              </mc:Choice>
              <mc:Fallback>
                <p:oleObj name="Equation" r:id="rId9" imgW="215900" imgH="279400" progId="Equation.DSMT4">
                  <p:embed/>
                  <p:pic>
                    <p:nvPicPr>
                      <p:cNvPr id="45" name="Object 44">
                        <a:extLst>
                          <a:ext uri="{FF2B5EF4-FFF2-40B4-BE49-F238E27FC236}">
                            <a16:creationId xmlns:a16="http://schemas.microsoft.com/office/drawing/2014/main" id="{4EDF96C0-6F0D-9970-635D-BC65DE60D91C}"/>
                          </a:ext>
                        </a:extLst>
                      </p:cNvPr>
                      <p:cNvPicPr/>
                      <p:nvPr/>
                    </p:nvPicPr>
                    <p:blipFill>
                      <a:blip r:embed="rId10"/>
                      <a:stretch>
                        <a:fillRect/>
                      </a:stretch>
                    </p:blipFill>
                    <p:spPr>
                      <a:xfrm>
                        <a:off x="6995160" y="5730184"/>
                        <a:ext cx="451537" cy="682691"/>
                      </a:xfrm>
                      <a:prstGeom prst="rect">
                        <a:avLst/>
                      </a:prstGeom>
                    </p:spPr>
                  </p:pic>
                </p:oleObj>
              </mc:Fallback>
            </mc:AlternateContent>
          </a:graphicData>
        </a:graphic>
      </p:graphicFrame>
      <p:cxnSp>
        <p:nvCxnSpPr>
          <p:cNvPr id="46" name="Straight Arrow Connector 45">
            <a:extLst>
              <a:ext uri="{FF2B5EF4-FFF2-40B4-BE49-F238E27FC236}">
                <a16:creationId xmlns:a16="http://schemas.microsoft.com/office/drawing/2014/main" id="{B2CBFD29-9853-B6C5-3E42-E80DA4069F7A}"/>
              </a:ext>
            </a:extLst>
          </p:cNvPr>
          <p:cNvCxnSpPr/>
          <p:nvPr/>
        </p:nvCxnSpPr>
        <p:spPr>
          <a:xfrm>
            <a:off x="7318132" y="4453626"/>
            <a:ext cx="516302" cy="63622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08580FF9-930D-B105-DCF9-2EC25DB65972}"/>
              </a:ext>
            </a:extLst>
          </p:cNvPr>
          <p:cNvSpPr txBox="1"/>
          <p:nvPr/>
        </p:nvSpPr>
        <p:spPr>
          <a:xfrm>
            <a:off x="7160808" y="4115878"/>
            <a:ext cx="252944" cy="386742"/>
          </a:xfrm>
          <a:prstGeom prst="rect">
            <a:avLst/>
          </a:prstGeom>
          <a:noFill/>
        </p:spPr>
        <p:txBody>
          <a:bodyPr wrap="none" rtlCol="0">
            <a:spAutoFit/>
          </a:bodyPr>
          <a:lstStyle/>
          <a:p>
            <a:r>
              <a:rPr lang="en-US" sz="3200" dirty="0"/>
              <a:t>1</a:t>
            </a:r>
          </a:p>
        </p:txBody>
      </p:sp>
      <p:graphicFrame>
        <p:nvGraphicFramePr>
          <p:cNvPr id="48" name="Object 47">
            <a:extLst>
              <a:ext uri="{FF2B5EF4-FFF2-40B4-BE49-F238E27FC236}">
                <a16:creationId xmlns:a16="http://schemas.microsoft.com/office/drawing/2014/main" id="{76C758F5-BF0F-CCFC-E8A1-3C29E5DF6F4E}"/>
              </a:ext>
            </a:extLst>
          </p:cNvPr>
          <p:cNvGraphicFramePr>
            <a:graphicFrameLocks noChangeAspect="1"/>
          </p:cNvGraphicFramePr>
          <p:nvPr/>
        </p:nvGraphicFramePr>
        <p:xfrm>
          <a:off x="7587107" y="4311691"/>
          <a:ext cx="452011" cy="651983"/>
        </p:xfrm>
        <a:graphic>
          <a:graphicData uri="http://schemas.openxmlformats.org/presentationml/2006/ole">
            <mc:AlternateContent xmlns:mc="http://schemas.openxmlformats.org/markup-compatibility/2006">
              <mc:Choice xmlns:v="urn:schemas-microsoft-com:vml" Requires="v">
                <p:oleObj name="Equation" r:id="rId11" imgW="215900" imgH="266700" progId="Equation.DSMT4">
                  <p:embed/>
                </p:oleObj>
              </mc:Choice>
              <mc:Fallback>
                <p:oleObj name="Equation" r:id="rId11" imgW="215900" imgH="266700" progId="Equation.DSMT4">
                  <p:embed/>
                  <p:pic>
                    <p:nvPicPr>
                      <p:cNvPr id="48" name="Object 47">
                        <a:extLst>
                          <a:ext uri="{FF2B5EF4-FFF2-40B4-BE49-F238E27FC236}">
                            <a16:creationId xmlns:a16="http://schemas.microsoft.com/office/drawing/2014/main" id="{76C758F5-BF0F-CCFC-E8A1-3C29E5DF6F4E}"/>
                          </a:ext>
                        </a:extLst>
                      </p:cNvPr>
                      <p:cNvPicPr/>
                      <p:nvPr/>
                    </p:nvPicPr>
                    <p:blipFill>
                      <a:blip r:embed="rId12"/>
                      <a:stretch>
                        <a:fillRect/>
                      </a:stretch>
                    </p:blipFill>
                    <p:spPr>
                      <a:xfrm>
                        <a:off x="7587107" y="4311691"/>
                        <a:ext cx="452011" cy="65198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187798A1-B498-39C7-3778-E7D130A5D0C2}"/>
              </a:ext>
            </a:extLst>
          </p:cNvPr>
          <p:cNvSpPr txBox="1"/>
          <p:nvPr/>
        </p:nvSpPr>
        <p:spPr>
          <a:xfrm>
            <a:off x="8497869" y="4869098"/>
            <a:ext cx="2077364" cy="769441"/>
          </a:xfrm>
          <a:prstGeom prst="rect">
            <a:avLst/>
          </a:prstGeom>
          <a:noFill/>
        </p:spPr>
        <p:txBody>
          <a:bodyPr wrap="none" rtlCol="0">
            <a:spAutoFit/>
          </a:bodyPr>
          <a:lstStyle/>
          <a:p>
            <a:r>
              <a:rPr lang="en-US" sz="4400" dirty="0"/>
              <a:t>Y=f(</a:t>
            </a:r>
            <a:r>
              <a:rPr lang="en-US" sz="4400" dirty="0" err="1"/>
              <a:t>x,w</a:t>
            </a:r>
            <a:r>
              <a:rPr lang="en-US" sz="4400" dirty="0"/>
              <a:t>)</a:t>
            </a:r>
          </a:p>
        </p:txBody>
      </p:sp>
    </p:spTree>
    <p:extLst>
      <p:ext uri="{BB962C8B-B14F-4D97-AF65-F5344CB8AC3E}">
        <p14:creationId xmlns:p14="http://schemas.microsoft.com/office/powerpoint/2010/main" val="96695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908B-5A0C-4C57-7116-184677B25D83}"/>
              </a:ext>
            </a:extLst>
          </p:cNvPr>
          <p:cNvSpPr>
            <a:spLocks noGrp="1"/>
          </p:cNvSpPr>
          <p:nvPr>
            <p:ph type="title"/>
          </p:nvPr>
        </p:nvSpPr>
        <p:spPr>
          <a:xfrm>
            <a:off x="886514" y="237831"/>
            <a:ext cx="10515600" cy="1325563"/>
          </a:xfrm>
        </p:spPr>
        <p:txBody>
          <a:bodyPr>
            <a:normAutofit/>
          </a:bodyPr>
          <a:lstStyle/>
          <a:p>
            <a:pPr algn="ctr"/>
            <a:r>
              <a:rPr lang="en-CH" sz="4000" dirty="0">
                <a:solidFill>
                  <a:srgbClr val="0070C0"/>
                </a:solidFill>
              </a:rPr>
              <a:t>Linear optics + digital nonlinearities</a:t>
            </a:r>
            <a:br>
              <a:rPr lang="en-CH" sz="4000" dirty="0">
                <a:solidFill>
                  <a:srgbClr val="0070C0"/>
                </a:solidFill>
              </a:rPr>
            </a:br>
            <a:r>
              <a:rPr lang="en-CH" sz="4000" dirty="0">
                <a:solidFill>
                  <a:srgbClr val="0070C0"/>
                </a:solidFill>
              </a:rPr>
              <a:t> </a:t>
            </a:r>
          </a:p>
        </p:txBody>
      </p:sp>
      <p:grpSp>
        <p:nvGrpSpPr>
          <p:cNvPr id="49" name="Group 48">
            <a:extLst>
              <a:ext uri="{FF2B5EF4-FFF2-40B4-BE49-F238E27FC236}">
                <a16:creationId xmlns:a16="http://schemas.microsoft.com/office/drawing/2014/main" id="{34A17204-48B6-A107-0CCC-76D6CAC59F4C}"/>
              </a:ext>
            </a:extLst>
          </p:cNvPr>
          <p:cNvGrpSpPr/>
          <p:nvPr/>
        </p:nvGrpSpPr>
        <p:grpSpPr>
          <a:xfrm>
            <a:off x="0" y="1573136"/>
            <a:ext cx="11753351" cy="3748905"/>
            <a:chOff x="0" y="1573136"/>
            <a:chExt cx="11753351" cy="3748905"/>
          </a:xfrm>
        </p:grpSpPr>
        <p:sp>
          <p:nvSpPr>
            <p:cNvPr id="4" name="Rectangle 3">
              <a:extLst>
                <a:ext uri="{FF2B5EF4-FFF2-40B4-BE49-F238E27FC236}">
                  <a16:creationId xmlns:a16="http://schemas.microsoft.com/office/drawing/2014/main" id="{5567ABCE-ED65-B888-D57A-A9BC267C9FDC}"/>
                </a:ext>
              </a:extLst>
            </p:cNvPr>
            <p:cNvSpPr/>
            <p:nvPr/>
          </p:nvSpPr>
          <p:spPr>
            <a:xfrm>
              <a:off x="1875767" y="3309033"/>
              <a:ext cx="1334044" cy="12230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OPTICS</a:t>
              </a:r>
            </a:p>
          </p:txBody>
        </p:sp>
        <p:sp>
          <p:nvSpPr>
            <p:cNvPr id="5" name="Rectangle 4">
              <a:extLst>
                <a:ext uri="{FF2B5EF4-FFF2-40B4-BE49-F238E27FC236}">
                  <a16:creationId xmlns:a16="http://schemas.microsoft.com/office/drawing/2014/main" id="{D7F26814-FAF2-C42F-48CA-46E521255668}"/>
                </a:ext>
              </a:extLst>
            </p:cNvPr>
            <p:cNvSpPr/>
            <p:nvPr/>
          </p:nvSpPr>
          <p:spPr>
            <a:xfrm>
              <a:off x="5020749" y="3309033"/>
              <a:ext cx="1334044" cy="12230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OPTICS</a:t>
              </a:r>
            </a:p>
          </p:txBody>
        </p:sp>
        <p:sp>
          <p:nvSpPr>
            <p:cNvPr id="6" name="Rectangle 5">
              <a:extLst>
                <a:ext uri="{FF2B5EF4-FFF2-40B4-BE49-F238E27FC236}">
                  <a16:creationId xmlns:a16="http://schemas.microsoft.com/office/drawing/2014/main" id="{EB20617B-7C6F-747F-D12E-8EEC7526DDCC}"/>
                </a:ext>
              </a:extLst>
            </p:cNvPr>
            <p:cNvSpPr/>
            <p:nvPr/>
          </p:nvSpPr>
          <p:spPr>
            <a:xfrm>
              <a:off x="8094481" y="3299533"/>
              <a:ext cx="1334044" cy="12230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OPTICS</a:t>
              </a:r>
            </a:p>
          </p:txBody>
        </p:sp>
        <p:sp>
          <p:nvSpPr>
            <p:cNvPr id="11" name="Rectangle 10">
              <a:extLst>
                <a:ext uri="{FF2B5EF4-FFF2-40B4-BE49-F238E27FC236}">
                  <a16:creationId xmlns:a16="http://schemas.microsoft.com/office/drawing/2014/main" id="{82201012-FA3D-9F27-4A46-3C7CB59CC68B}"/>
                </a:ext>
              </a:extLst>
            </p:cNvPr>
            <p:cNvSpPr/>
            <p:nvPr/>
          </p:nvSpPr>
          <p:spPr>
            <a:xfrm>
              <a:off x="1843393" y="1573136"/>
              <a:ext cx="7624008" cy="55814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400" b="1" dirty="0"/>
                <a:t>ELECTRONICS</a:t>
              </a:r>
            </a:p>
          </p:txBody>
        </p:sp>
        <p:sp>
          <p:nvSpPr>
            <p:cNvPr id="12" name="Rectangle 11">
              <a:extLst>
                <a:ext uri="{FF2B5EF4-FFF2-40B4-BE49-F238E27FC236}">
                  <a16:creationId xmlns:a16="http://schemas.microsoft.com/office/drawing/2014/main" id="{963F5360-AD30-B890-6B3D-2448BF13C683}"/>
                </a:ext>
              </a:extLst>
            </p:cNvPr>
            <p:cNvSpPr/>
            <p:nvPr/>
          </p:nvSpPr>
          <p:spPr>
            <a:xfrm>
              <a:off x="1381012" y="3309033"/>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Rectangle 12">
              <a:extLst>
                <a:ext uri="{FF2B5EF4-FFF2-40B4-BE49-F238E27FC236}">
                  <a16:creationId xmlns:a16="http://schemas.microsoft.com/office/drawing/2014/main" id="{9C443D04-C8AB-D546-8688-B2C9C68C858F}"/>
                </a:ext>
              </a:extLst>
            </p:cNvPr>
            <p:cNvSpPr/>
            <p:nvPr/>
          </p:nvSpPr>
          <p:spPr>
            <a:xfrm>
              <a:off x="9944087" y="3305748"/>
              <a:ext cx="178130" cy="12230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45433ECE-1936-3CD0-E70E-5325A89A85C4}"/>
                </a:ext>
              </a:extLst>
            </p:cNvPr>
            <p:cNvSpPr txBox="1"/>
            <p:nvPr/>
          </p:nvSpPr>
          <p:spPr>
            <a:xfrm>
              <a:off x="190301" y="2170196"/>
              <a:ext cx="1320554" cy="646331"/>
            </a:xfrm>
            <a:prstGeom prst="rect">
              <a:avLst/>
            </a:prstGeom>
            <a:noFill/>
          </p:spPr>
          <p:txBody>
            <a:bodyPr wrap="none" rtlCol="0">
              <a:spAutoFit/>
            </a:bodyPr>
            <a:lstStyle/>
            <a:p>
              <a:pPr algn="ctr"/>
              <a:r>
                <a:rPr lang="en-CH" dirty="0">
                  <a:solidFill>
                    <a:srgbClr val="00B050"/>
                  </a:solidFill>
                </a:rPr>
                <a:t>Light </a:t>
              </a:r>
            </a:p>
            <a:p>
              <a:pPr algn="ctr"/>
              <a:r>
                <a:rPr lang="en-CH" dirty="0">
                  <a:solidFill>
                    <a:srgbClr val="00B050"/>
                  </a:solidFill>
                </a:rPr>
                <a:t>Modulators</a:t>
              </a:r>
            </a:p>
          </p:txBody>
        </p:sp>
        <p:sp>
          <p:nvSpPr>
            <p:cNvPr id="15" name="TextBox 14">
              <a:extLst>
                <a:ext uri="{FF2B5EF4-FFF2-40B4-BE49-F238E27FC236}">
                  <a16:creationId xmlns:a16="http://schemas.microsoft.com/office/drawing/2014/main" id="{A5E0C945-8364-AD25-7B6C-20461C7EF24A}"/>
                </a:ext>
              </a:extLst>
            </p:cNvPr>
            <p:cNvSpPr txBox="1"/>
            <p:nvPr/>
          </p:nvSpPr>
          <p:spPr>
            <a:xfrm>
              <a:off x="7986235" y="4675710"/>
              <a:ext cx="1170770" cy="646331"/>
            </a:xfrm>
            <a:prstGeom prst="rect">
              <a:avLst/>
            </a:prstGeom>
            <a:solidFill>
              <a:schemeClr val="accent2">
                <a:lumMod val="50000"/>
              </a:schemeClr>
            </a:solidFill>
            <a:ln>
              <a:noFill/>
            </a:ln>
          </p:spPr>
          <p:txBody>
            <a:bodyPr wrap="none" rtlCol="0">
              <a:spAutoFit/>
            </a:bodyPr>
            <a:lstStyle/>
            <a:p>
              <a:pPr algn="ctr"/>
              <a:r>
                <a:rPr lang="en-CH" dirty="0">
                  <a:solidFill>
                    <a:srgbClr val="FFC000"/>
                  </a:solidFill>
                </a:rPr>
                <a:t>Light </a:t>
              </a:r>
            </a:p>
            <a:p>
              <a:pPr algn="ctr"/>
              <a:r>
                <a:rPr lang="en-CH" dirty="0">
                  <a:solidFill>
                    <a:srgbClr val="FFC000"/>
                  </a:solidFill>
                </a:rPr>
                <a:t>Detectors</a:t>
              </a:r>
            </a:p>
          </p:txBody>
        </p:sp>
        <p:sp>
          <p:nvSpPr>
            <p:cNvPr id="16" name="TextBox 15">
              <a:extLst>
                <a:ext uri="{FF2B5EF4-FFF2-40B4-BE49-F238E27FC236}">
                  <a16:creationId xmlns:a16="http://schemas.microsoft.com/office/drawing/2014/main" id="{A37077B6-C599-8AF7-0AFB-ED9048BB496D}"/>
                </a:ext>
              </a:extLst>
            </p:cNvPr>
            <p:cNvSpPr txBox="1"/>
            <p:nvPr/>
          </p:nvSpPr>
          <p:spPr>
            <a:xfrm>
              <a:off x="0" y="3716417"/>
              <a:ext cx="699230" cy="646331"/>
            </a:xfrm>
            <a:prstGeom prst="rect">
              <a:avLst/>
            </a:prstGeom>
            <a:noFill/>
          </p:spPr>
          <p:txBody>
            <a:bodyPr wrap="none" rtlCol="0">
              <a:spAutoFit/>
            </a:bodyPr>
            <a:lstStyle/>
            <a:p>
              <a:r>
                <a:rPr lang="en-GB" dirty="0"/>
                <a:t>I</a:t>
              </a:r>
              <a:r>
                <a:rPr lang="en-CH" dirty="0"/>
                <a:t>nput</a:t>
              </a:r>
            </a:p>
            <a:p>
              <a:pPr algn="ctr"/>
              <a:r>
                <a:rPr lang="en-CH" dirty="0"/>
                <a:t>X</a:t>
              </a:r>
            </a:p>
          </p:txBody>
        </p:sp>
        <p:sp>
          <p:nvSpPr>
            <p:cNvPr id="17" name="TextBox 16">
              <a:extLst>
                <a:ext uri="{FF2B5EF4-FFF2-40B4-BE49-F238E27FC236}">
                  <a16:creationId xmlns:a16="http://schemas.microsoft.com/office/drawing/2014/main" id="{70CF5CF2-F378-8A0F-6067-B97B866CF84F}"/>
                </a:ext>
              </a:extLst>
            </p:cNvPr>
            <p:cNvSpPr txBox="1"/>
            <p:nvPr/>
          </p:nvSpPr>
          <p:spPr>
            <a:xfrm>
              <a:off x="10636570" y="3739093"/>
              <a:ext cx="1116781" cy="646331"/>
            </a:xfrm>
            <a:prstGeom prst="rect">
              <a:avLst/>
            </a:prstGeom>
            <a:noFill/>
          </p:spPr>
          <p:txBody>
            <a:bodyPr wrap="none" rtlCol="0">
              <a:spAutoFit/>
            </a:bodyPr>
            <a:lstStyle/>
            <a:p>
              <a:pPr algn="ctr"/>
              <a:r>
                <a:rPr lang="en-GB" dirty="0"/>
                <a:t>O</a:t>
              </a:r>
              <a:r>
                <a:rPr lang="en-CH" dirty="0"/>
                <a:t>utput</a:t>
              </a:r>
            </a:p>
            <a:p>
              <a:pPr algn="ctr"/>
              <a:r>
                <a:rPr lang="en-CH" dirty="0"/>
                <a:t>Y = f(X,W)</a:t>
              </a:r>
            </a:p>
          </p:txBody>
        </p:sp>
        <p:sp>
          <p:nvSpPr>
            <p:cNvPr id="21" name="Right Arrow 20">
              <a:extLst>
                <a:ext uri="{FF2B5EF4-FFF2-40B4-BE49-F238E27FC236}">
                  <a16:creationId xmlns:a16="http://schemas.microsoft.com/office/drawing/2014/main" id="{BF96543E-2DF2-A90E-BEFD-9612A6424A94}"/>
                </a:ext>
              </a:extLst>
            </p:cNvPr>
            <p:cNvSpPr/>
            <p:nvPr/>
          </p:nvSpPr>
          <p:spPr>
            <a:xfrm>
              <a:off x="9467401" y="3856589"/>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ight Arrow 21">
              <a:extLst>
                <a:ext uri="{FF2B5EF4-FFF2-40B4-BE49-F238E27FC236}">
                  <a16:creationId xmlns:a16="http://schemas.microsoft.com/office/drawing/2014/main" id="{205E3932-F41E-C60C-8D14-FE35F0B86660}"/>
                </a:ext>
              </a:extLst>
            </p:cNvPr>
            <p:cNvSpPr/>
            <p:nvPr/>
          </p:nvSpPr>
          <p:spPr>
            <a:xfrm>
              <a:off x="926581" y="3847088"/>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ight Arrow 22">
              <a:extLst>
                <a:ext uri="{FF2B5EF4-FFF2-40B4-BE49-F238E27FC236}">
                  <a16:creationId xmlns:a16="http://schemas.microsoft.com/office/drawing/2014/main" id="{55C92862-196A-CF2D-78F7-9C4421FA67A2}"/>
                </a:ext>
              </a:extLst>
            </p:cNvPr>
            <p:cNvSpPr/>
            <p:nvPr/>
          </p:nvSpPr>
          <p:spPr>
            <a:xfrm>
              <a:off x="1587817" y="3853304"/>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Right Arrow 24">
              <a:extLst>
                <a:ext uri="{FF2B5EF4-FFF2-40B4-BE49-F238E27FC236}">
                  <a16:creationId xmlns:a16="http://schemas.microsoft.com/office/drawing/2014/main" id="{2502246A-3D8F-8E8F-4C1C-4AFCA5256DD3}"/>
                </a:ext>
              </a:extLst>
            </p:cNvPr>
            <p:cNvSpPr/>
            <p:nvPr/>
          </p:nvSpPr>
          <p:spPr>
            <a:xfrm>
              <a:off x="4566545" y="3863203"/>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Right Arrow 25">
              <a:extLst>
                <a:ext uri="{FF2B5EF4-FFF2-40B4-BE49-F238E27FC236}">
                  <a16:creationId xmlns:a16="http://schemas.microsoft.com/office/drawing/2014/main" id="{7A5047D2-22B6-BA69-B859-CA132B842BDB}"/>
                </a:ext>
              </a:extLst>
            </p:cNvPr>
            <p:cNvSpPr/>
            <p:nvPr/>
          </p:nvSpPr>
          <p:spPr>
            <a:xfrm>
              <a:off x="6450388" y="3882388"/>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 name="Right Arrow 26">
              <a:extLst>
                <a:ext uri="{FF2B5EF4-FFF2-40B4-BE49-F238E27FC236}">
                  <a16:creationId xmlns:a16="http://schemas.microsoft.com/office/drawing/2014/main" id="{C031C4DF-FD07-2A1C-E723-22B39B49F55F}"/>
                </a:ext>
              </a:extLst>
            </p:cNvPr>
            <p:cNvSpPr/>
            <p:nvPr/>
          </p:nvSpPr>
          <p:spPr>
            <a:xfrm>
              <a:off x="3339427" y="3835493"/>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Right Arrow 27">
              <a:extLst>
                <a:ext uri="{FF2B5EF4-FFF2-40B4-BE49-F238E27FC236}">
                  <a16:creationId xmlns:a16="http://schemas.microsoft.com/office/drawing/2014/main" id="{7F1791AA-15E6-D290-DD8D-04A25758197F}"/>
                </a:ext>
              </a:extLst>
            </p:cNvPr>
            <p:cNvSpPr/>
            <p:nvPr/>
          </p:nvSpPr>
          <p:spPr>
            <a:xfrm>
              <a:off x="7699650" y="3908727"/>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Right Arrow 38">
              <a:extLst>
                <a:ext uri="{FF2B5EF4-FFF2-40B4-BE49-F238E27FC236}">
                  <a16:creationId xmlns:a16="http://schemas.microsoft.com/office/drawing/2014/main" id="{D53C7D3E-FD89-75EC-95F7-41C3EF125253}"/>
                </a:ext>
              </a:extLst>
            </p:cNvPr>
            <p:cNvSpPr/>
            <p:nvPr/>
          </p:nvSpPr>
          <p:spPr>
            <a:xfrm>
              <a:off x="10177939" y="3854609"/>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Right Arrow 40">
              <a:extLst>
                <a:ext uri="{FF2B5EF4-FFF2-40B4-BE49-F238E27FC236}">
                  <a16:creationId xmlns:a16="http://schemas.microsoft.com/office/drawing/2014/main" id="{101E053E-8C22-2570-FD89-9A1125B91ACD}"/>
                </a:ext>
              </a:extLst>
            </p:cNvPr>
            <p:cNvSpPr/>
            <p:nvPr/>
          </p:nvSpPr>
          <p:spPr>
            <a:xfrm rot="5400000">
              <a:off x="2373558" y="2313828"/>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Right Arrow 41">
              <a:extLst>
                <a:ext uri="{FF2B5EF4-FFF2-40B4-BE49-F238E27FC236}">
                  <a16:creationId xmlns:a16="http://schemas.microsoft.com/office/drawing/2014/main" id="{9E410EEB-3CB7-C233-42BC-1636EAF248F1}"/>
                </a:ext>
              </a:extLst>
            </p:cNvPr>
            <p:cNvSpPr/>
            <p:nvPr/>
          </p:nvSpPr>
          <p:spPr>
            <a:xfrm rot="5400000">
              <a:off x="5440874" y="2320661"/>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Right Arrow 42">
              <a:extLst>
                <a:ext uri="{FF2B5EF4-FFF2-40B4-BE49-F238E27FC236}">
                  <a16:creationId xmlns:a16="http://schemas.microsoft.com/office/drawing/2014/main" id="{6D5BF886-F558-78AE-92E5-7B75E4FFC76E}"/>
                </a:ext>
              </a:extLst>
            </p:cNvPr>
            <p:cNvSpPr/>
            <p:nvPr/>
          </p:nvSpPr>
          <p:spPr>
            <a:xfrm rot="5400000">
              <a:off x="8532161" y="2979156"/>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4" name="Rectangle 43">
              <a:extLst>
                <a:ext uri="{FF2B5EF4-FFF2-40B4-BE49-F238E27FC236}">
                  <a16:creationId xmlns:a16="http://schemas.microsoft.com/office/drawing/2014/main" id="{D22E7AF4-9E1D-C61C-A086-79F656F65AB8}"/>
                </a:ext>
              </a:extLst>
            </p:cNvPr>
            <p:cNvSpPr/>
            <p:nvPr/>
          </p:nvSpPr>
          <p:spPr>
            <a:xfrm rot="5400000">
              <a:off x="2502031" y="2059308"/>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 name="Rectangle 44">
              <a:extLst>
                <a:ext uri="{FF2B5EF4-FFF2-40B4-BE49-F238E27FC236}">
                  <a16:creationId xmlns:a16="http://schemas.microsoft.com/office/drawing/2014/main" id="{D119D4AC-E8B7-1AB4-FF52-D1FA005F473C}"/>
                </a:ext>
              </a:extLst>
            </p:cNvPr>
            <p:cNvSpPr/>
            <p:nvPr/>
          </p:nvSpPr>
          <p:spPr>
            <a:xfrm rot="5400000">
              <a:off x="5634431" y="2099225"/>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6" name="Rectangle 45">
              <a:extLst>
                <a:ext uri="{FF2B5EF4-FFF2-40B4-BE49-F238E27FC236}">
                  <a16:creationId xmlns:a16="http://schemas.microsoft.com/office/drawing/2014/main" id="{12231EFE-0C76-A391-A49E-FE0F2960AC3C}"/>
                </a:ext>
              </a:extLst>
            </p:cNvPr>
            <p:cNvSpPr/>
            <p:nvPr/>
          </p:nvSpPr>
          <p:spPr>
            <a:xfrm rot="5400000">
              <a:off x="8669443" y="2083395"/>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Right Arrow 46">
              <a:extLst>
                <a:ext uri="{FF2B5EF4-FFF2-40B4-BE49-F238E27FC236}">
                  <a16:creationId xmlns:a16="http://schemas.microsoft.com/office/drawing/2014/main" id="{18957629-D837-EDC8-A49D-723EB39A2BC4}"/>
                </a:ext>
              </a:extLst>
            </p:cNvPr>
            <p:cNvSpPr/>
            <p:nvPr/>
          </p:nvSpPr>
          <p:spPr>
            <a:xfrm rot="5400000">
              <a:off x="8520286" y="2307770"/>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Right Arrow 47">
              <a:extLst>
                <a:ext uri="{FF2B5EF4-FFF2-40B4-BE49-F238E27FC236}">
                  <a16:creationId xmlns:a16="http://schemas.microsoft.com/office/drawing/2014/main" id="{4E3A8D37-6ADF-0CD6-478B-D2FADB9A5EF0}"/>
                </a:ext>
              </a:extLst>
            </p:cNvPr>
            <p:cNvSpPr/>
            <p:nvPr/>
          </p:nvSpPr>
          <p:spPr>
            <a:xfrm rot="5400000">
              <a:off x="2373558" y="2951023"/>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 name="Right Arrow 49">
              <a:extLst>
                <a:ext uri="{FF2B5EF4-FFF2-40B4-BE49-F238E27FC236}">
                  <a16:creationId xmlns:a16="http://schemas.microsoft.com/office/drawing/2014/main" id="{E8F9E531-23C8-7D0E-D286-0E924E124964}"/>
                </a:ext>
              </a:extLst>
            </p:cNvPr>
            <p:cNvSpPr/>
            <p:nvPr/>
          </p:nvSpPr>
          <p:spPr>
            <a:xfrm rot="5400000">
              <a:off x="5460801" y="2986542"/>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EE0F1AF0-E0D2-CE73-94E8-D64840E6009B}"/>
                </a:ext>
              </a:extLst>
            </p:cNvPr>
            <p:cNvSpPr txBox="1"/>
            <p:nvPr/>
          </p:nvSpPr>
          <p:spPr>
            <a:xfrm>
              <a:off x="3946187" y="2851285"/>
              <a:ext cx="915315" cy="523220"/>
            </a:xfrm>
            <a:prstGeom prst="rect">
              <a:avLst/>
            </a:prstGeom>
            <a:noFill/>
          </p:spPr>
          <p:txBody>
            <a:bodyPr wrap="none" rtlCol="0">
              <a:spAutoFit/>
            </a:bodyPr>
            <a:lstStyle/>
            <a:p>
              <a:r>
                <a:rPr lang="en-CH" sz="2800" b="1" dirty="0"/>
                <a:t>OEO</a:t>
              </a:r>
            </a:p>
          </p:txBody>
        </p:sp>
        <p:sp>
          <p:nvSpPr>
            <p:cNvPr id="7" name="Rectangle 6">
              <a:extLst>
                <a:ext uri="{FF2B5EF4-FFF2-40B4-BE49-F238E27FC236}">
                  <a16:creationId xmlns:a16="http://schemas.microsoft.com/office/drawing/2014/main" id="{D170CAE0-6201-B3B5-9EDC-FB882EFBA588}"/>
                </a:ext>
              </a:extLst>
            </p:cNvPr>
            <p:cNvSpPr/>
            <p:nvPr/>
          </p:nvSpPr>
          <p:spPr>
            <a:xfrm>
              <a:off x="3858810" y="3289579"/>
              <a:ext cx="486676" cy="122300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1" name="Rectangle 50">
              <a:extLst>
                <a:ext uri="{FF2B5EF4-FFF2-40B4-BE49-F238E27FC236}">
                  <a16:creationId xmlns:a16="http://schemas.microsoft.com/office/drawing/2014/main" id="{2E79DC62-9C95-B5A8-ABA5-F4C901F9EBCA}"/>
                </a:ext>
              </a:extLst>
            </p:cNvPr>
            <p:cNvSpPr/>
            <p:nvPr/>
          </p:nvSpPr>
          <p:spPr>
            <a:xfrm>
              <a:off x="3755075" y="3297899"/>
              <a:ext cx="178130" cy="12230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2" name="Rectangle 51">
              <a:extLst>
                <a:ext uri="{FF2B5EF4-FFF2-40B4-BE49-F238E27FC236}">
                  <a16:creationId xmlns:a16="http://schemas.microsoft.com/office/drawing/2014/main" id="{86942EA2-6A24-988E-181B-B9A10CEEF937}"/>
                </a:ext>
              </a:extLst>
            </p:cNvPr>
            <p:cNvSpPr/>
            <p:nvPr/>
          </p:nvSpPr>
          <p:spPr>
            <a:xfrm>
              <a:off x="4265653" y="3293428"/>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1" name="Rectangle 60">
              <a:extLst>
                <a:ext uri="{FF2B5EF4-FFF2-40B4-BE49-F238E27FC236}">
                  <a16:creationId xmlns:a16="http://schemas.microsoft.com/office/drawing/2014/main" id="{F533FAF3-3AFF-3EF1-EFDB-03C70C6975D1}"/>
                </a:ext>
              </a:extLst>
            </p:cNvPr>
            <p:cNvSpPr/>
            <p:nvPr/>
          </p:nvSpPr>
          <p:spPr>
            <a:xfrm>
              <a:off x="7013505" y="3374792"/>
              <a:ext cx="486676" cy="122300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2" name="Rectangle 61">
              <a:extLst>
                <a:ext uri="{FF2B5EF4-FFF2-40B4-BE49-F238E27FC236}">
                  <a16:creationId xmlns:a16="http://schemas.microsoft.com/office/drawing/2014/main" id="{B0489056-8D91-9C3D-0061-423099DA659E}"/>
                </a:ext>
              </a:extLst>
            </p:cNvPr>
            <p:cNvSpPr/>
            <p:nvPr/>
          </p:nvSpPr>
          <p:spPr>
            <a:xfrm>
              <a:off x="6909770" y="3383112"/>
              <a:ext cx="178130" cy="12230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3" name="Rectangle 62">
              <a:extLst>
                <a:ext uri="{FF2B5EF4-FFF2-40B4-BE49-F238E27FC236}">
                  <a16:creationId xmlns:a16="http://schemas.microsoft.com/office/drawing/2014/main" id="{91B694D3-54FF-A7FF-2F62-89BF04D3983B}"/>
                </a:ext>
              </a:extLst>
            </p:cNvPr>
            <p:cNvSpPr/>
            <p:nvPr/>
          </p:nvSpPr>
          <p:spPr>
            <a:xfrm>
              <a:off x="7420348" y="3378641"/>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4" name="TextBox 63">
              <a:extLst>
                <a:ext uri="{FF2B5EF4-FFF2-40B4-BE49-F238E27FC236}">
                  <a16:creationId xmlns:a16="http://schemas.microsoft.com/office/drawing/2014/main" id="{F711E171-49B5-A1B1-5B27-26563B737914}"/>
                </a:ext>
              </a:extLst>
            </p:cNvPr>
            <p:cNvSpPr txBox="1"/>
            <p:nvPr/>
          </p:nvSpPr>
          <p:spPr>
            <a:xfrm>
              <a:off x="7107312" y="2938180"/>
              <a:ext cx="915315" cy="523220"/>
            </a:xfrm>
            <a:prstGeom prst="rect">
              <a:avLst/>
            </a:prstGeom>
            <a:noFill/>
          </p:spPr>
          <p:txBody>
            <a:bodyPr wrap="none" rtlCol="0">
              <a:spAutoFit/>
            </a:bodyPr>
            <a:lstStyle/>
            <a:p>
              <a:r>
                <a:rPr lang="en-CH" sz="2800" b="1" dirty="0"/>
                <a:t>OEO</a:t>
              </a:r>
            </a:p>
          </p:txBody>
        </p:sp>
        <p:cxnSp>
          <p:nvCxnSpPr>
            <p:cNvPr id="71" name="Straight Arrow Connector 70">
              <a:extLst>
                <a:ext uri="{FF2B5EF4-FFF2-40B4-BE49-F238E27FC236}">
                  <a16:creationId xmlns:a16="http://schemas.microsoft.com/office/drawing/2014/main" id="{49F8EDD5-FF13-C815-8E92-268CE0CC76C2}"/>
                </a:ext>
              </a:extLst>
            </p:cNvPr>
            <p:cNvCxnSpPr>
              <a:cxnSpLocks/>
            </p:cNvCxnSpPr>
            <p:nvPr/>
          </p:nvCxnSpPr>
          <p:spPr>
            <a:xfrm flipV="1">
              <a:off x="10391695" y="1887188"/>
              <a:ext cx="12662" cy="19997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CD03C130-ECEE-396D-D7DD-B9A2BD86F049}"/>
                </a:ext>
              </a:extLst>
            </p:cNvPr>
            <p:cNvCxnSpPr>
              <a:cxnSpLocks/>
            </p:cNvCxnSpPr>
            <p:nvPr/>
          </p:nvCxnSpPr>
          <p:spPr>
            <a:xfrm flipH="1">
              <a:off x="9467401" y="1909758"/>
              <a:ext cx="92429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C7582245-6BF0-016C-B66B-057731FF4188}"/>
                </a:ext>
              </a:extLst>
            </p:cNvPr>
            <p:cNvCxnSpPr>
              <a:cxnSpLocks/>
            </p:cNvCxnSpPr>
            <p:nvPr/>
          </p:nvCxnSpPr>
          <p:spPr>
            <a:xfrm flipV="1">
              <a:off x="3844140" y="2138857"/>
              <a:ext cx="0" cy="1123862"/>
            </a:xfrm>
            <a:prstGeom prst="straightConnector1">
              <a:avLst/>
            </a:prstGeom>
            <a:ln w="3810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2A3D8A26-5E17-B969-DC87-BB692353D7CA}"/>
                </a:ext>
              </a:extLst>
            </p:cNvPr>
            <p:cNvCxnSpPr>
              <a:cxnSpLocks/>
            </p:cNvCxnSpPr>
            <p:nvPr/>
          </p:nvCxnSpPr>
          <p:spPr>
            <a:xfrm flipV="1">
              <a:off x="7013505" y="2149501"/>
              <a:ext cx="0" cy="1123862"/>
            </a:xfrm>
            <a:prstGeom prst="straightConnector1">
              <a:avLst/>
            </a:prstGeom>
            <a:ln w="38100">
              <a:prstDash val="dash"/>
              <a:tailEnd type="triangle"/>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75D7F92E-6554-8EE0-43A3-EEC72BC173A2}"/>
                </a:ext>
              </a:extLst>
            </p:cNvPr>
            <p:cNvSpPr txBox="1"/>
            <p:nvPr/>
          </p:nvSpPr>
          <p:spPr>
            <a:xfrm>
              <a:off x="2711050" y="2170196"/>
              <a:ext cx="389850" cy="369332"/>
            </a:xfrm>
            <a:prstGeom prst="rect">
              <a:avLst/>
            </a:prstGeom>
            <a:noFill/>
          </p:spPr>
          <p:txBody>
            <a:bodyPr wrap="none" rtlCol="0">
              <a:spAutoFit/>
            </a:bodyPr>
            <a:lstStyle/>
            <a:p>
              <a:r>
                <a:rPr lang="en-CH" dirty="0"/>
                <a:t>W</a:t>
              </a:r>
            </a:p>
          </p:txBody>
        </p:sp>
        <p:sp>
          <p:nvSpPr>
            <p:cNvPr id="84" name="TextBox 83">
              <a:extLst>
                <a:ext uri="{FF2B5EF4-FFF2-40B4-BE49-F238E27FC236}">
                  <a16:creationId xmlns:a16="http://schemas.microsoft.com/office/drawing/2014/main" id="{79D7F36E-D884-92C7-47A3-AEA752EA1095}"/>
                </a:ext>
              </a:extLst>
            </p:cNvPr>
            <p:cNvSpPr txBox="1"/>
            <p:nvPr/>
          </p:nvSpPr>
          <p:spPr>
            <a:xfrm>
              <a:off x="5689773" y="2191967"/>
              <a:ext cx="389850" cy="369332"/>
            </a:xfrm>
            <a:prstGeom prst="rect">
              <a:avLst/>
            </a:prstGeom>
            <a:noFill/>
          </p:spPr>
          <p:txBody>
            <a:bodyPr wrap="none" rtlCol="0">
              <a:spAutoFit/>
            </a:bodyPr>
            <a:lstStyle/>
            <a:p>
              <a:r>
                <a:rPr lang="en-CH" dirty="0"/>
                <a:t>W</a:t>
              </a:r>
            </a:p>
          </p:txBody>
        </p:sp>
        <p:sp>
          <p:nvSpPr>
            <p:cNvPr id="85" name="TextBox 84">
              <a:extLst>
                <a:ext uri="{FF2B5EF4-FFF2-40B4-BE49-F238E27FC236}">
                  <a16:creationId xmlns:a16="http://schemas.microsoft.com/office/drawing/2014/main" id="{39B0D5FE-DEE3-6BF9-DDBB-C96E220E7743}"/>
                </a:ext>
              </a:extLst>
            </p:cNvPr>
            <p:cNvSpPr txBox="1"/>
            <p:nvPr/>
          </p:nvSpPr>
          <p:spPr>
            <a:xfrm>
              <a:off x="8799120" y="2213738"/>
              <a:ext cx="389850" cy="369332"/>
            </a:xfrm>
            <a:prstGeom prst="rect">
              <a:avLst/>
            </a:prstGeom>
            <a:noFill/>
          </p:spPr>
          <p:txBody>
            <a:bodyPr wrap="none" rtlCol="0">
              <a:spAutoFit/>
            </a:bodyPr>
            <a:lstStyle/>
            <a:p>
              <a:r>
                <a:rPr lang="en-CH" dirty="0"/>
                <a:t>W</a:t>
              </a:r>
            </a:p>
          </p:txBody>
        </p:sp>
        <p:cxnSp>
          <p:nvCxnSpPr>
            <p:cNvPr id="8" name="Curved Connector 7">
              <a:extLst>
                <a:ext uri="{FF2B5EF4-FFF2-40B4-BE49-F238E27FC236}">
                  <a16:creationId xmlns:a16="http://schemas.microsoft.com/office/drawing/2014/main" id="{DDF17031-9BEE-6289-A20A-6DDD5DA17DA9}"/>
                </a:ext>
              </a:extLst>
            </p:cNvPr>
            <p:cNvCxnSpPr>
              <a:cxnSpLocks/>
            </p:cNvCxnSpPr>
            <p:nvPr/>
          </p:nvCxnSpPr>
          <p:spPr>
            <a:xfrm>
              <a:off x="1514895" y="2476184"/>
              <a:ext cx="291752" cy="211127"/>
            </a:xfrm>
            <a:prstGeom prst="curvedConnector3">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urved Connector 9">
              <a:extLst>
                <a:ext uri="{FF2B5EF4-FFF2-40B4-BE49-F238E27FC236}">
                  <a16:creationId xmlns:a16="http://schemas.microsoft.com/office/drawing/2014/main" id="{880AF50C-9ACC-4779-20D5-523076C6711D}"/>
                </a:ext>
              </a:extLst>
            </p:cNvPr>
            <p:cNvCxnSpPr>
              <a:cxnSpLocks/>
            </p:cNvCxnSpPr>
            <p:nvPr/>
          </p:nvCxnSpPr>
          <p:spPr>
            <a:xfrm rot="16200000" flipH="1">
              <a:off x="912231" y="2952529"/>
              <a:ext cx="370851" cy="342151"/>
            </a:xfrm>
            <a:prstGeom prst="curvedConnector3">
              <a:avLst>
                <a:gd name="adj1" fmla="val 50000"/>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urved Connector 23">
              <a:extLst>
                <a:ext uri="{FF2B5EF4-FFF2-40B4-BE49-F238E27FC236}">
                  <a16:creationId xmlns:a16="http://schemas.microsoft.com/office/drawing/2014/main" id="{936700CD-A905-A4C0-56E6-7B225283E4D1}"/>
                </a:ext>
              </a:extLst>
            </p:cNvPr>
            <p:cNvCxnSpPr>
              <a:cxnSpLocks/>
            </p:cNvCxnSpPr>
            <p:nvPr/>
          </p:nvCxnSpPr>
          <p:spPr>
            <a:xfrm flipV="1">
              <a:off x="9188970" y="4597801"/>
              <a:ext cx="844182" cy="340390"/>
            </a:xfrm>
            <a:prstGeom prst="curvedConnector3">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urved Connector 30">
              <a:extLst>
                <a:ext uri="{FF2B5EF4-FFF2-40B4-BE49-F238E27FC236}">
                  <a16:creationId xmlns:a16="http://schemas.microsoft.com/office/drawing/2014/main" id="{B33F649C-A0CE-58A8-9BC9-F8783D315CDD}"/>
                </a:ext>
              </a:extLst>
            </p:cNvPr>
            <p:cNvCxnSpPr>
              <a:cxnSpLocks/>
            </p:cNvCxnSpPr>
            <p:nvPr/>
          </p:nvCxnSpPr>
          <p:spPr>
            <a:xfrm rot="10800000">
              <a:off x="6995064" y="4704916"/>
              <a:ext cx="704587" cy="326388"/>
            </a:xfrm>
            <a:prstGeom prst="curvedConnector3">
              <a:avLst>
                <a:gd name="adj1" fmla="val 10191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22875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951E-3A50-093F-392C-EA74D00E0932}"/>
              </a:ext>
            </a:extLst>
          </p:cNvPr>
          <p:cNvSpPr>
            <a:spLocks noGrp="1"/>
          </p:cNvSpPr>
          <p:nvPr>
            <p:ph type="title"/>
          </p:nvPr>
        </p:nvSpPr>
        <p:spPr>
          <a:xfrm>
            <a:off x="1126937" y="0"/>
            <a:ext cx="10515600" cy="1325563"/>
          </a:xfrm>
        </p:spPr>
        <p:txBody>
          <a:bodyPr/>
          <a:lstStyle/>
          <a:p>
            <a:pPr algn="ctr"/>
            <a:r>
              <a:rPr lang="en-CH" dirty="0">
                <a:solidFill>
                  <a:srgbClr val="0070C0"/>
                </a:solidFill>
              </a:rPr>
              <a:t>Structural Nonlineariy</a:t>
            </a:r>
          </a:p>
        </p:txBody>
      </p:sp>
      <p:cxnSp>
        <p:nvCxnSpPr>
          <p:cNvPr id="60" name="Straight Connector 59">
            <a:extLst>
              <a:ext uri="{FF2B5EF4-FFF2-40B4-BE49-F238E27FC236}">
                <a16:creationId xmlns:a16="http://schemas.microsoft.com/office/drawing/2014/main" id="{AF07B0DD-A3A2-6473-3CDF-1310A0865543}"/>
              </a:ext>
            </a:extLst>
          </p:cNvPr>
          <p:cNvCxnSpPr/>
          <p:nvPr/>
        </p:nvCxnSpPr>
        <p:spPr>
          <a:xfrm>
            <a:off x="9933709" y="1151262"/>
            <a:ext cx="56803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A94697A9-BE81-0265-96F9-D062C3ED3848}"/>
              </a:ext>
            </a:extLst>
          </p:cNvPr>
          <p:cNvGrpSpPr/>
          <p:nvPr/>
        </p:nvGrpSpPr>
        <p:grpSpPr>
          <a:xfrm>
            <a:off x="693448" y="2150679"/>
            <a:ext cx="10960519" cy="2914077"/>
            <a:chOff x="1039091" y="2447630"/>
            <a:chExt cx="10960519" cy="2914077"/>
          </a:xfrm>
        </p:grpSpPr>
        <p:grpSp>
          <p:nvGrpSpPr>
            <p:cNvPr id="18" name="Group 17">
              <a:extLst>
                <a:ext uri="{FF2B5EF4-FFF2-40B4-BE49-F238E27FC236}">
                  <a16:creationId xmlns:a16="http://schemas.microsoft.com/office/drawing/2014/main" id="{66AF97CC-FA45-2990-7359-AFAC16DBC323}"/>
                </a:ext>
              </a:extLst>
            </p:cNvPr>
            <p:cNvGrpSpPr/>
            <p:nvPr/>
          </p:nvGrpSpPr>
          <p:grpSpPr>
            <a:xfrm>
              <a:off x="2687782" y="2989333"/>
              <a:ext cx="831275" cy="2372374"/>
              <a:chOff x="2604653" y="2559844"/>
              <a:chExt cx="831275" cy="2372374"/>
            </a:xfrm>
          </p:grpSpPr>
          <p:sp>
            <p:nvSpPr>
              <p:cNvPr id="17" name="Rectangle 16">
                <a:extLst>
                  <a:ext uri="{FF2B5EF4-FFF2-40B4-BE49-F238E27FC236}">
                    <a16:creationId xmlns:a16="http://schemas.microsoft.com/office/drawing/2014/main" id="{34B32CC2-FD5F-A1AC-4EA5-727E3BB1FB5B}"/>
                  </a:ext>
                </a:extLst>
              </p:cNvPr>
              <p:cNvSpPr/>
              <p:nvPr/>
            </p:nvSpPr>
            <p:spPr>
              <a:xfrm>
                <a:off x="2604653" y="2559844"/>
                <a:ext cx="831275" cy="237237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1" name="Group 10">
                <a:extLst>
                  <a:ext uri="{FF2B5EF4-FFF2-40B4-BE49-F238E27FC236}">
                    <a16:creationId xmlns:a16="http://schemas.microsoft.com/office/drawing/2014/main" id="{D29604EF-F63E-D09C-D3EE-B3996052FAA4}"/>
                  </a:ext>
                </a:extLst>
              </p:cNvPr>
              <p:cNvGrpSpPr/>
              <p:nvPr/>
            </p:nvGrpSpPr>
            <p:grpSpPr>
              <a:xfrm>
                <a:off x="2770903" y="3038730"/>
                <a:ext cx="484915" cy="1330041"/>
                <a:chOff x="2770903" y="3038730"/>
                <a:chExt cx="484915" cy="1330041"/>
              </a:xfrm>
            </p:grpSpPr>
            <p:sp>
              <p:nvSpPr>
                <p:cNvPr id="6" name="Rounded Rectangle 5">
                  <a:extLst>
                    <a:ext uri="{FF2B5EF4-FFF2-40B4-BE49-F238E27FC236}">
                      <a16:creationId xmlns:a16="http://schemas.microsoft.com/office/drawing/2014/main" id="{D8C5976A-0482-1734-B66E-C42B5279BAC0}"/>
                    </a:ext>
                  </a:extLst>
                </p:cNvPr>
                <p:cNvSpPr/>
                <p:nvPr/>
              </p:nvSpPr>
              <p:spPr>
                <a:xfrm>
                  <a:off x="2798618" y="3038730"/>
                  <a:ext cx="457200" cy="48490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ounded Rectangle 6">
                  <a:extLst>
                    <a:ext uri="{FF2B5EF4-FFF2-40B4-BE49-F238E27FC236}">
                      <a16:creationId xmlns:a16="http://schemas.microsoft.com/office/drawing/2014/main" id="{C97BF776-6A3B-85C8-FE1C-CDA8712AD408}"/>
                    </a:ext>
                  </a:extLst>
                </p:cNvPr>
                <p:cNvSpPr/>
                <p:nvPr/>
              </p:nvSpPr>
              <p:spPr>
                <a:xfrm>
                  <a:off x="2770903" y="3883862"/>
                  <a:ext cx="457200" cy="48490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BCFE8636-467F-BFF0-FEFA-B51A58BBAE27}"/>
                    </a:ext>
                  </a:extLst>
                </p:cNvPr>
                <p:cNvSpPr txBox="1"/>
                <p:nvPr/>
              </p:nvSpPr>
              <p:spPr>
                <a:xfrm>
                  <a:off x="2840182" y="3101072"/>
                  <a:ext cx="362600" cy="369332"/>
                </a:xfrm>
                <a:prstGeom prst="rect">
                  <a:avLst/>
                </a:prstGeom>
                <a:noFill/>
              </p:spPr>
              <p:txBody>
                <a:bodyPr wrap="square" rtlCol="0">
                  <a:spAutoFit/>
                </a:bodyPr>
                <a:lstStyle/>
                <a:p>
                  <a:r>
                    <a:rPr lang="en-CH" dirty="0"/>
                    <a:t>x</a:t>
                  </a:r>
                  <a:r>
                    <a:rPr lang="en-CH" baseline="-25000" dirty="0"/>
                    <a:t>1</a:t>
                  </a:r>
                  <a:endParaRPr lang="en-CH" dirty="0"/>
                </a:p>
              </p:txBody>
            </p:sp>
            <p:sp>
              <p:nvSpPr>
                <p:cNvPr id="10" name="TextBox 9">
                  <a:extLst>
                    <a:ext uri="{FF2B5EF4-FFF2-40B4-BE49-F238E27FC236}">
                      <a16:creationId xmlns:a16="http://schemas.microsoft.com/office/drawing/2014/main" id="{94A45825-119A-D814-56B9-A75B4F9CB10A}"/>
                    </a:ext>
                  </a:extLst>
                </p:cNvPr>
                <p:cNvSpPr txBox="1"/>
                <p:nvPr/>
              </p:nvSpPr>
              <p:spPr>
                <a:xfrm>
                  <a:off x="2812470" y="3893125"/>
                  <a:ext cx="362600" cy="369332"/>
                </a:xfrm>
                <a:prstGeom prst="rect">
                  <a:avLst/>
                </a:prstGeom>
                <a:noFill/>
              </p:spPr>
              <p:txBody>
                <a:bodyPr wrap="none" rtlCol="0">
                  <a:spAutoFit/>
                </a:bodyPr>
                <a:lstStyle/>
                <a:p>
                  <a:r>
                    <a:rPr lang="en-CH" dirty="0"/>
                    <a:t>x</a:t>
                  </a:r>
                  <a:r>
                    <a:rPr lang="en-CH" baseline="-25000" dirty="0"/>
                    <a:t>2</a:t>
                  </a:r>
                  <a:endParaRPr lang="en-CH" dirty="0"/>
                </a:p>
              </p:txBody>
            </p:sp>
          </p:grpSp>
        </p:grpSp>
        <p:grpSp>
          <p:nvGrpSpPr>
            <p:cNvPr id="19" name="Group 18">
              <a:extLst>
                <a:ext uri="{FF2B5EF4-FFF2-40B4-BE49-F238E27FC236}">
                  <a16:creationId xmlns:a16="http://schemas.microsoft.com/office/drawing/2014/main" id="{D899D813-B96B-CC35-A21F-673F813186FC}"/>
                </a:ext>
              </a:extLst>
            </p:cNvPr>
            <p:cNvGrpSpPr/>
            <p:nvPr/>
          </p:nvGrpSpPr>
          <p:grpSpPr>
            <a:xfrm>
              <a:off x="5984717" y="2960139"/>
              <a:ext cx="831275" cy="2372374"/>
              <a:chOff x="2604653" y="2559844"/>
              <a:chExt cx="831275" cy="2372374"/>
            </a:xfrm>
          </p:grpSpPr>
          <p:sp>
            <p:nvSpPr>
              <p:cNvPr id="20" name="Rectangle 19">
                <a:extLst>
                  <a:ext uri="{FF2B5EF4-FFF2-40B4-BE49-F238E27FC236}">
                    <a16:creationId xmlns:a16="http://schemas.microsoft.com/office/drawing/2014/main" id="{124315D9-84D7-F2F4-BF65-63EA0DA45845}"/>
                  </a:ext>
                </a:extLst>
              </p:cNvPr>
              <p:cNvSpPr/>
              <p:nvPr/>
            </p:nvSpPr>
            <p:spPr>
              <a:xfrm>
                <a:off x="2604653" y="2559844"/>
                <a:ext cx="831275" cy="237237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1" name="Group 20">
                <a:extLst>
                  <a:ext uri="{FF2B5EF4-FFF2-40B4-BE49-F238E27FC236}">
                    <a16:creationId xmlns:a16="http://schemas.microsoft.com/office/drawing/2014/main" id="{22418C33-9B7E-FC6C-F529-959E632BE719}"/>
                  </a:ext>
                </a:extLst>
              </p:cNvPr>
              <p:cNvGrpSpPr/>
              <p:nvPr/>
            </p:nvGrpSpPr>
            <p:grpSpPr>
              <a:xfrm>
                <a:off x="2770903" y="3038730"/>
                <a:ext cx="484915" cy="1330041"/>
                <a:chOff x="2770903" y="3038730"/>
                <a:chExt cx="484915" cy="1330041"/>
              </a:xfrm>
            </p:grpSpPr>
            <p:sp>
              <p:nvSpPr>
                <p:cNvPr id="22" name="Rounded Rectangle 21">
                  <a:extLst>
                    <a:ext uri="{FF2B5EF4-FFF2-40B4-BE49-F238E27FC236}">
                      <a16:creationId xmlns:a16="http://schemas.microsoft.com/office/drawing/2014/main" id="{77835862-4A3E-DC97-09D4-AD27D585474E}"/>
                    </a:ext>
                  </a:extLst>
                </p:cNvPr>
                <p:cNvSpPr/>
                <p:nvPr/>
              </p:nvSpPr>
              <p:spPr>
                <a:xfrm>
                  <a:off x="2798618" y="3038730"/>
                  <a:ext cx="457200" cy="48490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ounded Rectangle 22">
                  <a:extLst>
                    <a:ext uri="{FF2B5EF4-FFF2-40B4-BE49-F238E27FC236}">
                      <a16:creationId xmlns:a16="http://schemas.microsoft.com/office/drawing/2014/main" id="{A80C7D7D-BA72-CB59-82CA-0A0FA30E3F2F}"/>
                    </a:ext>
                  </a:extLst>
                </p:cNvPr>
                <p:cNvSpPr/>
                <p:nvPr/>
              </p:nvSpPr>
              <p:spPr>
                <a:xfrm>
                  <a:off x="2770903" y="3883862"/>
                  <a:ext cx="457200" cy="48490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TextBox 23">
                  <a:extLst>
                    <a:ext uri="{FF2B5EF4-FFF2-40B4-BE49-F238E27FC236}">
                      <a16:creationId xmlns:a16="http://schemas.microsoft.com/office/drawing/2014/main" id="{978B6A0F-B652-AEC5-DE7E-F1EA4BDA9B94}"/>
                    </a:ext>
                  </a:extLst>
                </p:cNvPr>
                <p:cNvSpPr txBox="1"/>
                <p:nvPr/>
              </p:nvSpPr>
              <p:spPr>
                <a:xfrm>
                  <a:off x="2840182" y="3101072"/>
                  <a:ext cx="362600" cy="369332"/>
                </a:xfrm>
                <a:prstGeom prst="rect">
                  <a:avLst/>
                </a:prstGeom>
                <a:noFill/>
              </p:spPr>
              <p:txBody>
                <a:bodyPr wrap="square" rtlCol="0">
                  <a:spAutoFit/>
                </a:bodyPr>
                <a:lstStyle/>
                <a:p>
                  <a:r>
                    <a:rPr lang="en-CH" dirty="0"/>
                    <a:t>x</a:t>
                  </a:r>
                  <a:r>
                    <a:rPr lang="en-CH" baseline="-25000" dirty="0"/>
                    <a:t>1</a:t>
                  </a:r>
                  <a:endParaRPr lang="en-CH" dirty="0"/>
                </a:p>
              </p:txBody>
            </p:sp>
            <p:sp>
              <p:nvSpPr>
                <p:cNvPr id="25" name="TextBox 24">
                  <a:extLst>
                    <a:ext uri="{FF2B5EF4-FFF2-40B4-BE49-F238E27FC236}">
                      <a16:creationId xmlns:a16="http://schemas.microsoft.com/office/drawing/2014/main" id="{25A5438B-080D-FEC5-FDAC-D6825B0700A1}"/>
                    </a:ext>
                  </a:extLst>
                </p:cNvPr>
                <p:cNvSpPr txBox="1"/>
                <p:nvPr/>
              </p:nvSpPr>
              <p:spPr>
                <a:xfrm>
                  <a:off x="2812470" y="3893125"/>
                  <a:ext cx="362600" cy="369332"/>
                </a:xfrm>
                <a:prstGeom prst="rect">
                  <a:avLst/>
                </a:prstGeom>
                <a:noFill/>
              </p:spPr>
              <p:txBody>
                <a:bodyPr wrap="none" rtlCol="0">
                  <a:spAutoFit/>
                </a:bodyPr>
                <a:lstStyle/>
                <a:p>
                  <a:r>
                    <a:rPr lang="en-CH" dirty="0"/>
                    <a:t>x</a:t>
                  </a:r>
                  <a:r>
                    <a:rPr lang="en-CH" baseline="-25000" dirty="0"/>
                    <a:t>2</a:t>
                  </a:r>
                  <a:endParaRPr lang="en-CH" dirty="0"/>
                </a:p>
              </p:txBody>
            </p:sp>
          </p:grpSp>
        </p:grpSp>
        <p:grpSp>
          <p:nvGrpSpPr>
            <p:cNvPr id="39" name="Group 38">
              <a:extLst>
                <a:ext uri="{FF2B5EF4-FFF2-40B4-BE49-F238E27FC236}">
                  <a16:creationId xmlns:a16="http://schemas.microsoft.com/office/drawing/2014/main" id="{B0DFF4BE-53C2-C4D3-D05E-80A3BFA3735C}"/>
                </a:ext>
              </a:extLst>
            </p:cNvPr>
            <p:cNvGrpSpPr/>
            <p:nvPr/>
          </p:nvGrpSpPr>
          <p:grpSpPr>
            <a:xfrm rot="642363">
              <a:off x="1501264" y="3361115"/>
              <a:ext cx="858983" cy="1369273"/>
              <a:chOff x="7204367" y="3428987"/>
              <a:chExt cx="858983" cy="1369273"/>
            </a:xfrm>
          </p:grpSpPr>
          <p:cxnSp>
            <p:nvCxnSpPr>
              <p:cNvPr id="34" name="Curved Connector 33">
                <a:extLst>
                  <a:ext uri="{FF2B5EF4-FFF2-40B4-BE49-F238E27FC236}">
                    <a16:creationId xmlns:a16="http://schemas.microsoft.com/office/drawing/2014/main" id="{1B4C2B9D-55C9-5CAA-3650-DB589BCABC23}"/>
                  </a:ext>
                </a:extLst>
              </p:cNvPr>
              <p:cNvCxnSpPr>
                <a:cxnSpLocks/>
              </p:cNvCxnSpPr>
              <p:nvPr/>
            </p:nvCxnSpPr>
            <p:spPr>
              <a:xfrm rot="16200000" flipH="1">
                <a:off x="6658282" y="3975087"/>
                <a:ext cx="1369258" cy="277088"/>
              </a:xfrm>
              <a:prstGeom prst="curvedConnector3">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370447AA-EB80-6990-5864-C50ABE0941AE}"/>
                  </a:ext>
                </a:extLst>
              </p:cNvPr>
              <p:cNvCxnSpPr>
                <a:cxnSpLocks/>
              </p:cNvCxnSpPr>
              <p:nvPr/>
            </p:nvCxnSpPr>
            <p:spPr>
              <a:xfrm rot="16200000" flipH="1">
                <a:off x="6852247" y="3975082"/>
                <a:ext cx="1369258" cy="277088"/>
              </a:xfrm>
              <a:prstGeom prst="curvedConnector3">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B7927B21-5D26-E730-B4CC-BCBFDB0E6327}"/>
                  </a:ext>
                </a:extLst>
              </p:cNvPr>
              <p:cNvCxnSpPr>
                <a:cxnSpLocks/>
              </p:cNvCxnSpPr>
              <p:nvPr/>
            </p:nvCxnSpPr>
            <p:spPr>
              <a:xfrm rot="16200000" flipH="1">
                <a:off x="7046212" y="3975077"/>
                <a:ext cx="1369258" cy="277088"/>
              </a:xfrm>
              <a:prstGeom prst="curvedConnector3">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D9523F15-983A-3B2B-8695-6FD0FF7731C5}"/>
                  </a:ext>
                </a:extLst>
              </p:cNvPr>
              <p:cNvCxnSpPr>
                <a:cxnSpLocks/>
              </p:cNvCxnSpPr>
              <p:nvPr/>
            </p:nvCxnSpPr>
            <p:spPr>
              <a:xfrm rot="16200000" flipH="1">
                <a:off x="7240177" y="3975072"/>
                <a:ext cx="1369258" cy="277088"/>
              </a:xfrm>
              <a:prstGeom prst="curvedConnector3">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8ED5145A-F109-203C-F40D-B8880413CCF6}"/>
                </a:ext>
              </a:extLst>
            </p:cNvPr>
            <p:cNvGrpSpPr/>
            <p:nvPr/>
          </p:nvGrpSpPr>
          <p:grpSpPr>
            <a:xfrm>
              <a:off x="3695358" y="3662766"/>
              <a:ext cx="2142845" cy="914398"/>
              <a:chOff x="3695358" y="3662766"/>
              <a:chExt cx="2142845" cy="914398"/>
            </a:xfrm>
          </p:grpSpPr>
          <p:cxnSp>
            <p:nvCxnSpPr>
              <p:cNvPr id="41" name="Straight Arrow Connector 40">
                <a:extLst>
                  <a:ext uri="{FF2B5EF4-FFF2-40B4-BE49-F238E27FC236}">
                    <a16:creationId xmlns:a16="http://schemas.microsoft.com/office/drawing/2014/main" id="{1A3A0806-E474-26FF-2C1A-360E178E3402}"/>
                  </a:ext>
                </a:extLst>
              </p:cNvPr>
              <p:cNvCxnSpPr>
                <a:cxnSpLocks/>
              </p:cNvCxnSpPr>
              <p:nvPr/>
            </p:nvCxnSpPr>
            <p:spPr>
              <a:xfrm>
                <a:off x="3800755" y="3662766"/>
                <a:ext cx="2037448"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64F8497-D70B-A17E-A513-7A55F9A2295C}"/>
                  </a:ext>
                </a:extLst>
              </p:cNvPr>
              <p:cNvCxnSpPr>
                <a:cxnSpLocks/>
              </p:cNvCxnSpPr>
              <p:nvPr/>
            </p:nvCxnSpPr>
            <p:spPr>
              <a:xfrm>
                <a:off x="3695358" y="4577164"/>
                <a:ext cx="214284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0F43DB6-C180-DFE6-AE6A-84857C5AD5F9}"/>
                  </a:ext>
                </a:extLst>
              </p:cNvPr>
              <p:cNvCxnSpPr>
                <a:cxnSpLocks/>
              </p:cNvCxnSpPr>
              <p:nvPr/>
            </p:nvCxnSpPr>
            <p:spPr>
              <a:xfrm>
                <a:off x="3858023" y="3870699"/>
                <a:ext cx="1789648" cy="50939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D247879-CA7A-F055-BADD-78B5799E4523}"/>
                  </a:ext>
                </a:extLst>
              </p:cNvPr>
              <p:cNvCxnSpPr>
                <a:cxnSpLocks/>
              </p:cNvCxnSpPr>
              <p:nvPr/>
            </p:nvCxnSpPr>
            <p:spPr>
              <a:xfrm flipV="1">
                <a:off x="3850021" y="3765941"/>
                <a:ext cx="1873224" cy="65024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A51225E2-B56F-5AA2-3DBA-D180D88324CE}"/>
                </a:ext>
              </a:extLst>
            </p:cNvPr>
            <p:cNvSpPr txBox="1"/>
            <p:nvPr/>
          </p:nvSpPr>
          <p:spPr>
            <a:xfrm>
              <a:off x="9781310" y="3530562"/>
              <a:ext cx="2182008" cy="369332"/>
            </a:xfrm>
            <a:prstGeom prst="rect">
              <a:avLst/>
            </a:prstGeom>
            <a:noFill/>
          </p:spPr>
          <p:txBody>
            <a:bodyPr wrap="none" rtlCol="0">
              <a:spAutoFit/>
            </a:bodyPr>
            <a:lstStyle/>
            <a:p>
              <a:r>
                <a:rPr lang="en-GB" dirty="0"/>
                <a:t>Y</a:t>
              </a:r>
              <a:r>
                <a:rPr lang="en-CH" baseline="-25000" dirty="0"/>
                <a:t>1</a:t>
              </a:r>
              <a:r>
                <a:rPr lang="en-CH" dirty="0"/>
                <a:t> = | a x</a:t>
              </a:r>
              <a:r>
                <a:rPr lang="en-CH" baseline="-25000" dirty="0"/>
                <a:t>1</a:t>
              </a:r>
              <a:r>
                <a:rPr lang="en-CH" baseline="30000" dirty="0"/>
                <a:t>2 </a:t>
              </a:r>
              <a:r>
                <a:rPr lang="en-CH" dirty="0"/>
                <a:t>+</a:t>
              </a:r>
              <a:r>
                <a:rPr lang="en-CH" baseline="30000" dirty="0"/>
                <a:t> </a:t>
              </a:r>
              <a:r>
                <a:rPr lang="en-CH" dirty="0"/>
                <a:t>b x</a:t>
              </a:r>
              <a:r>
                <a:rPr lang="en-CH" baseline="-25000" dirty="0"/>
                <a:t>1 </a:t>
              </a:r>
              <a:r>
                <a:rPr lang="en-CH" dirty="0"/>
                <a:t>x</a:t>
              </a:r>
              <a:r>
                <a:rPr lang="en-CH" baseline="-25000" dirty="0"/>
                <a:t>2 </a:t>
              </a:r>
              <a:r>
                <a:rPr lang="en-CH" dirty="0"/>
                <a:t>|</a:t>
              </a:r>
              <a:r>
                <a:rPr lang="en-CH" baseline="30000" dirty="0"/>
                <a:t>2</a:t>
              </a:r>
              <a:r>
                <a:rPr lang="en-CH" baseline="-25000" dirty="0"/>
                <a:t> </a:t>
              </a:r>
              <a:endParaRPr lang="en-CH" dirty="0"/>
            </a:p>
          </p:txBody>
        </p:sp>
        <p:sp>
          <p:nvSpPr>
            <p:cNvPr id="55" name="TextBox 54">
              <a:extLst>
                <a:ext uri="{FF2B5EF4-FFF2-40B4-BE49-F238E27FC236}">
                  <a16:creationId xmlns:a16="http://schemas.microsoft.com/office/drawing/2014/main" id="{EE9C15BB-E0B9-CF81-BC50-6DBDB74B5438}"/>
                </a:ext>
              </a:extLst>
            </p:cNvPr>
            <p:cNvSpPr txBox="1"/>
            <p:nvPr/>
          </p:nvSpPr>
          <p:spPr>
            <a:xfrm>
              <a:off x="9795160" y="4403404"/>
              <a:ext cx="2204450" cy="369332"/>
            </a:xfrm>
            <a:prstGeom prst="rect">
              <a:avLst/>
            </a:prstGeom>
            <a:noFill/>
          </p:spPr>
          <p:txBody>
            <a:bodyPr wrap="none" rtlCol="0">
              <a:spAutoFit/>
            </a:bodyPr>
            <a:lstStyle/>
            <a:p>
              <a:r>
                <a:rPr lang="en-GB" dirty="0"/>
                <a:t>Y</a:t>
              </a:r>
              <a:r>
                <a:rPr lang="en-CH" baseline="-25000" dirty="0"/>
                <a:t>2</a:t>
              </a:r>
              <a:r>
                <a:rPr lang="en-CH" dirty="0"/>
                <a:t> = | c x</a:t>
              </a:r>
              <a:r>
                <a:rPr lang="en-CH" baseline="-25000" dirty="0"/>
                <a:t>2</a:t>
              </a:r>
              <a:r>
                <a:rPr lang="en-CH" baseline="30000" dirty="0"/>
                <a:t>2  </a:t>
              </a:r>
              <a:r>
                <a:rPr lang="en-CH" dirty="0"/>
                <a:t>+ d x</a:t>
              </a:r>
              <a:r>
                <a:rPr lang="en-CH" baseline="-25000" dirty="0"/>
                <a:t>1 </a:t>
              </a:r>
              <a:r>
                <a:rPr lang="en-CH" dirty="0"/>
                <a:t>x</a:t>
              </a:r>
              <a:r>
                <a:rPr lang="en-CH" baseline="-25000" dirty="0"/>
                <a:t>2</a:t>
              </a:r>
              <a:r>
                <a:rPr lang="en-CH" dirty="0"/>
                <a:t> |</a:t>
              </a:r>
              <a:r>
                <a:rPr lang="en-CH" baseline="30000" dirty="0"/>
                <a:t>2</a:t>
              </a:r>
              <a:endParaRPr lang="en-CH" dirty="0"/>
            </a:p>
          </p:txBody>
        </p:sp>
        <p:sp>
          <p:nvSpPr>
            <p:cNvPr id="56" name="TextBox 55">
              <a:extLst>
                <a:ext uri="{FF2B5EF4-FFF2-40B4-BE49-F238E27FC236}">
                  <a16:creationId xmlns:a16="http://schemas.microsoft.com/office/drawing/2014/main" id="{CD30EAC3-DE39-5FBB-E0B0-073D5D1599E1}"/>
                </a:ext>
              </a:extLst>
            </p:cNvPr>
            <p:cNvSpPr txBox="1"/>
            <p:nvPr/>
          </p:nvSpPr>
          <p:spPr>
            <a:xfrm>
              <a:off x="2725751" y="2499220"/>
              <a:ext cx="755335" cy="369332"/>
            </a:xfrm>
            <a:prstGeom prst="rect">
              <a:avLst/>
            </a:prstGeom>
            <a:noFill/>
          </p:spPr>
          <p:txBody>
            <a:bodyPr wrap="none" rtlCol="0">
              <a:spAutoFit/>
            </a:bodyPr>
            <a:lstStyle/>
            <a:p>
              <a:r>
                <a:rPr lang="en-CH" dirty="0"/>
                <a:t>SLM 1</a:t>
              </a:r>
            </a:p>
          </p:txBody>
        </p:sp>
        <p:sp>
          <p:nvSpPr>
            <p:cNvPr id="57" name="TextBox 56">
              <a:extLst>
                <a:ext uri="{FF2B5EF4-FFF2-40B4-BE49-F238E27FC236}">
                  <a16:creationId xmlns:a16="http://schemas.microsoft.com/office/drawing/2014/main" id="{0684233C-D570-C463-0AA8-A83650196EA1}"/>
                </a:ext>
              </a:extLst>
            </p:cNvPr>
            <p:cNvSpPr txBox="1"/>
            <p:nvPr/>
          </p:nvSpPr>
          <p:spPr>
            <a:xfrm>
              <a:off x="5968766" y="2447630"/>
              <a:ext cx="755335" cy="369332"/>
            </a:xfrm>
            <a:prstGeom prst="rect">
              <a:avLst/>
            </a:prstGeom>
            <a:noFill/>
          </p:spPr>
          <p:txBody>
            <a:bodyPr wrap="none" rtlCol="0">
              <a:spAutoFit/>
            </a:bodyPr>
            <a:lstStyle/>
            <a:p>
              <a:r>
                <a:rPr lang="en-CH" dirty="0"/>
                <a:t>SLM 2</a:t>
              </a:r>
            </a:p>
          </p:txBody>
        </p:sp>
        <p:sp>
          <p:nvSpPr>
            <p:cNvPr id="58" name="Rectangle 57">
              <a:extLst>
                <a:ext uri="{FF2B5EF4-FFF2-40B4-BE49-F238E27FC236}">
                  <a16:creationId xmlns:a16="http://schemas.microsoft.com/office/drawing/2014/main" id="{03BBA6D5-91F6-3680-0140-D4DEA61BBDBD}"/>
                </a:ext>
              </a:extLst>
            </p:cNvPr>
            <p:cNvSpPr/>
            <p:nvPr/>
          </p:nvSpPr>
          <p:spPr>
            <a:xfrm>
              <a:off x="9240980" y="2989333"/>
              <a:ext cx="387928" cy="237236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4" name="TextBox 63">
              <a:extLst>
                <a:ext uri="{FF2B5EF4-FFF2-40B4-BE49-F238E27FC236}">
                  <a16:creationId xmlns:a16="http://schemas.microsoft.com/office/drawing/2014/main" id="{F18A7E9B-954F-C8F9-4530-2A8B96F3AD29}"/>
                </a:ext>
              </a:extLst>
            </p:cNvPr>
            <p:cNvSpPr txBox="1"/>
            <p:nvPr/>
          </p:nvSpPr>
          <p:spPr>
            <a:xfrm>
              <a:off x="1039091" y="2661487"/>
              <a:ext cx="1306255" cy="369332"/>
            </a:xfrm>
            <a:prstGeom prst="rect">
              <a:avLst/>
            </a:prstGeom>
            <a:noFill/>
          </p:spPr>
          <p:txBody>
            <a:bodyPr wrap="none" rtlCol="0">
              <a:spAutoFit/>
            </a:bodyPr>
            <a:lstStyle/>
            <a:p>
              <a:r>
                <a:rPr lang="en-CH" dirty="0"/>
                <a:t>illumination</a:t>
              </a:r>
            </a:p>
          </p:txBody>
        </p:sp>
        <p:sp>
          <p:nvSpPr>
            <p:cNvPr id="71" name="TextBox 70">
              <a:extLst>
                <a:ext uri="{FF2B5EF4-FFF2-40B4-BE49-F238E27FC236}">
                  <a16:creationId xmlns:a16="http://schemas.microsoft.com/office/drawing/2014/main" id="{3F5E9962-3132-0663-82B0-EB319B9BF5D6}"/>
                </a:ext>
              </a:extLst>
            </p:cNvPr>
            <p:cNvSpPr txBox="1"/>
            <p:nvPr/>
          </p:nvSpPr>
          <p:spPr>
            <a:xfrm>
              <a:off x="8902014" y="2516827"/>
              <a:ext cx="985013" cy="369332"/>
            </a:xfrm>
            <a:prstGeom prst="rect">
              <a:avLst/>
            </a:prstGeom>
            <a:noFill/>
          </p:spPr>
          <p:txBody>
            <a:bodyPr wrap="none" rtlCol="0">
              <a:spAutoFit/>
            </a:bodyPr>
            <a:lstStyle/>
            <a:p>
              <a:r>
                <a:rPr lang="en-CH" dirty="0"/>
                <a:t>detector</a:t>
              </a:r>
            </a:p>
          </p:txBody>
        </p:sp>
        <p:grpSp>
          <p:nvGrpSpPr>
            <p:cNvPr id="78" name="Group 77">
              <a:extLst>
                <a:ext uri="{FF2B5EF4-FFF2-40B4-BE49-F238E27FC236}">
                  <a16:creationId xmlns:a16="http://schemas.microsoft.com/office/drawing/2014/main" id="{ED1B476C-87F4-9AC3-7E67-A1158E8DDCA0}"/>
                </a:ext>
              </a:extLst>
            </p:cNvPr>
            <p:cNvGrpSpPr/>
            <p:nvPr/>
          </p:nvGrpSpPr>
          <p:grpSpPr>
            <a:xfrm>
              <a:off x="6923470" y="3662764"/>
              <a:ext cx="2142845" cy="914398"/>
              <a:chOff x="3695358" y="3662766"/>
              <a:chExt cx="2142845" cy="914398"/>
            </a:xfrm>
          </p:grpSpPr>
          <p:cxnSp>
            <p:nvCxnSpPr>
              <p:cNvPr id="79" name="Straight Arrow Connector 78">
                <a:extLst>
                  <a:ext uri="{FF2B5EF4-FFF2-40B4-BE49-F238E27FC236}">
                    <a16:creationId xmlns:a16="http://schemas.microsoft.com/office/drawing/2014/main" id="{FA6B4406-CECE-F2E3-4FA5-68B14B0B993A}"/>
                  </a:ext>
                </a:extLst>
              </p:cNvPr>
              <p:cNvCxnSpPr>
                <a:cxnSpLocks/>
              </p:cNvCxnSpPr>
              <p:nvPr/>
            </p:nvCxnSpPr>
            <p:spPr>
              <a:xfrm>
                <a:off x="3800755" y="3662766"/>
                <a:ext cx="2037448"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0E09D84-61FD-D377-46AA-65E9CB0DF7EB}"/>
                  </a:ext>
                </a:extLst>
              </p:cNvPr>
              <p:cNvCxnSpPr>
                <a:cxnSpLocks/>
              </p:cNvCxnSpPr>
              <p:nvPr/>
            </p:nvCxnSpPr>
            <p:spPr>
              <a:xfrm>
                <a:off x="3695358" y="4577164"/>
                <a:ext cx="214284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C55CE76-1827-7EB2-2317-C6A53E98D5DA}"/>
                  </a:ext>
                </a:extLst>
              </p:cNvPr>
              <p:cNvCxnSpPr>
                <a:cxnSpLocks/>
              </p:cNvCxnSpPr>
              <p:nvPr/>
            </p:nvCxnSpPr>
            <p:spPr>
              <a:xfrm>
                <a:off x="3858023" y="3870699"/>
                <a:ext cx="1789648" cy="50939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C11EF5C3-6897-CE74-1EB3-9D0B550F79E6}"/>
                  </a:ext>
                </a:extLst>
              </p:cNvPr>
              <p:cNvCxnSpPr>
                <a:cxnSpLocks/>
              </p:cNvCxnSpPr>
              <p:nvPr/>
            </p:nvCxnSpPr>
            <p:spPr>
              <a:xfrm flipV="1">
                <a:off x="3850021" y="3765941"/>
                <a:ext cx="1873224" cy="65024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82C36A5A-C30C-FD87-FF42-F0BC2D8008DD}"/>
                </a:ext>
              </a:extLst>
            </p:cNvPr>
            <p:cNvSpPr txBox="1"/>
            <p:nvPr/>
          </p:nvSpPr>
          <p:spPr>
            <a:xfrm>
              <a:off x="4098760" y="2620001"/>
              <a:ext cx="1218026" cy="369332"/>
            </a:xfrm>
            <a:prstGeom prst="rect">
              <a:avLst/>
            </a:prstGeom>
            <a:noFill/>
          </p:spPr>
          <p:txBody>
            <a:bodyPr wrap="none" rtlCol="0">
              <a:spAutoFit/>
            </a:bodyPr>
            <a:lstStyle/>
            <a:p>
              <a:r>
                <a:rPr lang="en-CH" dirty="0"/>
                <a:t>diffractiom</a:t>
              </a:r>
            </a:p>
          </p:txBody>
        </p:sp>
        <p:sp>
          <p:nvSpPr>
            <p:cNvPr id="26" name="TextBox 25">
              <a:extLst>
                <a:ext uri="{FF2B5EF4-FFF2-40B4-BE49-F238E27FC236}">
                  <a16:creationId xmlns:a16="http://schemas.microsoft.com/office/drawing/2014/main" id="{D6AF1A3B-E23D-CF94-4FBC-FC8610F0735B}"/>
                </a:ext>
              </a:extLst>
            </p:cNvPr>
            <p:cNvSpPr txBox="1"/>
            <p:nvPr/>
          </p:nvSpPr>
          <p:spPr>
            <a:xfrm>
              <a:off x="7158429" y="2578515"/>
              <a:ext cx="1218026" cy="369332"/>
            </a:xfrm>
            <a:prstGeom prst="rect">
              <a:avLst/>
            </a:prstGeom>
            <a:noFill/>
          </p:spPr>
          <p:txBody>
            <a:bodyPr wrap="none" rtlCol="0">
              <a:spAutoFit/>
            </a:bodyPr>
            <a:lstStyle/>
            <a:p>
              <a:r>
                <a:rPr lang="en-CH" dirty="0"/>
                <a:t>diffractiom</a:t>
              </a:r>
            </a:p>
          </p:txBody>
        </p:sp>
      </p:grpSp>
      <p:sp>
        <p:nvSpPr>
          <p:cNvPr id="84" name="TextBox 83">
            <a:extLst>
              <a:ext uri="{FF2B5EF4-FFF2-40B4-BE49-F238E27FC236}">
                <a16:creationId xmlns:a16="http://schemas.microsoft.com/office/drawing/2014/main" id="{40FEAC7C-F900-6FA4-CCD7-D24918BECDDE}"/>
              </a:ext>
            </a:extLst>
          </p:cNvPr>
          <p:cNvSpPr txBox="1"/>
          <p:nvPr/>
        </p:nvSpPr>
        <p:spPr>
          <a:xfrm>
            <a:off x="488344" y="5403273"/>
            <a:ext cx="620554" cy="646331"/>
          </a:xfrm>
          <a:prstGeom prst="rect">
            <a:avLst/>
          </a:prstGeom>
          <a:noFill/>
        </p:spPr>
        <p:txBody>
          <a:bodyPr wrap="none" rtlCol="0">
            <a:spAutoFit/>
          </a:bodyPr>
          <a:lstStyle/>
          <a:p>
            <a:pPr algn="ctr"/>
            <a:r>
              <a:rPr lang="en-GB" dirty="0"/>
              <a:t>Data</a:t>
            </a:r>
          </a:p>
          <a:p>
            <a:pPr algn="ctr"/>
            <a:r>
              <a:rPr lang="en-GB" dirty="0"/>
              <a:t>in</a:t>
            </a:r>
            <a:endParaRPr lang="en-CH" dirty="0"/>
          </a:p>
        </p:txBody>
      </p:sp>
      <p:cxnSp>
        <p:nvCxnSpPr>
          <p:cNvPr id="86" name="Straight Connector 85">
            <a:extLst>
              <a:ext uri="{FF2B5EF4-FFF2-40B4-BE49-F238E27FC236}">
                <a16:creationId xmlns:a16="http://schemas.microsoft.com/office/drawing/2014/main" id="{DEDED456-EEE2-0F6F-9C6B-C0934882574D}"/>
              </a:ext>
            </a:extLst>
          </p:cNvPr>
          <p:cNvCxnSpPr/>
          <p:nvPr/>
        </p:nvCxnSpPr>
        <p:spPr>
          <a:xfrm>
            <a:off x="1562545" y="5721927"/>
            <a:ext cx="4533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B842820-4DFA-D384-1161-1D92FB7CA991}"/>
              </a:ext>
            </a:extLst>
          </p:cNvPr>
          <p:cNvCxnSpPr/>
          <p:nvPr/>
        </p:nvCxnSpPr>
        <p:spPr>
          <a:xfrm flipV="1">
            <a:off x="2763984" y="5064743"/>
            <a:ext cx="0" cy="657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993D796-C97B-99A1-0C9B-20082F8EB767}"/>
              </a:ext>
            </a:extLst>
          </p:cNvPr>
          <p:cNvCxnSpPr>
            <a:cxnSpLocks/>
          </p:cNvCxnSpPr>
          <p:nvPr/>
        </p:nvCxnSpPr>
        <p:spPr>
          <a:xfrm flipV="1">
            <a:off x="6096000" y="5035562"/>
            <a:ext cx="0" cy="6863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09BB013-D868-AEEB-59E1-3CBF1A20ABE5}"/>
              </a:ext>
            </a:extLst>
          </p:cNvPr>
          <p:cNvPicPr>
            <a:picLocks noChangeAspect="1"/>
          </p:cNvPicPr>
          <p:nvPr/>
        </p:nvPicPr>
        <p:blipFill>
          <a:blip r:embed="rId2"/>
          <a:stretch>
            <a:fillRect/>
          </a:stretch>
        </p:blipFill>
        <p:spPr>
          <a:xfrm>
            <a:off x="2178278" y="551790"/>
            <a:ext cx="8503027" cy="936523"/>
          </a:xfrm>
          <a:prstGeom prst="rect">
            <a:avLst/>
          </a:prstGeom>
        </p:spPr>
      </p:pic>
      <p:sp>
        <p:nvSpPr>
          <p:cNvPr id="8" name="TextBox 7">
            <a:extLst>
              <a:ext uri="{FF2B5EF4-FFF2-40B4-BE49-F238E27FC236}">
                <a16:creationId xmlns:a16="http://schemas.microsoft.com/office/drawing/2014/main" id="{4AF0A53A-7D02-8FFF-5E4B-0AE5688B3E58}"/>
              </a:ext>
            </a:extLst>
          </p:cNvPr>
          <p:cNvSpPr txBox="1"/>
          <p:nvPr/>
        </p:nvSpPr>
        <p:spPr>
          <a:xfrm>
            <a:off x="5302028" y="1151262"/>
            <a:ext cx="652743" cy="369332"/>
          </a:xfrm>
          <a:prstGeom prst="rect">
            <a:avLst/>
          </a:prstGeom>
          <a:noFill/>
        </p:spPr>
        <p:txBody>
          <a:bodyPr wrap="none" rtlCol="0">
            <a:spAutoFit/>
          </a:bodyPr>
          <a:lstStyle/>
          <a:p>
            <a:r>
              <a:rPr lang="en-CH" dirty="0"/>
              <a:t>2022</a:t>
            </a:r>
          </a:p>
        </p:txBody>
      </p:sp>
      <p:cxnSp>
        <p:nvCxnSpPr>
          <p:cNvPr id="13" name="Straight Connector 12">
            <a:extLst>
              <a:ext uri="{FF2B5EF4-FFF2-40B4-BE49-F238E27FC236}">
                <a16:creationId xmlns:a16="http://schemas.microsoft.com/office/drawing/2014/main" id="{7CD76E43-5ED4-DEBB-4E3A-79842E70A9B6}"/>
              </a:ext>
            </a:extLst>
          </p:cNvPr>
          <p:cNvCxnSpPr>
            <a:cxnSpLocks/>
          </p:cNvCxnSpPr>
          <p:nvPr/>
        </p:nvCxnSpPr>
        <p:spPr>
          <a:xfrm>
            <a:off x="8892760" y="3830492"/>
            <a:ext cx="40064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38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a:extLst>
              <a:ext uri="{FF2B5EF4-FFF2-40B4-BE49-F238E27FC236}">
                <a16:creationId xmlns:a16="http://schemas.microsoft.com/office/drawing/2014/main" id="{80D2DB39-5F39-4EFE-7954-F6F429017624}"/>
              </a:ext>
            </a:extLst>
          </p:cNvPr>
          <p:cNvSpPr>
            <a:spLocks noGrp="1" noChangeArrowheads="1"/>
          </p:cNvSpPr>
          <p:nvPr>
            <p:ph type="title" sz="quarter"/>
          </p:nvPr>
        </p:nvSpPr>
        <p:spPr/>
        <p:txBody>
          <a:bodyPr/>
          <a:lstStyle/>
          <a:p>
            <a:pPr eaLnBrk="1" hangingPunct="1"/>
            <a:r>
              <a:rPr lang="en-US" altLang="en-CH"/>
              <a:t>Telegraph</a:t>
            </a:r>
          </a:p>
        </p:txBody>
      </p:sp>
      <p:graphicFrame>
        <p:nvGraphicFramePr>
          <p:cNvPr id="20482" name="Object 2">
            <a:extLst>
              <a:ext uri="{FF2B5EF4-FFF2-40B4-BE49-F238E27FC236}">
                <a16:creationId xmlns:a16="http://schemas.microsoft.com/office/drawing/2014/main" id="{7A07661D-83AE-E084-4AD7-D692C9F16440}"/>
              </a:ext>
            </a:extLst>
          </p:cNvPr>
          <p:cNvGraphicFramePr>
            <a:graphicFrameLocks noGrp="1" noChangeAspect="1"/>
          </p:cNvGraphicFramePr>
          <p:nvPr>
            <p:ph sz="quarter" idx="1"/>
          </p:nvPr>
        </p:nvGraphicFramePr>
        <p:xfrm>
          <a:off x="1981200" y="2438400"/>
          <a:ext cx="7543800" cy="3517900"/>
        </p:xfrm>
        <a:graphic>
          <a:graphicData uri="http://schemas.openxmlformats.org/presentationml/2006/ole">
            <mc:AlternateContent xmlns:mc="http://schemas.openxmlformats.org/markup-compatibility/2006">
              <mc:Choice xmlns:v="urn:schemas-microsoft-com:vml" Requires="v">
                <p:oleObj name="Photo Editor Photo" r:id="rId3" imgW="2863850" imgH="1320800" progId="MSPhotoEd.3">
                  <p:embed/>
                </p:oleObj>
              </mc:Choice>
              <mc:Fallback>
                <p:oleObj name="Photo Editor Photo" r:id="rId3" imgW="2863850" imgH="1320800" progId="MSPhotoEd.3">
                  <p:embed/>
                  <p:pic>
                    <p:nvPicPr>
                      <p:cNvPr id="20482" name="Object 2">
                        <a:extLst>
                          <a:ext uri="{FF2B5EF4-FFF2-40B4-BE49-F238E27FC236}">
                            <a16:creationId xmlns:a16="http://schemas.microsoft.com/office/drawing/2014/main" id="{7A07661D-83AE-E084-4AD7-D692C9F16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438400"/>
                        <a:ext cx="7543800"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484" name="Picture 4" descr="submarine_cable">
            <a:extLst>
              <a:ext uri="{FF2B5EF4-FFF2-40B4-BE49-F238E27FC236}">
                <a16:creationId xmlns:a16="http://schemas.microsoft.com/office/drawing/2014/main" id="{34EAD317-E35D-2345-1177-2A30A898DF4B}"/>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334000" y="2514601"/>
            <a:ext cx="869950" cy="792163"/>
          </a:xfrm>
          <a:noFill/>
        </p:spPr>
      </p:pic>
      <p:sp>
        <p:nvSpPr>
          <p:cNvPr id="20485" name="Text Box 5">
            <a:extLst>
              <a:ext uri="{FF2B5EF4-FFF2-40B4-BE49-F238E27FC236}">
                <a16:creationId xmlns:a16="http://schemas.microsoft.com/office/drawing/2014/main" id="{A1A6D9DC-1A25-BEAE-C23B-BF63DCCAE66E}"/>
              </a:ext>
            </a:extLst>
          </p:cNvPr>
          <p:cNvSpPr txBox="1">
            <a:spLocks noChangeArrowheads="1"/>
          </p:cNvSpPr>
          <p:nvPr/>
        </p:nvSpPr>
        <p:spPr bwMode="auto">
          <a:xfrm>
            <a:off x="5629275" y="21336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sz="1400">
              <a:latin typeface="Arial" panose="020B0604020202020204" pitchFamily="34" charset="0"/>
            </a:endParaRPr>
          </a:p>
        </p:txBody>
      </p:sp>
      <p:sp>
        <p:nvSpPr>
          <p:cNvPr id="20486" name="Text Box 6">
            <a:extLst>
              <a:ext uri="{FF2B5EF4-FFF2-40B4-BE49-F238E27FC236}">
                <a16:creationId xmlns:a16="http://schemas.microsoft.com/office/drawing/2014/main" id="{ED86568A-A174-1170-AFE6-4534319FCAAD}"/>
              </a:ext>
            </a:extLst>
          </p:cNvPr>
          <p:cNvSpPr txBox="1">
            <a:spLocks noChangeArrowheads="1"/>
          </p:cNvSpPr>
          <p:nvPr/>
        </p:nvSpPr>
        <p:spPr bwMode="auto">
          <a:xfrm>
            <a:off x="5741988" y="21336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sz="1400">
              <a:latin typeface="Arial" panose="020B0604020202020204" pitchFamily="34" charset="0"/>
            </a:endParaRPr>
          </a:p>
        </p:txBody>
      </p:sp>
      <p:sp>
        <p:nvSpPr>
          <p:cNvPr id="20487" name="Text Box 7">
            <a:extLst>
              <a:ext uri="{FF2B5EF4-FFF2-40B4-BE49-F238E27FC236}">
                <a16:creationId xmlns:a16="http://schemas.microsoft.com/office/drawing/2014/main" id="{7DD60560-9A48-16C6-E80F-1EE8315B66B1}"/>
              </a:ext>
            </a:extLst>
          </p:cNvPr>
          <p:cNvSpPr txBox="1">
            <a:spLocks noChangeArrowheads="1"/>
          </p:cNvSpPr>
          <p:nvPr/>
        </p:nvSpPr>
        <p:spPr bwMode="auto">
          <a:xfrm>
            <a:off x="3541714" y="5759450"/>
            <a:ext cx="947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400">
                <a:latin typeface="Arial" panose="020B0604020202020204" pitchFamily="34" charset="0"/>
              </a:rPr>
              <a:t>	</a:t>
            </a:r>
          </a:p>
        </p:txBody>
      </p:sp>
      <p:pic>
        <p:nvPicPr>
          <p:cNvPr id="20488" name="Picture 8" descr="galvo_tape01">
            <a:extLst>
              <a:ext uri="{FF2B5EF4-FFF2-40B4-BE49-F238E27FC236}">
                <a16:creationId xmlns:a16="http://schemas.microsoft.com/office/drawing/2014/main" id="{90839011-93D4-2D6E-325F-FBE14B9EA0E6}"/>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3260726" y="5999164"/>
            <a:ext cx="6035675" cy="401637"/>
          </a:xfrm>
          <a:noFill/>
        </p:spPr>
      </p:pic>
      <p:pic>
        <p:nvPicPr>
          <p:cNvPr id="20489" name="Picture 15" descr="morse">
            <a:extLst>
              <a:ext uri="{FF2B5EF4-FFF2-40B4-BE49-F238E27FC236}">
                <a16:creationId xmlns:a16="http://schemas.microsoft.com/office/drawing/2014/main" id="{D344CB95-E263-B26A-613F-0A1C0D5751D1}"/>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1905000" y="304800"/>
            <a:ext cx="1689100" cy="1981200"/>
          </a:xfrm>
          <a:noFill/>
        </p:spPr>
      </p:pic>
      <p:pic>
        <p:nvPicPr>
          <p:cNvPr id="20490" name="Picture 17" descr="telegraph">
            <a:extLst>
              <a:ext uri="{FF2B5EF4-FFF2-40B4-BE49-F238E27FC236}">
                <a16:creationId xmlns:a16="http://schemas.microsoft.com/office/drawing/2014/main" id="{22D1220B-F139-83ED-7371-03F54468C8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228601"/>
            <a:ext cx="25908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DE8C7-3761-BC38-2E83-8680DDD1D0DF}"/>
              </a:ext>
            </a:extLst>
          </p:cNvPr>
          <p:cNvPicPr>
            <a:picLocks noChangeAspect="1"/>
          </p:cNvPicPr>
          <p:nvPr/>
        </p:nvPicPr>
        <p:blipFill>
          <a:blip r:embed="rId2"/>
          <a:stretch>
            <a:fillRect/>
          </a:stretch>
        </p:blipFill>
        <p:spPr>
          <a:xfrm>
            <a:off x="1607127" y="535354"/>
            <a:ext cx="9590029" cy="5394391"/>
          </a:xfrm>
          <a:prstGeom prst="rect">
            <a:avLst/>
          </a:prstGeom>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5C79C7-086C-3AC7-3A09-EB0A2CA2B4AD}"/>
              </a:ext>
            </a:extLst>
          </p:cNvPr>
          <p:cNvSpPr>
            <a:spLocks noGrp="1"/>
          </p:cNvSpPr>
          <p:nvPr>
            <p:ph type="sldNum" sz="quarter" idx="2"/>
          </p:nvPr>
        </p:nvSpPr>
        <p:spPr/>
        <p:txBody>
          <a:bodyPr/>
          <a:lstStyle/>
          <a:p>
            <a:fld id="{86CB4B4D-7CA3-9044-876B-883B54F8677D}" type="slidenum">
              <a:rPr lang="en-CH" smtClean="0"/>
              <a:t>51</a:t>
            </a:fld>
            <a:endParaRPr lang="en-CH"/>
          </a:p>
        </p:txBody>
      </p:sp>
      <p:pic>
        <p:nvPicPr>
          <p:cNvPr id="3" name="Picture 2">
            <a:extLst>
              <a:ext uri="{FF2B5EF4-FFF2-40B4-BE49-F238E27FC236}">
                <a16:creationId xmlns:a16="http://schemas.microsoft.com/office/drawing/2014/main" id="{A808AB29-7C29-F678-0037-7B518DF101F2}"/>
              </a:ext>
            </a:extLst>
          </p:cNvPr>
          <p:cNvPicPr>
            <a:picLocks noChangeAspect="1"/>
          </p:cNvPicPr>
          <p:nvPr/>
        </p:nvPicPr>
        <p:blipFill rotWithShape="1">
          <a:blip r:embed="rId2"/>
          <a:srcRect l="10379" t="8267" r="301" b="5472"/>
          <a:stretch/>
        </p:blipFill>
        <p:spPr>
          <a:xfrm>
            <a:off x="1918010" y="-47436"/>
            <a:ext cx="9533625" cy="6905436"/>
          </a:xfrm>
          <a:prstGeom prst="rect">
            <a:avLst/>
          </a:prstGeom>
        </p:spPr>
      </p:pic>
    </p:spTree>
    <p:extLst>
      <p:ext uri="{BB962C8B-B14F-4D97-AF65-F5344CB8AC3E}">
        <p14:creationId xmlns:p14="http://schemas.microsoft.com/office/powerpoint/2010/main" val="378873900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 name="Picture 1" descr="Picture 1"/>
          <p:cNvPicPr>
            <a:picLocks noChangeAspect="1"/>
          </p:cNvPicPr>
          <p:nvPr/>
        </p:nvPicPr>
        <p:blipFill>
          <a:blip r:embed="rId2"/>
          <a:stretch>
            <a:fillRect/>
          </a:stretch>
        </p:blipFill>
        <p:spPr>
          <a:xfrm>
            <a:off x="0" y="868905"/>
            <a:ext cx="7653867" cy="5740401"/>
          </a:xfrm>
          <a:prstGeom prst="rect">
            <a:avLst/>
          </a:prstGeom>
          <a:ln w="12700">
            <a:miter lim="400000"/>
          </a:ln>
        </p:spPr>
      </p:pic>
      <p:sp>
        <p:nvSpPr>
          <p:cNvPr id="1000" name="TextBox 2"/>
          <p:cNvSpPr txBox="1"/>
          <p:nvPr/>
        </p:nvSpPr>
        <p:spPr>
          <a:xfrm>
            <a:off x="7517872" y="2607395"/>
            <a:ext cx="2762202" cy="1292660"/>
          </a:xfrm>
          <a:prstGeom prst="rect">
            <a:avLst/>
          </a:prstGeom>
          <a:ln w="127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p>
            <a:pPr marL="342891" indent="-342891">
              <a:buSzPct val="100000"/>
              <a:buFont typeface="Arial"/>
              <a:buChar char="•"/>
              <a:defRPr sz="5200">
                <a:latin typeface="Helvetica Light"/>
                <a:ea typeface="Helvetica Light"/>
                <a:cs typeface="Helvetica Light"/>
                <a:sym typeface="Helvetica Light"/>
              </a:defRPr>
            </a:pPr>
            <a:r>
              <a:rPr sz="2600" dirty="0"/>
              <a:t>10 classes, </a:t>
            </a:r>
            <a:endParaRPr lang="en-US" sz="2600" dirty="0"/>
          </a:p>
          <a:p>
            <a:pPr marL="342891" indent="-342891">
              <a:buSzPct val="100000"/>
              <a:buFont typeface="Arial"/>
              <a:buChar char="•"/>
              <a:defRPr sz="5200">
                <a:latin typeface="Helvetica Light"/>
                <a:ea typeface="Helvetica Light"/>
                <a:cs typeface="Helvetica Light"/>
                <a:sym typeface="Helvetica Light"/>
              </a:defRPr>
            </a:pPr>
            <a:r>
              <a:rPr sz="2600" dirty="0"/>
              <a:t>20</a:t>
            </a:r>
            <a:r>
              <a:rPr lang="en-US" sz="2600" dirty="0"/>
              <a:t>,000</a:t>
            </a:r>
            <a:r>
              <a:rPr sz="2600" dirty="0"/>
              <a:t> training </a:t>
            </a:r>
            <a:endParaRPr lang="en-US" sz="2600" dirty="0"/>
          </a:p>
          <a:p>
            <a:pPr marL="342891" indent="-342891">
              <a:buSzPct val="100000"/>
              <a:buFont typeface="Arial"/>
              <a:buChar char="•"/>
              <a:defRPr sz="5200">
                <a:latin typeface="Helvetica Light"/>
                <a:ea typeface="Helvetica Light"/>
                <a:cs typeface="Helvetica Light"/>
                <a:sym typeface="Helvetica Light"/>
              </a:defRPr>
            </a:pPr>
            <a:r>
              <a:rPr sz="2600" dirty="0"/>
              <a:t>5</a:t>
            </a:r>
            <a:r>
              <a:rPr lang="en-US" sz="2600" dirty="0"/>
              <a:t>,000</a:t>
            </a:r>
            <a:r>
              <a:rPr sz="2600" dirty="0"/>
              <a:t> test</a:t>
            </a:r>
          </a:p>
        </p:txBody>
      </p:sp>
      <p:sp>
        <p:nvSpPr>
          <p:cNvPr id="2" name="TextBox 1">
            <a:extLst>
              <a:ext uri="{FF2B5EF4-FFF2-40B4-BE49-F238E27FC236}">
                <a16:creationId xmlns:a16="http://schemas.microsoft.com/office/drawing/2014/main" id="{82D150B7-466B-458D-87F5-23A527580767}"/>
              </a:ext>
            </a:extLst>
          </p:cNvPr>
          <p:cNvSpPr txBox="1"/>
          <p:nvPr/>
        </p:nvSpPr>
        <p:spPr>
          <a:xfrm>
            <a:off x="1062680" y="88437"/>
            <a:ext cx="3777829" cy="707886"/>
          </a:xfrm>
          <a:prstGeom prst="rect">
            <a:avLst/>
          </a:prstGeom>
          <a:noFill/>
        </p:spPr>
        <p:txBody>
          <a:bodyPr wrap="none" rtlCol="0">
            <a:spAutoFit/>
          </a:bodyPr>
          <a:lstStyle/>
          <a:p>
            <a:r>
              <a:rPr lang="en-CH" sz="4000" dirty="0">
                <a:solidFill>
                  <a:srgbClr val="0070C0"/>
                </a:solidFill>
              </a:rPr>
              <a:t>Taining dataset </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Rectangle 110"/>
          <p:cNvSpPr/>
          <p:nvPr/>
        </p:nvSpPr>
        <p:spPr>
          <a:xfrm>
            <a:off x="3001464" y="2215063"/>
            <a:ext cx="460353"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59" name="Straight Arrow Connector 7"/>
          <p:cNvSpPr/>
          <p:nvPr/>
        </p:nvSpPr>
        <p:spPr>
          <a:xfrm flipV="1">
            <a:off x="375685" y="3364908"/>
            <a:ext cx="892981" cy="4772"/>
          </a:xfrm>
          <a:prstGeom prst="line">
            <a:avLst/>
          </a:prstGeom>
          <a:ln w="114300">
            <a:solidFill>
              <a:srgbClr val="4472C4"/>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760" name="Rectangle 108"/>
          <p:cNvSpPr/>
          <p:nvPr/>
        </p:nvSpPr>
        <p:spPr>
          <a:xfrm>
            <a:off x="3001464" y="2779684"/>
            <a:ext cx="460353" cy="564619"/>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61" name="Rectangle 106"/>
          <p:cNvSpPr/>
          <p:nvPr/>
        </p:nvSpPr>
        <p:spPr>
          <a:xfrm>
            <a:off x="3001464" y="3342560"/>
            <a:ext cx="460353"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62" name="Rectangle 104"/>
          <p:cNvSpPr/>
          <p:nvPr/>
        </p:nvSpPr>
        <p:spPr>
          <a:xfrm>
            <a:off x="3001464" y="3905436"/>
            <a:ext cx="460353"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63" name="Rectangle 102"/>
          <p:cNvSpPr/>
          <p:nvPr/>
        </p:nvSpPr>
        <p:spPr>
          <a:xfrm>
            <a:off x="4467449" y="2215063"/>
            <a:ext cx="460353"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64" name="Rectangle 100"/>
          <p:cNvSpPr/>
          <p:nvPr/>
        </p:nvSpPr>
        <p:spPr>
          <a:xfrm>
            <a:off x="4467449" y="2779684"/>
            <a:ext cx="460353" cy="564619"/>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65" name="Rectangle 98"/>
          <p:cNvSpPr/>
          <p:nvPr/>
        </p:nvSpPr>
        <p:spPr>
          <a:xfrm>
            <a:off x="4467449" y="3342561"/>
            <a:ext cx="460353"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66" name="Rectangle 96"/>
          <p:cNvSpPr/>
          <p:nvPr/>
        </p:nvSpPr>
        <p:spPr>
          <a:xfrm>
            <a:off x="4467447" y="3905436"/>
            <a:ext cx="460353"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67" name="Rectangle 94"/>
          <p:cNvSpPr/>
          <p:nvPr/>
        </p:nvSpPr>
        <p:spPr>
          <a:xfrm>
            <a:off x="5933440" y="2215063"/>
            <a:ext cx="460353"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68" name="Rectangle 92"/>
          <p:cNvSpPr/>
          <p:nvPr/>
        </p:nvSpPr>
        <p:spPr>
          <a:xfrm>
            <a:off x="5933440" y="2779684"/>
            <a:ext cx="460353" cy="564619"/>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69" name="Rectangle 90"/>
          <p:cNvSpPr/>
          <p:nvPr/>
        </p:nvSpPr>
        <p:spPr>
          <a:xfrm>
            <a:off x="5933444" y="3342556"/>
            <a:ext cx="460354"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70" name="Rectangle 88"/>
          <p:cNvSpPr/>
          <p:nvPr/>
        </p:nvSpPr>
        <p:spPr>
          <a:xfrm>
            <a:off x="5933439" y="3905436"/>
            <a:ext cx="460353"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71" name="Oval 24"/>
          <p:cNvSpPr/>
          <p:nvPr/>
        </p:nvSpPr>
        <p:spPr>
          <a:xfrm>
            <a:off x="7405050" y="2156173"/>
            <a:ext cx="499780" cy="582446"/>
          </a:xfrm>
          <a:prstGeom prst="ellipse">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mc:AlternateContent xmlns:mc="http://schemas.openxmlformats.org/markup-compatibility/2006" xmlns:a14="http://schemas.microsoft.com/office/drawing/2010/main">
        <mc:Choice Requires="a14">
          <p:sp>
            <p:nvSpPr>
              <p:cNvPr id="772" name="TextBox 25"/>
              <p:cNvSpPr txBox="1"/>
              <p:nvPr/>
            </p:nvSpPr>
            <p:spPr>
              <a:xfrm>
                <a:off x="7453333" y="2283333"/>
                <a:ext cx="420949"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sSup>
                        <m:sSupPr>
                          <m:ctrlPr>
                            <a:rPr sz="2000" i="1" kern="0">
                              <a:solidFill>
                                <a:srgbClr val="000000"/>
                              </a:solidFill>
                              <a:latin typeface="Cambria Math" panose="02040503050406030204" pitchFamily="18" charset="0"/>
                              <a:sym typeface="Canela Bold"/>
                            </a:rPr>
                          </m:ctrlPr>
                        </m:sSupPr>
                        <m:e>
                          <m:d>
                            <m:dPr>
                              <m:begChr m:val="|"/>
                              <m:endChr m:val="|"/>
                              <m:ctrlPr>
                                <a:rPr sz="2000" i="1" kern="0">
                                  <a:solidFill>
                                    <a:srgbClr val="000000"/>
                                  </a:solidFill>
                                  <a:latin typeface="Cambria Math" panose="02040503050406030204" pitchFamily="18" charset="0"/>
                                  <a:sym typeface="Canela Bold"/>
                                </a:rPr>
                              </m:ctrlPr>
                            </m:dPr>
                            <m:e>
                              <m:r>
                                <a:rPr sz="2000" i="1" kern="0">
                                  <a:solidFill>
                                    <a:srgbClr val="000000"/>
                                  </a:solidFill>
                                  <a:latin typeface="Cambria Math" panose="02040503050406030204" pitchFamily="18" charset="0"/>
                                  <a:sym typeface="Canela Bold"/>
                                </a:rPr>
                                <m:t>.</m:t>
                              </m:r>
                            </m:e>
                          </m:d>
                        </m:e>
                        <m:sup>
                          <m:r>
                            <a:rPr sz="2000" i="1" kern="0">
                              <a:solidFill>
                                <a:srgbClr val="000000"/>
                              </a:solidFill>
                              <a:latin typeface="Cambria Math" panose="02040503050406030204" pitchFamily="18" charset="0"/>
                              <a:sym typeface="Canela Bold"/>
                            </a:rPr>
                            <m:t>2</m:t>
                          </m:r>
                        </m:sup>
                      </m:sSup>
                    </m:oMath>
                  </m:oMathPara>
                </a14:m>
                <a:endParaRPr sz="2000" kern="0">
                  <a:solidFill>
                    <a:srgbClr val="000000"/>
                  </a:solidFill>
                  <a:latin typeface="Canela Bold"/>
                  <a:sym typeface="Canela Bold"/>
                </a:endParaRPr>
              </a:p>
            </p:txBody>
          </p:sp>
        </mc:Choice>
        <mc:Fallback xmlns="">
          <p:sp>
            <p:nvSpPr>
              <p:cNvPr id="772" name="TextBox 25"/>
              <p:cNvSpPr txBox="1">
                <a:spLocks noRot="1" noChangeAspect="1" noMove="1" noResize="1" noEditPoints="1" noAdjustHandles="1" noChangeArrowheads="1" noChangeShapeType="1" noTextEdit="1"/>
              </p:cNvSpPr>
              <p:nvPr/>
            </p:nvSpPr>
            <p:spPr>
              <a:xfrm>
                <a:off x="7453333" y="2283333"/>
                <a:ext cx="420949" cy="307777"/>
              </a:xfrm>
              <a:prstGeom prst="rect">
                <a:avLst/>
              </a:prstGeom>
              <a:blipFill>
                <a:blip r:embed="rId2"/>
                <a:stretch>
                  <a:fillRect r="-5882"/>
                </a:stretch>
              </a:blipFill>
              <a:ln w="12700">
                <a:miter lim="400000"/>
              </a:ln>
            </p:spPr>
            <p:txBody>
              <a:bodyPr/>
              <a:lstStyle/>
              <a:p>
                <a:r>
                  <a:rPr lang="en-CH">
                    <a:noFill/>
                  </a:rPr>
                  <a:t> </a:t>
                </a:r>
              </a:p>
            </p:txBody>
          </p:sp>
        </mc:Fallback>
      </mc:AlternateContent>
      <p:sp>
        <p:nvSpPr>
          <p:cNvPr id="773" name="Oval 26"/>
          <p:cNvSpPr/>
          <p:nvPr/>
        </p:nvSpPr>
        <p:spPr>
          <a:xfrm>
            <a:off x="7405050" y="2751380"/>
            <a:ext cx="499780" cy="582446"/>
          </a:xfrm>
          <a:prstGeom prst="ellipse">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74" name="Oval 28"/>
          <p:cNvSpPr/>
          <p:nvPr/>
        </p:nvSpPr>
        <p:spPr>
          <a:xfrm>
            <a:off x="7405050" y="3346588"/>
            <a:ext cx="499780" cy="582446"/>
          </a:xfrm>
          <a:prstGeom prst="ellipse">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775" name="Oval 30"/>
          <p:cNvSpPr/>
          <p:nvPr/>
        </p:nvSpPr>
        <p:spPr>
          <a:xfrm>
            <a:off x="7405048" y="3929031"/>
            <a:ext cx="499779" cy="582446"/>
          </a:xfrm>
          <a:prstGeom prst="ellipse">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2400" kern="0">
              <a:solidFill>
                <a:srgbClr val="FFFFFF"/>
              </a:solidFill>
              <a:latin typeface="Calibri"/>
              <a:cs typeface="Calibri"/>
              <a:sym typeface="Calibri"/>
            </a:endParaRPr>
          </a:p>
        </p:txBody>
      </p:sp>
      <p:cxnSp>
        <p:nvCxnSpPr>
          <p:cNvPr id="776" name="Straight Arrow Connector 32"/>
          <p:cNvCxnSpPr>
            <a:stCxn id="758" idx="0"/>
            <a:endCxn id="763" idx="0"/>
          </p:cNvCxnSpPr>
          <p:nvPr/>
        </p:nvCxnSpPr>
        <p:spPr>
          <a:xfrm>
            <a:off x="3231640" y="2497373"/>
            <a:ext cx="1465986" cy="1"/>
          </a:xfrm>
          <a:prstGeom prst="straightConnector1">
            <a:avLst/>
          </a:prstGeom>
          <a:ln w="38100">
            <a:solidFill>
              <a:srgbClr val="535353"/>
            </a:solidFill>
            <a:miter/>
            <a:tailEnd type="triangle"/>
          </a:ln>
        </p:spPr>
      </p:cxnSp>
      <p:cxnSp>
        <p:nvCxnSpPr>
          <p:cNvPr id="777" name="Straight Arrow Connector 33"/>
          <p:cNvCxnSpPr>
            <a:stCxn id="758" idx="0"/>
            <a:endCxn id="764" idx="0"/>
          </p:cNvCxnSpPr>
          <p:nvPr/>
        </p:nvCxnSpPr>
        <p:spPr>
          <a:xfrm>
            <a:off x="3231640" y="2497373"/>
            <a:ext cx="1465986" cy="564622"/>
          </a:xfrm>
          <a:prstGeom prst="straightConnector1">
            <a:avLst/>
          </a:prstGeom>
          <a:ln w="38100">
            <a:solidFill>
              <a:srgbClr val="535353"/>
            </a:solidFill>
            <a:miter/>
            <a:tailEnd type="triangle"/>
          </a:ln>
        </p:spPr>
      </p:cxnSp>
      <p:cxnSp>
        <p:nvCxnSpPr>
          <p:cNvPr id="778" name="Straight Arrow Connector 34"/>
          <p:cNvCxnSpPr>
            <a:stCxn id="758" idx="0"/>
            <a:endCxn id="765" idx="0"/>
          </p:cNvCxnSpPr>
          <p:nvPr/>
        </p:nvCxnSpPr>
        <p:spPr>
          <a:xfrm>
            <a:off x="3231640" y="2497373"/>
            <a:ext cx="1465986" cy="1127499"/>
          </a:xfrm>
          <a:prstGeom prst="straightConnector1">
            <a:avLst/>
          </a:prstGeom>
          <a:ln w="38100">
            <a:solidFill>
              <a:srgbClr val="535353"/>
            </a:solidFill>
            <a:miter/>
            <a:tailEnd type="triangle"/>
          </a:ln>
        </p:spPr>
      </p:cxnSp>
      <p:cxnSp>
        <p:nvCxnSpPr>
          <p:cNvPr id="779" name="Straight Arrow Connector 35"/>
          <p:cNvCxnSpPr>
            <a:stCxn id="758" idx="0"/>
            <a:endCxn id="766" idx="0"/>
          </p:cNvCxnSpPr>
          <p:nvPr/>
        </p:nvCxnSpPr>
        <p:spPr>
          <a:xfrm>
            <a:off x="3231640" y="2497373"/>
            <a:ext cx="1465984" cy="1690374"/>
          </a:xfrm>
          <a:prstGeom prst="straightConnector1">
            <a:avLst/>
          </a:prstGeom>
          <a:ln w="38100">
            <a:solidFill>
              <a:srgbClr val="535353"/>
            </a:solidFill>
            <a:miter/>
            <a:tailEnd type="triangle"/>
          </a:ln>
        </p:spPr>
      </p:cxnSp>
      <p:cxnSp>
        <p:nvCxnSpPr>
          <p:cNvPr id="780" name="Straight Arrow Connector 36"/>
          <p:cNvCxnSpPr>
            <a:stCxn id="760" idx="0"/>
            <a:endCxn id="763" idx="0"/>
          </p:cNvCxnSpPr>
          <p:nvPr/>
        </p:nvCxnSpPr>
        <p:spPr>
          <a:xfrm flipV="1">
            <a:off x="3231640" y="2497373"/>
            <a:ext cx="1465986" cy="564622"/>
          </a:xfrm>
          <a:prstGeom prst="straightConnector1">
            <a:avLst/>
          </a:prstGeom>
          <a:ln w="38100">
            <a:solidFill>
              <a:srgbClr val="535353"/>
            </a:solidFill>
            <a:miter/>
            <a:tailEnd type="triangle"/>
          </a:ln>
        </p:spPr>
      </p:cxnSp>
      <p:cxnSp>
        <p:nvCxnSpPr>
          <p:cNvPr id="781" name="Straight Arrow Connector 37"/>
          <p:cNvCxnSpPr>
            <a:stCxn id="760" idx="0"/>
            <a:endCxn id="764" idx="0"/>
          </p:cNvCxnSpPr>
          <p:nvPr/>
        </p:nvCxnSpPr>
        <p:spPr>
          <a:xfrm>
            <a:off x="3231640" y="3061994"/>
            <a:ext cx="1465986" cy="1"/>
          </a:xfrm>
          <a:prstGeom prst="straightConnector1">
            <a:avLst/>
          </a:prstGeom>
          <a:ln w="38100">
            <a:solidFill>
              <a:srgbClr val="535353"/>
            </a:solidFill>
            <a:miter/>
            <a:tailEnd type="triangle"/>
          </a:ln>
        </p:spPr>
      </p:cxnSp>
      <p:cxnSp>
        <p:nvCxnSpPr>
          <p:cNvPr id="782" name="Straight Arrow Connector 38"/>
          <p:cNvCxnSpPr>
            <a:stCxn id="760" idx="0"/>
            <a:endCxn id="765" idx="0"/>
          </p:cNvCxnSpPr>
          <p:nvPr/>
        </p:nvCxnSpPr>
        <p:spPr>
          <a:xfrm>
            <a:off x="3231640" y="3061994"/>
            <a:ext cx="1465986" cy="562878"/>
          </a:xfrm>
          <a:prstGeom prst="straightConnector1">
            <a:avLst/>
          </a:prstGeom>
          <a:ln w="38100">
            <a:solidFill>
              <a:srgbClr val="535353"/>
            </a:solidFill>
            <a:miter/>
            <a:tailEnd type="triangle"/>
          </a:ln>
        </p:spPr>
      </p:cxnSp>
      <p:cxnSp>
        <p:nvCxnSpPr>
          <p:cNvPr id="783" name="Straight Arrow Connector 39"/>
          <p:cNvCxnSpPr>
            <a:stCxn id="760" idx="0"/>
            <a:endCxn id="766" idx="0"/>
          </p:cNvCxnSpPr>
          <p:nvPr/>
        </p:nvCxnSpPr>
        <p:spPr>
          <a:xfrm>
            <a:off x="3231640" y="3061994"/>
            <a:ext cx="1465984" cy="1125753"/>
          </a:xfrm>
          <a:prstGeom prst="straightConnector1">
            <a:avLst/>
          </a:prstGeom>
          <a:ln w="38100">
            <a:solidFill>
              <a:srgbClr val="535353"/>
            </a:solidFill>
            <a:miter/>
            <a:tailEnd type="triangle"/>
          </a:ln>
        </p:spPr>
      </p:cxnSp>
      <p:cxnSp>
        <p:nvCxnSpPr>
          <p:cNvPr id="784" name="Straight Arrow Connector 40"/>
          <p:cNvCxnSpPr>
            <a:stCxn id="761" idx="0"/>
            <a:endCxn id="763" idx="0"/>
          </p:cNvCxnSpPr>
          <p:nvPr/>
        </p:nvCxnSpPr>
        <p:spPr>
          <a:xfrm flipV="1">
            <a:off x="3231640" y="2497373"/>
            <a:ext cx="1465986" cy="1127497"/>
          </a:xfrm>
          <a:prstGeom prst="straightConnector1">
            <a:avLst/>
          </a:prstGeom>
          <a:ln w="38100">
            <a:solidFill>
              <a:srgbClr val="535353"/>
            </a:solidFill>
            <a:miter/>
            <a:tailEnd type="triangle"/>
          </a:ln>
        </p:spPr>
      </p:cxnSp>
      <p:cxnSp>
        <p:nvCxnSpPr>
          <p:cNvPr id="785" name="Straight Arrow Connector 41"/>
          <p:cNvCxnSpPr>
            <a:stCxn id="761" idx="0"/>
            <a:endCxn id="764" idx="0"/>
          </p:cNvCxnSpPr>
          <p:nvPr/>
        </p:nvCxnSpPr>
        <p:spPr>
          <a:xfrm flipV="1">
            <a:off x="3231640" y="3061994"/>
            <a:ext cx="1465986" cy="562876"/>
          </a:xfrm>
          <a:prstGeom prst="straightConnector1">
            <a:avLst/>
          </a:prstGeom>
          <a:ln w="38100">
            <a:solidFill>
              <a:srgbClr val="535353"/>
            </a:solidFill>
            <a:miter/>
            <a:tailEnd type="triangle"/>
          </a:ln>
        </p:spPr>
      </p:cxnSp>
      <p:cxnSp>
        <p:nvCxnSpPr>
          <p:cNvPr id="786" name="Straight Arrow Connector 42"/>
          <p:cNvCxnSpPr>
            <a:stCxn id="761" idx="0"/>
            <a:endCxn id="765" idx="0"/>
          </p:cNvCxnSpPr>
          <p:nvPr/>
        </p:nvCxnSpPr>
        <p:spPr>
          <a:xfrm>
            <a:off x="3231640" y="3624869"/>
            <a:ext cx="1465986" cy="2"/>
          </a:xfrm>
          <a:prstGeom prst="straightConnector1">
            <a:avLst/>
          </a:prstGeom>
          <a:ln w="38100">
            <a:solidFill>
              <a:srgbClr val="535353"/>
            </a:solidFill>
            <a:miter/>
            <a:tailEnd type="triangle"/>
          </a:ln>
        </p:spPr>
      </p:cxnSp>
      <p:cxnSp>
        <p:nvCxnSpPr>
          <p:cNvPr id="787" name="Straight Arrow Connector 43"/>
          <p:cNvCxnSpPr>
            <a:stCxn id="761" idx="0"/>
            <a:endCxn id="766" idx="0"/>
          </p:cNvCxnSpPr>
          <p:nvPr/>
        </p:nvCxnSpPr>
        <p:spPr>
          <a:xfrm>
            <a:off x="3231640" y="3624869"/>
            <a:ext cx="1465984" cy="562877"/>
          </a:xfrm>
          <a:prstGeom prst="straightConnector1">
            <a:avLst/>
          </a:prstGeom>
          <a:ln w="38100">
            <a:solidFill>
              <a:srgbClr val="535353"/>
            </a:solidFill>
            <a:miter/>
            <a:tailEnd type="triangle"/>
          </a:ln>
        </p:spPr>
      </p:cxnSp>
      <p:cxnSp>
        <p:nvCxnSpPr>
          <p:cNvPr id="788" name="Straight Arrow Connector 44"/>
          <p:cNvCxnSpPr>
            <a:stCxn id="762" idx="0"/>
            <a:endCxn id="766" idx="0"/>
          </p:cNvCxnSpPr>
          <p:nvPr/>
        </p:nvCxnSpPr>
        <p:spPr>
          <a:xfrm>
            <a:off x="3231640" y="4187746"/>
            <a:ext cx="1465984" cy="1"/>
          </a:xfrm>
          <a:prstGeom prst="straightConnector1">
            <a:avLst/>
          </a:prstGeom>
          <a:ln w="38100">
            <a:solidFill>
              <a:srgbClr val="535353"/>
            </a:solidFill>
            <a:miter/>
            <a:tailEnd type="triangle"/>
          </a:ln>
        </p:spPr>
      </p:cxnSp>
      <p:cxnSp>
        <p:nvCxnSpPr>
          <p:cNvPr id="789" name="Straight Arrow Connector 45"/>
          <p:cNvCxnSpPr>
            <a:stCxn id="762" idx="0"/>
            <a:endCxn id="763" idx="0"/>
          </p:cNvCxnSpPr>
          <p:nvPr/>
        </p:nvCxnSpPr>
        <p:spPr>
          <a:xfrm flipV="1">
            <a:off x="3231640" y="2497373"/>
            <a:ext cx="1465986" cy="1690374"/>
          </a:xfrm>
          <a:prstGeom prst="straightConnector1">
            <a:avLst/>
          </a:prstGeom>
          <a:ln w="38100">
            <a:solidFill>
              <a:srgbClr val="535353"/>
            </a:solidFill>
            <a:miter/>
            <a:tailEnd type="triangle"/>
          </a:ln>
        </p:spPr>
      </p:cxnSp>
      <p:cxnSp>
        <p:nvCxnSpPr>
          <p:cNvPr id="790" name="Straight Arrow Connector 46"/>
          <p:cNvCxnSpPr>
            <a:stCxn id="762" idx="0"/>
            <a:endCxn id="764" idx="0"/>
          </p:cNvCxnSpPr>
          <p:nvPr/>
        </p:nvCxnSpPr>
        <p:spPr>
          <a:xfrm flipV="1">
            <a:off x="3231640" y="3061994"/>
            <a:ext cx="1465986" cy="1125753"/>
          </a:xfrm>
          <a:prstGeom prst="straightConnector1">
            <a:avLst/>
          </a:prstGeom>
          <a:ln w="38100">
            <a:solidFill>
              <a:srgbClr val="535353"/>
            </a:solidFill>
            <a:miter/>
            <a:tailEnd type="triangle"/>
          </a:ln>
        </p:spPr>
      </p:cxnSp>
      <p:cxnSp>
        <p:nvCxnSpPr>
          <p:cNvPr id="791" name="Straight Arrow Connector 47"/>
          <p:cNvCxnSpPr>
            <a:stCxn id="762" idx="0"/>
            <a:endCxn id="765" idx="0"/>
          </p:cNvCxnSpPr>
          <p:nvPr/>
        </p:nvCxnSpPr>
        <p:spPr>
          <a:xfrm flipV="1">
            <a:off x="3231640" y="3624871"/>
            <a:ext cx="1465986" cy="562876"/>
          </a:xfrm>
          <a:prstGeom prst="straightConnector1">
            <a:avLst/>
          </a:prstGeom>
          <a:ln w="38100">
            <a:solidFill>
              <a:srgbClr val="535353"/>
            </a:solidFill>
            <a:miter/>
            <a:tailEnd type="triangle"/>
          </a:ln>
        </p:spPr>
      </p:cxnSp>
      <p:cxnSp>
        <p:nvCxnSpPr>
          <p:cNvPr id="792" name="Straight Arrow Connector 48"/>
          <p:cNvCxnSpPr>
            <a:stCxn id="762" idx="0"/>
            <a:endCxn id="766" idx="0"/>
          </p:cNvCxnSpPr>
          <p:nvPr/>
        </p:nvCxnSpPr>
        <p:spPr>
          <a:xfrm>
            <a:off x="3231640" y="4187746"/>
            <a:ext cx="1465984" cy="1"/>
          </a:xfrm>
          <a:prstGeom prst="straightConnector1">
            <a:avLst/>
          </a:prstGeom>
          <a:ln w="38100">
            <a:solidFill>
              <a:srgbClr val="535353"/>
            </a:solidFill>
            <a:miter/>
            <a:tailEnd type="triangle"/>
          </a:ln>
        </p:spPr>
      </p:cxnSp>
      <p:sp>
        <p:nvSpPr>
          <p:cNvPr id="793" name="Straight Arrow Connector 49"/>
          <p:cNvSpPr/>
          <p:nvPr/>
        </p:nvSpPr>
        <p:spPr>
          <a:xfrm>
            <a:off x="4925366" y="2493112"/>
            <a:ext cx="1005634" cy="3"/>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794" name="Straight Arrow Connector 50"/>
          <p:cNvSpPr/>
          <p:nvPr/>
        </p:nvSpPr>
        <p:spPr>
          <a:xfrm>
            <a:off x="4925366" y="2493111"/>
            <a:ext cx="1005634" cy="564624"/>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795" name="Straight Arrow Connector 51"/>
          <p:cNvSpPr/>
          <p:nvPr/>
        </p:nvSpPr>
        <p:spPr>
          <a:xfrm>
            <a:off x="4925366" y="2493112"/>
            <a:ext cx="1005634" cy="1127500"/>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796" name="Straight Arrow Connector 52"/>
          <p:cNvSpPr/>
          <p:nvPr/>
        </p:nvSpPr>
        <p:spPr>
          <a:xfrm>
            <a:off x="4925364" y="2493111"/>
            <a:ext cx="1005634" cy="1690375"/>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797" name="Straight Arrow Connector 53"/>
          <p:cNvSpPr/>
          <p:nvPr/>
        </p:nvSpPr>
        <p:spPr>
          <a:xfrm flipV="1">
            <a:off x="4925366" y="2493112"/>
            <a:ext cx="1005634" cy="564620"/>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798" name="Straight Arrow Connector 54"/>
          <p:cNvSpPr/>
          <p:nvPr/>
        </p:nvSpPr>
        <p:spPr>
          <a:xfrm>
            <a:off x="4925366" y="3057732"/>
            <a:ext cx="1005634" cy="3"/>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799" name="Straight Arrow Connector 55"/>
          <p:cNvSpPr/>
          <p:nvPr/>
        </p:nvSpPr>
        <p:spPr>
          <a:xfrm>
            <a:off x="4925366" y="3057733"/>
            <a:ext cx="1005634" cy="562880"/>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00" name="Straight Arrow Connector 56"/>
          <p:cNvSpPr/>
          <p:nvPr/>
        </p:nvSpPr>
        <p:spPr>
          <a:xfrm>
            <a:off x="4925365" y="3057731"/>
            <a:ext cx="1005633" cy="1125756"/>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01" name="Straight Arrow Connector 57"/>
          <p:cNvSpPr/>
          <p:nvPr/>
        </p:nvSpPr>
        <p:spPr>
          <a:xfrm flipV="1">
            <a:off x="4925366" y="2493110"/>
            <a:ext cx="1005634" cy="1127497"/>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02" name="Straight Arrow Connector 58"/>
          <p:cNvSpPr/>
          <p:nvPr/>
        </p:nvSpPr>
        <p:spPr>
          <a:xfrm flipV="1">
            <a:off x="4925366" y="3057731"/>
            <a:ext cx="1005634" cy="562877"/>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03" name="Straight Arrow Connector 59"/>
          <p:cNvSpPr/>
          <p:nvPr/>
        </p:nvSpPr>
        <p:spPr>
          <a:xfrm>
            <a:off x="4925366" y="3620608"/>
            <a:ext cx="1005634" cy="3"/>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04" name="Straight Arrow Connector 60"/>
          <p:cNvSpPr/>
          <p:nvPr/>
        </p:nvSpPr>
        <p:spPr>
          <a:xfrm>
            <a:off x="4925365" y="3620608"/>
            <a:ext cx="1005633" cy="562878"/>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05" name="Straight Arrow Connector 61"/>
          <p:cNvSpPr/>
          <p:nvPr/>
        </p:nvSpPr>
        <p:spPr>
          <a:xfrm>
            <a:off x="4925364" y="4183484"/>
            <a:ext cx="1005634" cy="2"/>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06" name="Straight Arrow Connector 62"/>
          <p:cNvSpPr/>
          <p:nvPr/>
        </p:nvSpPr>
        <p:spPr>
          <a:xfrm flipV="1">
            <a:off x="4925364" y="2493111"/>
            <a:ext cx="1005634" cy="1690374"/>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07" name="Straight Arrow Connector 63"/>
          <p:cNvSpPr/>
          <p:nvPr/>
        </p:nvSpPr>
        <p:spPr>
          <a:xfrm flipV="1">
            <a:off x="4925364" y="3057732"/>
            <a:ext cx="1005634" cy="1125754"/>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08" name="Straight Arrow Connector 64"/>
          <p:cNvSpPr/>
          <p:nvPr/>
        </p:nvSpPr>
        <p:spPr>
          <a:xfrm flipV="1">
            <a:off x="4925364" y="3620608"/>
            <a:ext cx="1005634" cy="562876"/>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09" name="Straight Arrow Connector 65"/>
          <p:cNvSpPr/>
          <p:nvPr/>
        </p:nvSpPr>
        <p:spPr>
          <a:xfrm>
            <a:off x="4925364" y="4183484"/>
            <a:ext cx="1005634" cy="2"/>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10" name="Straight Arrow Connector 66"/>
          <p:cNvSpPr/>
          <p:nvPr/>
        </p:nvSpPr>
        <p:spPr>
          <a:xfrm>
            <a:off x="6390753" y="2500333"/>
            <a:ext cx="1005634" cy="2"/>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11" name="Straight Arrow Connector 67"/>
          <p:cNvSpPr/>
          <p:nvPr/>
        </p:nvSpPr>
        <p:spPr>
          <a:xfrm>
            <a:off x="6390752" y="2500333"/>
            <a:ext cx="1005634" cy="564624"/>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12" name="Straight Arrow Connector 68"/>
          <p:cNvSpPr/>
          <p:nvPr/>
        </p:nvSpPr>
        <p:spPr>
          <a:xfrm>
            <a:off x="6390753" y="2500332"/>
            <a:ext cx="1005634" cy="1127500"/>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13" name="Straight Arrow Connector 69"/>
          <p:cNvSpPr/>
          <p:nvPr/>
        </p:nvSpPr>
        <p:spPr>
          <a:xfrm>
            <a:off x="6390752" y="2500333"/>
            <a:ext cx="1005633" cy="1690376"/>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14" name="Straight Arrow Connector 70"/>
          <p:cNvSpPr/>
          <p:nvPr/>
        </p:nvSpPr>
        <p:spPr>
          <a:xfrm flipV="1">
            <a:off x="6390753" y="2500333"/>
            <a:ext cx="1005634" cy="564621"/>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15" name="Straight Arrow Connector 71"/>
          <p:cNvSpPr/>
          <p:nvPr/>
        </p:nvSpPr>
        <p:spPr>
          <a:xfrm>
            <a:off x="6390753" y="3064953"/>
            <a:ext cx="1005634" cy="2"/>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16" name="Straight Arrow Connector 72"/>
          <p:cNvSpPr/>
          <p:nvPr/>
        </p:nvSpPr>
        <p:spPr>
          <a:xfrm>
            <a:off x="6390752" y="3064953"/>
            <a:ext cx="1005635" cy="562880"/>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17" name="Straight Arrow Connector 73"/>
          <p:cNvSpPr/>
          <p:nvPr/>
        </p:nvSpPr>
        <p:spPr>
          <a:xfrm>
            <a:off x="6390752" y="3064952"/>
            <a:ext cx="1005633" cy="1125756"/>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18" name="Straight Arrow Connector 74"/>
          <p:cNvSpPr/>
          <p:nvPr/>
        </p:nvSpPr>
        <p:spPr>
          <a:xfrm flipV="1">
            <a:off x="6390753" y="2500331"/>
            <a:ext cx="1005634" cy="1127498"/>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19" name="Straight Arrow Connector 75"/>
          <p:cNvSpPr/>
          <p:nvPr/>
        </p:nvSpPr>
        <p:spPr>
          <a:xfrm flipV="1">
            <a:off x="6390753" y="3064953"/>
            <a:ext cx="1005634" cy="562877"/>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20" name="Straight Arrow Connector 76"/>
          <p:cNvSpPr/>
          <p:nvPr/>
        </p:nvSpPr>
        <p:spPr>
          <a:xfrm>
            <a:off x="6390753" y="3627829"/>
            <a:ext cx="1005634" cy="3"/>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21" name="Straight Arrow Connector 77"/>
          <p:cNvSpPr/>
          <p:nvPr/>
        </p:nvSpPr>
        <p:spPr>
          <a:xfrm>
            <a:off x="6390752" y="3627830"/>
            <a:ext cx="1005633" cy="562877"/>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22" name="Straight Arrow Connector 78"/>
          <p:cNvSpPr/>
          <p:nvPr/>
        </p:nvSpPr>
        <p:spPr>
          <a:xfrm>
            <a:off x="6390752" y="4190708"/>
            <a:ext cx="1005634" cy="2"/>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23" name="Straight Arrow Connector 79"/>
          <p:cNvSpPr/>
          <p:nvPr/>
        </p:nvSpPr>
        <p:spPr>
          <a:xfrm flipV="1">
            <a:off x="6390752" y="2500334"/>
            <a:ext cx="1005634" cy="1690375"/>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24" name="Straight Arrow Connector 80"/>
          <p:cNvSpPr/>
          <p:nvPr/>
        </p:nvSpPr>
        <p:spPr>
          <a:xfrm flipV="1">
            <a:off x="6390752" y="3064952"/>
            <a:ext cx="1005634" cy="1125757"/>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25" name="Straight Arrow Connector 81"/>
          <p:cNvSpPr/>
          <p:nvPr/>
        </p:nvSpPr>
        <p:spPr>
          <a:xfrm flipV="1">
            <a:off x="6390752" y="3627831"/>
            <a:ext cx="1005634" cy="562876"/>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26" name="Straight Arrow Connector 82"/>
          <p:cNvSpPr/>
          <p:nvPr/>
        </p:nvSpPr>
        <p:spPr>
          <a:xfrm flipV="1">
            <a:off x="6390751" y="4183508"/>
            <a:ext cx="920873" cy="7199"/>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27" name="Straight Connector 83"/>
          <p:cNvSpPr/>
          <p:nvPr/>
        </p:nvSpPr>
        <p:spPr>
          <a:xfrm flipH="1">
            <a:off x="7677641" y="1948085"/>
            <a:ext cx="3626400" cy="3256"/>
          </a:xfrm>
          <a:prstGeom prst="line">
            <a:avLst/>
          </a:prstGeom>
          <a:ln w="76200">
            <a:solidFill>
              <a:srgbClr val="C00000"/>
            </a:solidFill>
            <a:prstDash val="sysDash"/>
            <a:miter/>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28" name="Straight Connector 84"/>
          <p:cNvSpPr/>
          <p:nvPr/>
        </p:nvSpPr>
        <p:spPr>
          <a:xfrm flipV="1">
            <a:off x="1799643" y="1951344"/>
            <a:ext cx="5877999" cy="8138"/>
          </a:xfrm>
          <a:prstGeom prst="line">
            <a:avLst/>
          </a:prstGeom>
          <a:ln w="76200">
            <a:solidFill>
              <a:srgbClr val="C00000"/>
            </a:solidFill>
            <a:prstDash val="sysDash"/>
            <a:miter/>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29" name="Straight Arrow Connector 85"/>
          <p:cNvSpPr/>
          <p:nvPr/>
        </p:nvSpPr>
        <p:spPr>
          <a:xfrm flipH="1">
            <a:off x="3254345" y="1951341"/>
            <a:ext cx="1656" cy="263676"/>
          </a:xfrm>
          <a:prstGeom prst="line">
            <a:avLst/>
          </a:prstGeom>
          <a:ln w="76200">
            <a:solidFill>
              <a:srgbClr val="C00000"/>
            </a:solidFill>
            <a:prstDash val="sysDash"/>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30" name="Straight Arrow Connector 86"/>
          <p:cNvSpPr/>
          <p:nvPr/>
        </p:nvSpPr>
        <p:spPr>
          <a:xfrm flipH="1">
            <a:off x="4722267" y="1959479"/>
            <a:ext cx="10109" cy="255537"/>
          </a:xfrm>
          <a:prstGeom prst="line">
            <a:avLst/>
          </a:prstGeom>
          <a:ln w="76200">
            <a:solidFill>
              <a:srgbClr val="C00000"/>
            </a:solidFill>
            <a:prstDash val="sysDash"/>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31" name="Straight Arrow Connector 87"/>
          <p:cNvSpPr/>
          <p:nvPr/>
        </p:nvSpPr>
        <p:spPr>
          <a:xfrm flipH="1">
            <a:off x="6180277" y="1951344"/>
            <a:ext cx="10144" cy="263674"/>
          </a:xfrm>
          <a:prstGeom prst="line">
            <a:avLst/>
          </a:prstGeom>
          <a:ln w="76200">
            <a:solidFill>
              <a:srgbClr val="C00000"/>
            </a:solidFill>
            <a:prstDash val="sysDash"/>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grpSp>
        <p:nvGrpSpPr>
          <p:cNvPr id="834" name="Group 116"/>
          <p:cNvGrpSpPr/>
          <p:nvPr/>
        </p:nvGrpSpPr>
        <p:grpSpPr>
          <a:xfrm>
            <a:off x="1536849" y="2218023"/>
            <a:ext cx="460354" cy="564622"/>
            <a:chOff x="0" y="0"/>
            <a:chExt cx="920707" cy="1129241"/>
          </a:xfrm>
        </p:grpSpPr>
        <p:sp>
          <p:nvSpPr>
            <p:cNvPr id="832" name="Rectangle 117"/>
            <p:cNvSpPr/>
            <p:nvPr/>
          </p:nvSpPr>
          <p:spPr>
            <a:xfrm>
              <a:off x="0" y="0"/>
              <a:ext cx="920707" cy="1129241"/>
            </a:xfrm>
            <a:prstGeom prst="rect">
              <a:avLst/>
            </a:prstGeom>
            <a:solidFill>
              <a:srgbClr val="B4C7E7"/>
            </a:solidFill>
            <a:ln w="25400" cap="flat">
              <a:solidFill>
                <a:srgbClr val="32538F"/>
              </a:solidFill>
              <a:prstDash val="solid"/>
              <a:miter lim="800000"/>
            </a:ln>
            <a:effectLst/>
          </p:spPr>
          <p:txBody>
            <a:bodyPr wrap="square" lIns="25400" tIns="25400" rIns="25400" bIns="25400" numCol="1" anchor="ctr">
              <a:noAutofit/>
            </a:bodyP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mc:AlternateContent xmlns:mc="http://schemas.openxmlformats.org/markup-compatibility/2006" xmlns:a14="http://schemas.microsoft.com/office/drawing/2010/main">
          <mc:Choice Requires="a14">
            <p:sp>
              <p:nvSpPr>
                <p:cNvPr id="833" name="TextBox 118"/>
                <p:cNvSpPr txBox="1"/>
                <p:nvPr/>
              </p:nvSpPr>
              <p:spPr>
                <a:xfrm>
                  <a:off x="313032" y="217391"/>
                  <a:ext cx="447046" cy="615552"/>
                </a:xfrm>
                <a:prstGeom prst="rect">
                  <a:avLst/>
                </a:prstGeom>
                <a:noFill/>
                <a:ln w="12700" cap="flat">
                  <a:noFill/>
                  <a:miter lim="400000"/>
                </a:ln>
                <a:effectLst/>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33" name="TextBox 118"/>
                <p:cNvSpPr txBox="1">
                  <a:spLocks noRot="1" noChangeAspect="1" noMove="1" noResize="1" noEditPoints="1" noAdjustHandles="1" noChangeArrowheads="1" noChangeShapeType="1" noTextEdit="1"/>
                </p:cNvSpPr>
                <p:nvPr/>
              </p:nvSpPr>
              <p:spPr>
                <a:xfrm>
                  <a:off x="313032" y="217391"/>
                  <a:ext cx="447046" cy="615552"/>
                </a:xfrm>
                <a:prstGeom prst="rect">
                  <a:avLst/>
                </a:prstGeom>
                <a:blipFill>
                  <a:blip r:embed="rId3"/>
                  <a:stretch>
                    <a:fillRect l="-44444" r="-38889" b="-36000"/>
                  </a:stretch>
                </a:blipFill>
                <a:ln w="12700" cap="flat">
                  <a:noFill/>
                  <a:miter lim="400000"/>
                </a:ln>
                <a:effectLst/>
              </p:spPr>
              <p:txBody>
                <a:bodyPr/>
                <a:lstStyle/>
                <a:p>
                  <a:r>
                    <a:rPr lang="en-CH">
                      <a:noFill/>
                    </a:rPr>
                    <a:t> </a:t>
                  </a:r>
                </a:p>
              </p:txBody>
            </p:sp>
          </mc:Fallback>
        </mc:AlternateContent>
      </p:grpSp>
      <p:sp>
        <p:nvSpPr>
          <p:cNvPr id="835" name="Rectangle 120"/>
          <p:cNvSpPr/>
          <p:nvPr/>
        </p:nvSpPr>
        <p:spPr>
          <a:xfrm>
            <a:off x="1536849" y="2782644"/>
            <a:ext cx="460353"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836" name="Rectangle 123"/>
          <p:cNvSpPr/>
          <p:nvPr/>
        </p:nvSpPr>
        <p:spPr>
          <a:xfrm>
            <a:off x="1536849" y="3345519"/>
            <a:ext cx="460353"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837" name="Rectangle 126"/>
          <p:cNvSpPr/>
          <p:nvPr/>
        </p:nvSpPr>
        <p:spPr>
          <a:xfrm>
            <a:off x="1536849" y="3908396"/>
            <a:ext cx="460353" cy="564620"/>
          </a:xfrm>
          <a:prstGeom prst="rect">
            <a:avLst/>
          </a:prstGeom>
          <a:solidFill>
            <a:srgbClr val="B4C7E7"/>
          </a:solidFill>
          <a:ln w="25400">
            <a:solidFill>
              <a:srgbClr val="32538F"/>
            </a:solidFill>
            <a:miter/>
          </a:ln>
        </p:spPr>
        <p:txBody>
          <a:bodyPr lIns="25400" tIns="25400" rIns="25400" bIns="25400" anchor="ctr"/>
          <a:lstStyle/>
          <a:p>
            <a:pPr algn="ctr" hangingPunct="0">
              <a:defRPr sz="2000">
                <a:solidFill>
                  <a:srgbClr val="FFFFFF"/>
                </a:solidFill>
                <a:latin typeface="Calibri"/>
                <a:ea typeface="Calibri"/>
                <a:cs typeface="Calibri"/>
                <a:sym typeface="Calibri"/>
              </a:defRPr>
            </a:pPr>
            <a:endParaRPr sz="1000" kern="0">
              <a:solidFill>
                <a:srgbClr val="FFFFFF"/>
              </a:solidFill>
              <a:latin typeface="Calibri"/>
              <a:cs typeface="Calibri"/>
              <a:sym typeface="Calibri"/>
            </a:endParaRPr>
          </a:p>
        </p:txBody>
      </p:sp>
      <p:sp>
        <p:nvSpPr>
          <p:cNvPr id="838" name="Straight Arrow Connector 128"/>
          <p:cNvSpPr/>
          <p:nvPr/>
        </p:nvSpPr>
        <p:spPr>
          <a:xfrm>
            <a:off x="1997204" y="2500333"/>
            <a:ext cx="1005634" cy="2"/>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39" name="Straight Arrow Connector 129"/>
          <p:cNvSpPr/>
          <p:nvPr/>
        </p:nvSpPr>
        <p:spPr>
          <a:xfrm>
            <a:off x="1997204" y="2500333"/>
            <a:ext cx="1005634" cy="564624"/>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40" name="Straight Arrow Connector 130"/>
          <p:cNvSpPr/>
          <p:nvPr/>
        </p:nvSpPr>
        <p:spPr>
          <a:xfrm>
            <a:off x="1997204" y="2500332"/>
            <a:ext cx="1005634" cy="1127500"/>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41" name="Straight Arrow Connector 131"/>
          <p:cNvSpPr/>
          <p:nvPr/>
        </p:nvSpPr>
        <p:spPr>
          <a:xfrm>
            <a:off x="1997201" y="2500333"/>
            <a:ext cx="1005632" cy="1690376"/>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42" name="Straight Arrow Connector 132"/>
          <p:cNvSpPr/>
          <p:nvPr/>
        </p:nvSpPr>
        <p:spPr>
          <a:xfrm flipV="1">
            <a:off x="1997204" y="2500332"/>
            <a:ext cx="1005634" cy="564620"/>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43" name="Straight Arrow Connector 133"/>
          <p:cNvSpPr/>
          <p:nvPr/>
        </p:nvSpPr>
        <p:spPr>
          <a:xfrm>
            <a:off x="1997204" y="3064954"/>
            <a:ext cx="1005634" cy="3"/>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44" name="Straight Arrow Connector 134"/>
          <p:cNvSpPr/>
          <p:nvPr/>
        </p:nvSpPr>
        <p:spPr>
          <a:xfrm>
            <a:off x="1997204" y="3064953"/>
            <a:ext cx="1005635" cy="562880"/>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45" name="Straight Arrow Connector 135"/>
          <p:cNvSpPr/>
          <p:nvPr/>
        </p:nvSpPr>
        <p:spPr>
          <a:xfrm>
            <a:off x="1997201" y="3064952"/>
            <a:ext cx="1005633" cy="1125757"/>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46" name="Straight Arrow Connector 136"/>
          <p:cNvSpPr/>
          <p:nvPr/>
        </p:nvSpPr>
        <p:spPr>
          <a:xfrm flipV="1">
            <a:off x="1997204" y="2500331"/>
            <a:ext cx="1005634" cy="1127498"/>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47" name="Straight Arrow Connector 137"/>
          <p:cNvSpPr/>
          <p:nvPr/>
        </p:nvSpPr>
        <p:spPr>
          <a:xfrm flipV="1">
            <a:off x="1997204" y="3064953"/>
            <a:ext cx="1005634" cy="562877"/>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48" name="Straight Arrow Connector 138"/>
          <p:cNvSpPr/>
          <p:nvPr/>
        </p:nvSpPr>
        <p:spPr>
          <a:xfrm>
            <a:off x="1997204" y="3627832"/>
            <a:ext cx="1005634" cy="2"/>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49" name="Straight Arrow Connector 139"/>
          <p:cNvSpPr/>
          <p:nvPr/>
        </p:nvSpPr>
        <p:spPr>
          <a:xfrm>
            <a:off x="1997200" y="3627830"/>
            <a:ext cx="1005634" cy="562877"/>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50" name="Straight Arrow Connector 140"/>
          <p:cNvSpPr/>
          <p:nvPr/>
        </p:nvSpPr>
        <p:spPr>
          <a:xfrm>
            <a:off x="1997204" y="4190705"/>
            <a:ext cx="1005634" cy="3"/>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51" name="Straight Arrow Connector 141"/>
          <p:cNvSpPr/>
          <p:nvPr/>
        </p:nvSpPr>
        <p:spPr>
          <a:xfrm flipV="1">
            <a:off x="1997204" y="2500332"/>
            <a:ext cx="1005634" cy="1690374"/>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52" name="Straight Arrow Connector 142"/>
          <p:cNvSpPr/>
          <p:nvPr/>
        </p:nvSpPr>
        <p:spPr>
          <a:xfrm flipV="1">
            <a:off x="1997203" y="3064956"/>
            <a:ext cx="1005635" cy="1125754"/>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53" name="Straight Arrow Connector 143"/>
          <p:cNvSpPr/>
          <p:nvPr/>
        </p:nvSpPr>
        <p:spPr>
          <a:xfrm flipV="1">
            <a:off x="1997204" y="3627831"/>
            <a:ext cx="1005635" cy="562876"/>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54" name="Straight Arrow Connector 144"/>
          <p:cNvSpPr/>
          <p:nvPr/>
        </p:nvSpPr>
        <p:spPr>
          <a:xfrm>
            <a:off x="1997204" y="4190705"/>
            <a:ext cx="1005634" cy="3"/>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55" name="Straight Arrow Connector 145"/>
          <p:cNvSpPr/>
          <p:nvPr/>
        </p:nvSpPr>
        <p:spPr>
          <a:xfrm flipH="1">
            <a:off x="1789732" y="1937453"/>
            <a:ext cx="9178" cy="278128"/>
          </a:xfrm>
          <a:prstGeom prst="line">
            <a:avLst/>
          </a:prstGeom>
          <a:ln w="76200">
            <a:solidFill>
              <a:srgbClr val="C00000"/>
            </a:solidFill>
            <a:prstDash val="sysDash"/>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56" name="Rectangle 181"/>
          <p:cNvSpPr txBox="1"/>
          <p:nvPr/>
        </p:nvSpPr>
        <p:spPr>
          <a:xfrm>
            <a:off x="1430083" y="4478618"/>
            <a:ext cx="719295" cy="292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defTabSz="1828800">
              <a:lnSpc>
                <a:spcPct val="100000"/>
              </a:lnSpc>
              <a:defRPr sz="2600">
                <a:latin typeface="Calibri"/>
                <a:ea typeface="Calibri"/>
                <a:cs typeface="Calibri"/>
                <a:sym typeface="Calibri"/>
              </a:defRPr>
            </a:lvl1pPr>
          </a:lstStyle>
          <a:p>
            <a:pPr algn="ctr" defTabSz="914400" hangingPunct="0"/>
            <a:r>
              <a:rPr sz="1300" kern="0">
                <a:solidFill>
                  <a:srgbClr val="000000"/>
                </a:solidFill>
              </a:rPr>
              <a:t>layer 1</a:t>
            </a:r>
          </a:p>
        </p:txBody>
      </p:sp>
      <p:sp>
        <p:nvSpPr>
          <p:cNvPr id="857" name="Rectangle 182"/>
          <p:cNvSpPr txBox="1"/>
          <p:nvPr/>
        </p:nvSpPr>
        <p:spPr>
          <a:xfrm>
            <a:off x="2863131" y="4483039"/>
            <a:ext cx="719295" cy="292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defTabSz="1828800">
              <a:lnSpc>
                <a:spcPct val="100000"/>
              </a:lnSpc>
              <a:defRPr sz="2600">
                <a:latin typeface="Calibri"/>
                <a:ea typeface="Calibri"/>
                <a:cs typeface="Calibri"/>
                <a:sym typeface="Calibri"/>
              </a:defRPr>
            </a:lvl1pPr>
          </a:lstStyle>
          <a:p>
            <a:pPr algn="ctr" defTabSz="914400" hangingPunct="0"/>
            <a:r>
              <a:rPr sz="1300" kern="0">
                <a:solidFill>
                  <a:srgbClr val="000000"/>
                </a:solidFill>
              </a:rPr>
              <a:t>layer 2</a:t>
            </a:r>
          </a:p>
        </p:txBody>
      </p:sp>
      <p:sp>
        <p:nvSpPr>
          <p:cNvPr id="858" name="Rectangle 183"/>
          <p:cNvSpPr txBox="1"/>
          <p:nvPr/>
        </p:nvSpPr>
        <p:spPr>
          <a:xfrm>
            <a:off x="4312030" y="4487459"/>
            <a:ext cx="719295" cy="292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defTabSz="1828800">
              <a:lnSpc>
                <a:spcPct val="100000"/>
              </a:lnSpc>
              <a:defRPr sz="2600">
                <a:latin typeface="Calibri"/>
                <a:ea typeface="Calibri"/>
                <a:cs typeface="Calibri"/>
                <a:sym typeface="Calibri"/>
              </a:defRPr>
            </a:lvl1pPr>
          </a:lstStyle>
          <a:p>
            <a:pPr algn="ctr" defTabSz="914400" hangingPunct="0"/>
            <a:r>
              <a:rPr sz="1300" kern="0">
                <a:solidFill>
                  <a:srgbClr val="000000"/>
                </a:solidFill>
              </a:rPr>
              <a:t>layer 3</a:t>
            </a:r>
          </a:p>
        </p:txBody>
      </p:sp>
      <p:sp>
        <p:nvSpPr>
          <p:cNvPr id="859" name="Rectangle 184"/>
          <p:cNvSpPr txBox="1"/>
          <p:nvPr/>
        </p:nvSpPr>
        <p:spPr>
          <a:xfrm>
            <a:off x="5818453" y="4482924"/>
            <a:ext cx="719296" cy="292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defTabSz="1828800">
              <a:lnSpc>
                <a:spcPct val="100000"/>
              </a:lnSpc>
              <a:defRPr sz="2600">
                <a:latin typeface="Calibri"/>
                <a:ea typeface="Calibri"/>
                <a:cs typeface="Calibri"/>
                <a:sym typeface="Calibri"/>
              </a:defRPr>
            </a:lvl1pPr>
          </a:lstStyle>
          <a:p>
            <a:pPr algn="ctr" defTabSz="914400" hangingPunct="0"/>
            <a:r>
              <a:rPr sz="1300" kern="0">
                <a:solidFill>
                  <a:srgbClr val="000000"/>
                </a:solidFill>
              </a:rPr>
              <a:t>layer 4</a:t>
            </a:r>
          </a:p>
        </p:txBody>
      </p:sp>
      <p:sp>
        <p:nvSpPr>
          <p:cNvPr id="860" name="Rectangle 198"/>
          <p:cNvSpPr txBox="1"/>
          <p:nvPr/>
        </p:nvSpPr>
        <p:spPr>
          <a:xfrm>
            <a:off x="6940969" y="4470159"/>
            <a:ext cx="1340363" cy="292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defTabSz="1828800">
              <a:lnSpc>
                <a:spcPct val="100000"/>
              </a:lnSpc>
              <a:defRPr sz="2600">
                <a:latin typeface="Calibri"/>
                <a:ea typeface="Calibri"/>
                <a:cs typeface="Calibri"/>
                <a:sym typeface="Calibri"/>
              </a:defRPr>
            </a:lvl1pPr>
          </a:lstStyle>
          <a:p>
            <a:pPr algn="ctr" defTabSz="914400" hangingPunct="0"/>
            <a:r>
              <a:rPr sz="1300" kern="0">
                <a:solidFill>
                  <a:srgbClr val="000000"/>
                </a:solidFill>
              </a:rPr>
              <a:t>detection</a:t>
            </a:r>
          </a:p>
        </p:txBody>
      </p:sp>
      <p:sp>
        <p:nvSpPr>
          <p:cNvPr id="861" name="TextBox 227"/>
          <p:cNvSpPr txBox="1"/>
          <p:nvPr/>
        </p:nvSpPr>
        <p:spPr>
          <a:xfrm>
            <a:off x="269693" y="2472049"/>
            <a:ext cx="1186796" cy="830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lgn="l" defTabSz="1828800">
              <a:lnSpc>
                <a:spcPct val="100000"/>
              </a:lnSpc>
              <a:defRPr sz="4800">
                <a:latin typeface="Helvetica Light"/>
                <a:ea typeface="Helvetica Light"/>
                <a:cs typeface="Helvetica Light"/>
                <a:sym typeface="Helvetica Light"/>
              </a:defRPr>
            </a:lvl1pPr>
          </a:lstStyle>
          <a:p>
            <a:pPr defTabSz="914400" hangingPunct="0"/>
            <a:r>
              <a:rPr sz="2400" kern="0">
                <a:solidFill>
                  <a:srgbClr val="000000"/>
                </a:solidFill>
              </a:rPr>
              <a:t>Plane Wave</a:t>
            </a:r>
          </a:p>
        </p:txBody>
      </p:sp>
      <mc:AlternateContent xmlns:mc="http://schemas.openxmlformats.org/markup-compatibility/2006" xmlns:a14="http://schemas.microsoft.com/office/drawing/2010/main">
        <mc:Choice Requires="a14">
          <p:sp>
            <p:nvSpPr>
              <p:cNvPr id="862" name="TextBox 229"/>
              <p:cNvSpPr txBox="1"/>
              <p:nvPr/>
            </p:nvSpPr>
            <p:spPr>
              <a:xfrm>
                <a:off x="7430629" y="2891208"/>
                <a:ext cx="420949"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sSup>
                        <m:sSupPr>
                          <m:ctrlPr>
                            <a:rPr sz="2000" i="1" kern="0">
                              <a:solidFill>
                                <a:srgbClr val="000000"/>
                              </a:solidFill>
                              <a:latin typeface="Cambria Math" panose="02040503050406030204" pitchFamily="18" charset="0"/>
                              <a:sym typeface="Canela Bold"/>
                            </a:rPr>
                          </m:ctrlPr>
                        </m:sSupPr>
                        <m:e>
                          <m:d>
                            <m:dPr>
                              <m:begChr m:val="|"/>
                              <m:endChr m:val="|"/>
                              <m:ctrlPr>
                                <a:rPr sz="2000" i="1" kern="0">
                                  <a:solidFill>
                                    <a:srgbClr val="000000"/>
                                  </a:solidFill>
                                  <a:latin typeface="Cambria Math" panose="02040503050406030204" pitchFamily="18" charset="0"/>
                                  <a:sym typeface="Canela Bold"/>
                                </a:rPr>
                              </m:ctrlPr>
                            </m:dPr>
                            <m:e>
                              <m:r>
                                <a:rPr sz="2000" i="1" kern="0">
                                  <a:solidFill>
                                    <a:srgbClr val="000000"/>
                                  </a:solidFill>
                                  <a:latin typeface="Cambria Math" panose="02040503050406030204" pitchFamily="18" charset="0"/>
                                  <a:sym typeface="Canela Bold"/>
                                </a:rPr>
                                <m:t>.</m:t>
                              </m:r>
                            </m:e>
                          </m:d>
                        </m:e>
                        <m:sup>
                          <m:r>
                            <a:rPr sz="2000" i="1" kern="0">
                              <a:solidFill>
                                <a:srgbClr val="000000"/>
                              </a:solidFill>
                              <a:latin typeface="Cambria Math" panose="02040503050406030204" pitchFamily="18" charset="0"/>
                              <a:sym typeface="Canela Bold"/>
                            </a:rPr>
                            <m:t>2</m:t>
                          </m:r>
                        </m:sup>
                      </m:sSup>
                    </m:oMath>
                  </m:oMathPara>
                </a14:m>
                <a:endParaRPr sz="2000" kern="0">
                  <a:solidFill>
                    <a:srgbClr val="000000"/>
                  </a:solidFill>
                  <a:latin typeface="Canela Bold"/>
                  <a:sym typeface="Canela Bold"/>
                </a:endParaRPr>
              </a:p>
            </p:txBody>
          </p:sp>
        </mc:Choice>
        <mc:Fallback xmlns="">
          <p:sp>
            <p:nvSpPr>
              <p:cNvPr id="862" name="TextBox 229"/>
              <p:cNvSpPr txBox="1">
                <a:spLocks noRot="1" noChangeAspect="1" noMove="1" noResize="1" noEditPoints="1" noAdjustHandles="1" noChangeArrowheads="1" noChangeShapeType="1" noTextEdit="1"/>
              </p:cNvSpPr>
              <p:nvPr/>
            </p:nvSpPr>
            <p:spPr>
              <a:xfrm>
                <a:off x="7430629" y="2891208"/>
                <a:ext cx="420949" cy="307777"/>
              </a:xfrm>
              <a:prstGeom prst="rect">
                <a:avLst/>
              </a:prstGeom>
              <a:blipFill>
                <a:blip r:embed="rId4"/>
                <a:stretch>
                  <a:fillRect r="-5882"/>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63" name="TextBox 230"/>
              <p:cNvSpPr txBox="1"/>
              <p:nvPr/>
            </p:nvSpPr>
            <p:spPr>
              <a:xfrm>
                <a:off x="7478230" y="3461906"/>
                <a:ext cx="435376"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sSup>
                        <m:sSupPr>
                          <m:ctrlPr>
                            <a:rPr sz="2000" i="1" kern="0">
                              <a:solidFill>
                                <a:srgbClr val="000000"/>
                              </a:solidFill>
                              <a:latin typeface="Cambria Math" panose="02040503050406030204" pitchFamily="18" charset="0"/>
                              <a:sym typeface="Canela Bold"/>
                            </a:rPr>
                          </m:ctrlPr>
                        </m:sSupPr>
                        <m:e>
                          <m:d>
                            <m:dPr>
                              <m:begChr m:val="|"/>
                              <m:endChr m:val="|"/>
                              <m:ctrlPr>
                                <a:rPr sz="2000" i="1" kern="0">
                                  <a:solidFill>
                                    <a:srgbClr val="000000"/>
                                  </a:solidFill>
                                  <a:latin typeface="Cambria Math" panose="02040503050406030204" pitchFamily="18" charset="0"/>
                                  <a:sym typeface="Canela Bold"/>
                                </a:rPr>
                              </m:ctrlPr>
                            </m:dPr>
                            <m:e>
                              <m:r>
                                <a:rPr sz="2000" i="1" kern="0">
                                  <a:solidFill>
                                    <a:srgbClr val="000000"/>
                                  </a:solidFill>
                                  <a:latin typeface="Cambria Math" panose="02040503050406030204" pitchFamily="18" charset="0"/>
                                  <a:sym typeface="Canela Bold"/>
                                </a:rPr>
                                <m:t>.</m:t>
                              </m:r>
                            </m:e>
                          </m:d>
                        </m:e>
                        <m:sup>
                          <m:r>
                            <a:rPr sz="2000" i="1" kern="0">
                              <a:solidFill>
                                <a:srgbClr val="000000"/>
                              </a:solidFill>
                              <a:latin typeface="Cambria Math" panose="02040503050406030204" pitchFamily="18" charset="0"/>
                              <a:sym typeface="Canela Bold"/>
                            </a:rPr>
                            <m:t>2</m:t>
                          </m:r>
                        </m:sup>
                      </m:sSup>
                    </m:oMath>
                  </m:oMathPara>
                </a14:m>
                <a:endParaRPr sz="1600" kern="0" dirty="0">
                  <a:solidFill>
                    <a:srgbClr val="000000"/>
                  </a:solidFill>
                  <a:latin typeface="Canela Bold"/>
                  <a:sym typeface="Canela Bold"/>
                </a:endParaRPr>
              </a:p>
            </p:txBody>
          </p:sp>
        </mc:Choice>
        <mc:Fallback xmlns="">
          <p:sp>
            <p:nvSpPr>
              <p:cNvPr id="863" name="TextBox 230"/>
              <p:cNvSpPr txBox="1">
                <a:spLocks noRot="1" noChangeAspect="1" noMove="1" noResize="1" noEditPoints="1" noAdjustHandles="1" noChangeArrowheads="1" noChangeShapeType="1" noTextEdit="1"/>
              </p:cNvSpPr>
              <p:nvPr/>
            </p:nvSpPr>
            <p:spPr>
              <a:xfrm>
                <a:off x="7478230" y="3461906"/>
                <a:ext cx="435376" cy="307777"/>
              </a:xfrm>
              <a:prstGeom prst="rect">
                <a:avLst/>
              </a:prstGeom>
              <a:blipFill>
                <a:blip r:embed="rId5"/>
                <a:stretch>
                  <a:fillRect r="-2778"/>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64" name="TextBox 231"/>
              <p:cNvSpPr txBox="1"/>
              <p:nvPr/>
            </p:nvSpPr>
            <p:spPr>
              <a:xfrm>
                <a:off x="7478230" y="4060570"/>
                <a:ext cx="435376"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sSup>
                        <m:sSupPr>
                          <m:ctrlPr>
                            <a:rPr sz="2000" i="1" kern="0">
                              <a:solidFill>
                                <a:srgbClr val="000000"/>
                              </a:solidFill>
                              <a:latin typeface="Cambria Math" panose="02040503050406030204" pitchFamily="18" charset="0"/>
                              <a:sym typeface="Canela Bold"/>
                            </a:rPr>
                          </m:ctrlPr>
                        </m:sSupPr>
                        <m:e>
                          <m:d>
                            <m:dPr>
                              <m:begChr m:val="|"/>
                              <m:endChr m:val="|"/>
                              <m:ctrlPr>
                                <a:rPr sz="2000" i="1" kern="0">
                                  <a:solidFill>
                                    <a:srgbClr val="000000"/>
                                  </a:solidFill>
                                  <a:latin typeface="Cambria Math" panose="02040503050406030204" pitchFamily="18" charset="0"/>
                                  <a:sym typeface="Canela Bold"/>
                                </a:rPr>
                              </m:ctrlPr>
                            </m:dPr>
                            <m:e>
                              <m:r>
                                <a:rPr sz="2000" i="1" kern="0">
                                  <a:solidFill>
                                    <a:srgbClr val="000000"/>
                                  </a:solidFill>
                                  <a:latin typeface="Cambria Math" panose="02040503050406030204" pitchFamily="18" charset="0"/>
                                  <a:sym typeface="Canela Bold"/>
                                </a:rPr>
                                <m:t>.</m:t>
                              </m:r>
                            </m:e>
                          </m:d>
                        </m:e>
                        <m:sup>
                          <m:r>
                            <a:rPr sz="2000" i="1" kern="0">
                              <a:solidFill>
                                <a:srgbClr val="000000"/>
                              </a:solidFill>
                              <a:latin typeface="Cambria Math" panose="02040503050406030204" pitchFamily="18" charset="0"/>
                              <a:sym typeface="Canela Bold"/>
                            </a:rPr>
                            <m:t>2</m:t>
                          </m:r>
                        </m:sup>
                      </m:sSup>
                    </m:oMath>
                  </m:oMathPara>
                </a14:m>
                <a:endParaRPr sz="2000" kern="0" dirty="0">
                  <a:solidFill>
                    <a:srgbClr val="000000"/>
                  </a:solidFill>
                  <a:latin typeface="Canela Bold"/>
                  <a:sym typeface="Canela Bold"/>
                </a:endParaRPr>
              </a:p>
            </p:txBody>
          </p:sp>
        </mc:Choice>
        <mc:Fallback xmlns="">
          <p:sp>
            <p:nvSpPr>
              <p:cNvPr id="864" name="TextBox 231"/>
              <p:cNvSpPr txBox="1">
                <a:spLocks noRot="1" noChangeAspect="1" noMove="1" noResize="1" noEditPoints="1" noAdjustHandles="1" noChangeArrowheads="1" noChangeShapeType="1" noTextEdit="1"/>
              </p:cNvSpPr>
              <p:nvPr/>
            </p:nvSpPr>
            <p:spPr>
              <a:xfrm>
                <a:off x="7478230" y="4060570"/>
                <a:ext cx="435376" cy="307777"/>
              </a:xfrm>
              <a:prstGeom prst="rect">
                <a:avLst/>
              </a:prstGeom>
              <a:blipFill>
                <a:blip r:embed="rId6"/>
                <a:stretch>
                  <a:fillRect r="-2778"/>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65" name="Rectangle 232"/>
              <p:cNvSpPr txBox="1"/>
              <p:nvPr/>
            </p:nvSpPr>
            <p:spPr>
              <a:xfrm>
                <a:off x="3097920" y="1444953"/>
                <a:ext cx="2166683" cy="338554"/>
              </a:xfrm>
              <a:prstGeom prst="rect">
                <a:avLst/>
              </a:prstGeom>
              <a:ln w="12700">
                <a:miter lim="400000"/>
              </a:ln>
            </p:spPr>
            <p:txBody>
              <a:bodyPr wrap="none" lIns="0" tIns="0" rIns="0" bIns="0">
                <a:spAutoFit/>
              </a:bodyPr>
              <a:lstStyle/>
              <a:p>
                <a:pPr defTabSz="457200" latinLnBrk="1" hangingPunct="0">
                  <a:defRPr sz="1800"/>
                </a:pPr>
                <a14:m>
                  <m:oMath xmlns:m="http://schemas.openxmlformats.org/officeDocument/2006/math">
                    <m:r>
                      <a:rPr lang="en-CH" sz="2200" i="1" kern="0">
                        <a:solidFill>
                          <a:srgbClr val="000000"/>
                        </a:solidFill>
                        <a:latin typeface="Cambria Math" panose="02040503050406030204" pitchFamily="18" charset="0"/>
                        <a:sym typeface="Canela Bold"/>
                      </a:rPr>
                      <m:t>𝑈𝑝𝑑𝑎𝑡𝑒</m:t>
                    </m:r>
                    <m:r>
                      <a:rPr lang="en-CH" sz="2200" i="1" kern="0">
                        <a:solidFill>
                          <a:srgbClr val="000000"/>
                        </a:solidFill>
                        <a:latin typeface="Cambria Math" panose="02040503050406030204" pitchFamily="18" charset="0"/>
                        <a:sym typeface="Canela Bold"/>
                      </a:rPr>
                      <m:t> </m:t>
                    </m:r>
                    <m:r>
                      <a:rPr lang="en-CH" sz="2200" i="1" kern="0">
                        <a:solidFill>
                          <a:srgbClr val="000000"/>
                        </a:solidFill>
                        <a:latin typeface="Cambria Math" panose="02040503050406030204" pitchFamily="18" charset="0"/>
                        <a:sym typeface="Canela Bold"/>
                      </a:rPr>
                      <m:t>𝜙</m:t>
                    </m:r>
                    <m:r>
                      <a:rPr lang="en-CH" sz="2200" i="1" kern="0">
                        <a:solidFill>
                          <a:srgbClr val="000000"/>
                        </a:solidFill>
                        <a:latin typeface="Cambria Math" panose="02040503050406030204" pitchFamily="18" charset="0"/>
                        <a:sym typeface="Canela Bold"/>
                      </a:rPr>
                      <m:t>(</m:t>
                    </m:r>
                    <m:r>
                      <a:rPr lang="en-CH" sz="2200" i="1" kern="0">
                        <a:solidFill>
                          <a:srgbClr val="000000"/>
                        </a:solidFill>
                        <a:latin typeface="Cambria Math" panose="02040503050406030204" pitchFamily="18" charset="0"/>
                        <a:sym typeface="Canela Bold"/>
                      </a:rPr>
                      <m:t>𝑥</m:t>
                    </m:r>
                    <m:r>
                      <a:rPr lang="en-CH" sz="2200" i="1" kern="0">
                        <a:solidFill>
                          <a:srgbClr val="000000"/>
                        </a:solidFill>
                        <a:latin typeface="Cambria Math" panose="02040503050406030204" pitchFamily="18" charset="0"/>
                        <a:sym typeface="Canela Bold"/>
                      </a:rPr>
                      <m:t>,</m:t>
                    </m:r>
                    <m:r>
                      <a:rPr lang="en-CH" sz="2200" i="1" kern="0">
                        <a:solidFill>
                          <a:srgbClr val="000000"/>
                        </a:solidFill>
                        <a:latin typeface="Cambria Math" panose="02040503050406030204" pitchFamily="18" charset="0"/>
                        <a:sym typeface="Canela Bold"/>
                      </a:rPr>
                      <m:t>𝑦</m:t>
                    </m:r>
                    <m:r>
                      <a:rPr lang="en-CH" sz="2200" i="1" kern="0">
                        <a:solidFill>
                          <a:srgbClr val="000000"/>
                        </a:solidFill>
                        <a:latin typeface="Cambria Math" panose="02040503050406030204" pitchFamily="18" charset="0"/>
                        <a:sym typeface="Canela Bold"/>
                      </a:rPr>
                      <m:t>,</m:t>
                    </m:r>
                    <m:r>
                      <a:rPr lang="en-CH" sz="2200" i="1" kern="0">
                        <a:solidFill>
                          <a:srgbClr val="000000"/>
                        </a:solidFill>
                        <a:latin typeface="Cambria Math" panose="02040503050406030204" pitchFamily="18" charset="0"/>
                        <a:sym typeface="Canela Bold"/>
                      </a:rPr>
                      <m:t>𝑛</m:t>
                    </m:r>
                    <m:r>
                      <a:rPr lang="en-CH" sz="2200" i="1" kern="0">
                        <a:solidFill>
                          <a:srgbClr val="000000"/>
                        </a:solidFill>
                        <a:latin typeface="Cambria Math" panose="02040503050406030204" pitchFamily="18" charset="0"/>
                        <a:sym typeface="Canela Bold"/>
                      </a:rPr>
                      <m:t>)</m:t>
                    </m:r>
                  </m:oMath>
                </a14:m>
                <a:r>
                  <a:rPr lang="en-CH" sz="2200" kern="0" dirty="0">
                    <a:solidFill>
                      <a:srgbClr val="000000"/>
                    </a:solidFill>
                    <a:latin typeface="Canela Bold"/>
                    <a:sym typeface="Canela Bold"/>
                  </a:rPr>
                  <a:t> </a:t>
                </a:r>
                <a:endParaRPr sz="2200" kern="0" dirty="0">
                  <a:solidFill>
                    <a:srgbClr val="000000"/>
                  </a:solidFill>
                  <a:latin typeface="Canela Bold"/>
                  <a:sym typeface="Canela Bold"/>
                </a:endParaRPr>
              </a:p>
            </p:txBody>
          </p:sp>
        </mc:Choice>
        <mc:Fallback xmlns="">
          <p:sp>
            <p:nvSpPr>
              <p:cNvPr id="865" name="Rectangle 232"/>
              <p:cNvSpPr txBox="1">
                <a:spLocks noRot="1" noChangeAspect="1" noMove="1" noResize="1" noEditPoints="1" noAdjustHandles="1" noChangeArrowheads="1" noChangeShapeType="1" noTextEdit="1"/>
              </p:cNvSpPr>
              <p:nvPr/>
            </p:nvSpPr>
            <p:spPr>
              <a:xfrm>
                <a:off x="3097920" y="1444953"/>
                <a:ext cx="2166683" cy="338554"/>
              </a:xfrm>
              <a:prstGeom prst="rect">
                <a:avLst/>
              </a:prstGeom>
              <a:blipFill>
                <a:blip r:embed="rId7"/>
                <a:stretch>
                  <a:fillRect l="-5814" t="-3571" r="-3488" b="-39286"/>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66" name="TextBox 178"/>
              <p:cNvSpPr txBox="1"/>
              <p:nvPr/>
            </p:nvSpPr>
            <p:spPr>
              <a:xfrm>
                <a:off x="1688680" y="2877069"/>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66" name="TextBox 178"/>
              <p:cNvSpPr txBox="1">
                <a:spLocks noRot="1" noChangeAspect="1" noMove="1" noResize="1" noEditPoints="1" noAdjustHandles="1" noChangeArrowheads="1" noChangeShapeType="1" noTextEdit="1"/>
              </p:cNvSpPr>
              <p:nvPr/>
            </p:nvSpPr>
            <p:spPr>
              <a:xfrm>
                <a:off x="1688680" y="2877069"/>
                <a:ext cx="223523" cy="307777"/>
              </a:xfrm>
              <a:prstGeom prst="rect">
                <a:avLst/>
              </a:prstGeom>
              <a:blipFill>
                <a:blip r:embed="rId8"/>
                <a:stretch>
                  <a:fillRect l="-36842" r="-36842"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67" name="TextBox 179"/>
              <p:cNvSpPr txBox="1"/>
              <p:nvPr/>
            </p:nvSpPr>
            <p:spPr>
              <a:xfrm>
                <a:off x="1686421" y="3463785"/>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67" name="TextBox 179"/>
              <p:cNvSpPr txBox="1">
                <a:spLocks noRot="1" noChangeAspect="1" noMove="1" noResize="1" noEditPoints="1" noAdjustHandles="1" noChangeArrowheads="1" noChangeShapeType="1" noTextEdit="1"/>
              </p:cNvSpPr>
              <p:nvPr/>
            </p:nvSpPr>
            <p:spPr>
              <a:xfrm>
                <a:off x="1686421" y="3463785"/>
                <a:ext cx="223523" cy="307777"/>
              </a:xfrm>
              <a:prstGeom prst="rect">
                <a:avLst/>
              </a:prstGeom>
              <a:blipFill>
                <a:blip r:embed="rId9"/>
                <a:stretch>
                  <a:fillRect l="-36842" r="-36842" b="-30769"/>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68" name="TextBox 180"/>
              <p:cNvSpPr txBox="1"/>
              <p:nvPr/>
            </p:nvSpPr>
            <p:spPr>
              <a:xfrm>
                <a:off x="1691542" y="3995706"/>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68" name="TextBox 180"/>
              <p:cNvSpPr txBox="1">
                <a:spLocks noRot="1" noChangeAspect="1" noMove="1" noResize="1" noEditPoints="1" noAdjustHandles="1" noChangeArrowheads="1" noChangeShapeType="1" noTextEdit="1"/>
              </p:cNvSpPr>
              <p:nvPr/>
            </p:nvSpPr>
            <p:spPr>
              <a:xfrm>
                <a:off x="1691542" y="3995706"/>
                <a:ext cx="223523" cy="307777"/>
              </a:xfrm>
              <a:prstGeom prst="rect">
                <a:avLst/>
              </a:prstGeom>
              <a:blipFill>
                <a:blip r:embed="rId8"/>
                <a:stretch>
                  <a:fillRect l="-36842" r="-36842"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69" name="TextBox 189"/>
              <p:cNvSpPr txBox="1"/>
              <p:nvPr/>
            </p:nvSpPr>
            <p:spPr>
              <a:xfrm>
                <a:off x="3172495" y="2897649"/>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69" name="TextBox 189"/>
              <p:cNvSpPr txBox="1">
                <a:spLocks noRot="1" noChangeAspect="1" noMove="1" noResize="1" noEditPoints="1" noAdjustHandles="1" noChangeArrowheads="1" noChangeShapeType="1" noTextEdit="1"/>
              </p:cNvSpPr>
              <p:nvPr/>
            </p:nvSpPr>
            <p:spPr>
              <a:xfrm>
                <a:off x="3172495" y="2897649"/>
                <a:ext cx="223523" cy="307777"/>
              </a:xfrm>
              <a:prstGeom prst="rect">
                <a:avLst/>
              </a:prstGeom>
              <a:blipFill>
                <a:blip r:embed="rId10"/>
                <a:stretch>
                  <a:fillRect l="-36842" r="-36842"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70" name="TextBox 190"/>
              <p:cNvSpPr txBox="1"/>
              <p:nvPr/>
            </p:nvSpPr>
            <p:spPr>
              <a:xfrm>
                <a:off x="3170234" y="3484366"/>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70" name="TextBox 190"/>
              <p:cNvSpPr txBox="1">
                <a:spLocks noRot="1" noChangeAspect="1" noMove="1" noResize="1" noEditPoints="1" noAdjustHandles="1" noChangeArrowheads="1" noChangeShapeType="1" noTextEdit="1"/>
              </p:cNvSpPr>
              <p:nvPr/>
            </p:nvSpPr>
            <p:spPr>
              <a:xfrm>
                <a:off x="3170234" y="3484366"/>
                <a:ext cx="223523" cy="307777"/>
              </a:xfrm>
              <a:prstGeom prst="rect">
                <a:avLst/>
              </a:prstGeom>
              <a:blipFill>
                <a:blip r:embed="rId11"/>
                <a:stretch>
                  <a:fillRect l="-42105" r="-36842"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71" name="TextBox 191"/>
              <p:cNvSpPr txBox="1"/>
              <p:nvPr/>
            </p:nvSpPr>
            <p:spPr>
              <a:xfrm>
                <a:off x="3175357" y="4016285"/>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71" name="TextBox 191"/>
              <p:cNvSpPr txBox="1">
                <a:spLocks noRot="1" noChangeAspect="1" noMove="1" noResize="1" noEditPoints="1" noAdjustHandles="1" noChangeArrowheads="1" noChangeShapeType="1" noTextEdit="1"/>
              </p:cNvSpPr>
              <p:nvPr/>
            </p:nvSpPr>
            <p:spPr>
              <a:xfrm>
                <a:off x="3175357" y="4016285"/>
                <a:ext cx="223523" cy="307777"/>
              </a:xfrm>
              <a:prstGeom prst="rect">
                <a:avLst/>
              </a:prstGeom>
              <a:blipFill>
                <a:blip r:embed="rId3"/>
                <a:stretch>
                  <a:fillRect l="-44444" r="-38889"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72" name="TextBox 200"/>
              <p:cNvSpPr txBox="1"/>
              <p:nvPr/>
            </p:nvSpPr>
            <p:spPr>
              <a:xfrm>
                <a:off x="4636865" y="2883893"/>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72" name="TextBox 200"/>
              <p:cNvSpPr txBox="1">
                <a:spLocks noRot="1" noChangeAspect="1" noMove="1" noResize="1" noEditPoints="1" noAdjustHandles="1" noChangeArrowheads="1" noChangeShapeType="1" noTextEdit="1"/>
              </p:cNvSpPr>
              <p:nvPr/>
            </p:nvSpPr>
            <p:spPr>
              <a:xfrm>
                <a:off x="4636865" y="2883893"/>
                <a:ext cx="223523" cy="307777"/>
              </a:xfrm>
              <a:prstGeom prst="rect">
                <a:avLst/>
              </a:prstGeom>
              <a:blipFill>
                <a:blip r:embed="rId3"/>
                <a:stretch>
                  <a:fillRect l="-44444" r="-38889"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73" name="TextBox 202"/>
              <p:cNvSpPr txBox="1"/>
              <p:nvPr/>
            </p:nvSpPr>
            <p:spPr>
              <a:xfrm>
                <a:off x="4634604" y="3470609"/>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73" name="TextBox 202"/>
              <p:cNvSpPr txBox="1">
                <a:spLocks noRot="1" noChangeAspect="1" noMove="1" noResize="1" noEditPoints="1" noAdjustHandles="1" noChangeArrowheads="1" noChangeShapeType="1" noTextEdit="1"/>
              </p:cNvSpPr>
              <p:nvPr/>
            </p:nvSpPr>
            <p:spPr>
              <a:xfrm>
                <a:off x="4634604" y="3470609"/>
                <a:ext cx="223523" cy="307777"/>
              </a:xfrm>
              <a:prstGeom prst="rect">
                <a:avLst/>
              </a:prstGeom>
              <a:blipFill>
                <a:blip r:embed="rId3"/>
                <a:stretch>
                  <a:fillRect l="-36842" r="-36842"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74" name="TextBox 203"/>
              <p:cNvSpPr txBox="1"/>
              <p:nvPr/>
            </p:nvSpPr>
            <p:spPr>
              <a:xfrm>
                <a:off x="4639726" y="4002530"/>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74" name="TextBox 203"/>
              <p:cNvSpPr txBox="1">
                <a:spLocks noRot="1" noChangeAspect="1" noMove="1" noResize="1" noEditPoints="1" noAdjustHandles="1" noChangeArrowheads="1" noChangeShapeType="1" noTextEdit="1"/>
              </p:cNvSpPr>
              <p:nvPr/>
            </p:nvSpPr>
            <p:spPr>
              <a:xfrm>
                <a:off x="4639726" y="4002530"/>
                <a:ext cx="223523" cy="307777"/>
              </a:xfrm>
              <a:prstGeom prst="rect">
                <a:avLst/>
              </a:prstGeom>
              <a:blipFill>
                <a:blip r:embed="rId3"/>
                <a:stretch>
                  <a:fillRect l="-42105" r="-31579"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75" name="TextBox 206"/>
              <p:cNvSpPr txBox="1"/>
              <p:nvPr/>
            </p:nvSpPr>
            <p:spPr>
              <a:xfrm>
                <a:off x="6082605" y="2888232"/>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75" name="TextBox 206"/>
              <p:cNvSpPr txBox="1">
                <a:spLocks noRot="1" noChangeAspect="1" noMove="1" noResize="1" noEditPoints="1" noAdjustHandles="1" noChangeArrowheads="1" noChangeShapeType="1" noTextEdit="1"/>
              </p:cNvSpPr>
              <p:nvPr/>
            </p:nvSpPr>
            <p:spPr>
              <a:xfrm>
                <a:off x="6082605" y="2888232"/>
                <a:ext cx="223523" cy="307777"/>
              </a:xfrm>
              <a:prstGeom prst="rect">
                <a:avLst/>
              </a:prstGeom>
              <a:blipFill>
                <a:blip r:embed="rId8"/>
                <a:stretch>
                  <a:fillRect l="-44444" r="-38889"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76" name="TextBox 207"/>
              <p:cNvSpPr txBox="1"/>
              <p:nvPr/>
            </p:nvSpPr>
            <p:spPr>
              <a:xfrm>
                <a:off x="6080344" y="3474950"/>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76" name="TextBox 207"/>
              <p:cNvSpPr txBox="1">
                <a:spLocks noRot="1" noChangeAspect="1" noMove="1" noResize="1" noEditPoints="1" noAdjustHandles="1" noChangeArrowheads="1" noChangeShapeType="1" noTextEdit="1"/>
              </p:cNvSpPr>
              <p:nvPr/>
            </p:nvSpPr>
            <p:spPr>
              <a:xfrm>
                <a:off x="6080344" y="3474950"/>
                <a:ext cx="223523" cy="307777"/>
              </a:xfrm>
              <a:prstGeom prst="rect">
                <a:avLst/>
              </a:prstGeom>
              <a:blipFill>
                <a:blip r:embed="rId9"/>
                <a:stretch>
                  <a:fillRect l="-36842" r="-36842" b="-30769"/>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77" name="TextBox 208"/>
              <p:cNvSpPr txBox="1"/>
              <p:nvPr/>
            </p:nvSpPr>
            <p:spPr>
              <a:xfrm>
                <a:off x="6085467" y="4006870"/>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77" name="TextBox 208"/>
              <p:cNvSpPr txBox="1">
                <a:spLocks noRot="1" noChangeAspect="1" noMove="1" noResize="1" noEditPoints="1" noAdjustHandles="1" noChangeArrowheads="1" noChangeShapeType="1" noTextEdit="1"/>
              </p:cNvSpPr>
              <p:nvPr/>
            </p:nvSpPr>
            <p:spPr>
              <a:xfrm>
                <a:off x="6085467" y="4006870"/>
                <a:ext cx="223523" cy="307777"/>
              </a:xfrm>
              <a:prstGeom prst="rect">
                <a:avLst/>
              </a:prstGeom>
              <a:blipFill>
                <a:blip r:embed="rId8"/>
                <a:stretch>
                  <a:fillRect l="-44444" r="-38889"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78" name="TextBox 212"/>
              <p:cNvSpPr txBox="1"/>
              <p:nvPr/>
            </p:nvSpPr>
            <p:spPr>
              <a:xfrm>
                <a:off x="3170232" y="2315338"/>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78" name="TextBox 212"/>
              <p:cNvSpPr txBox="1">
                <a:spLocks noRot="1" noChangeAspect="1" noMove="1" noResize="1" noEditPoints="1" noAdjustHandles="1" noChangeArrowheads="1" noChangeShapeType="1" noTextEdit="1"/>
              </p:cNvSpPr>
              <p:nvPr/>
            </p:nvSpPr>
            <p:spPr>
              <a:xfrm>
                <a:off x="3170232" y="2315338"/>
                <a:ext cx="223523" cy="307777"/>
              </a:xfrm>
              <a:prstGeom prst="rect">
                <a:avLst/>
              </a:prstGeom>
              <a:blipFill>
                <a:blip r:embed="rId11"/>
                <a:stretch>
                  <a:fillRect l="-42105" r="-36842"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79" name="TextBox 213"/>
              <p:cNvSpPr txBox="1"/>
              <p:nvPr/>
            </p:nvSpPr>
            <p:spPr>
              <a:xfrm>
                <a:off x="4627666" y="2331818"/>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79" name="TextBox 213"/>
              <p:cNvSpPr txBox="1">
                <a:spLocks noRot="1" noChangeAspect="1" noMove="1" noResize="1" noEditPoints="1" noAdjustHandles="1" noChangeArrowheads="1" noChangeShapeType="1" noTextEdit="1"/>
              </p:cNvSpPr>
              <p:nvPr/>
            </p:nvSpPr>
            <p:spPr>
              <a:xfrm>
                <a:off x="4627666" y="2331818"/>
                <a:ext cx="223523" cy="307777"/>
              </a:xfrm>
              <a:prstGeom prst="rect">
                <a:avLst/>
              </a:prstGeom>
              <a:blipFill>
                <a:blip r:embed="rId12"/>
                <a:stretch>
                  <a:fillRect l="-42105" r="-31579" b="-36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880" name="TextBox 215"/>
              <p:cNvSpPr txBox="1"/>
              <p:nvPr/>
            </p:nvSpPr>
            <p:spPr>
              <a:xfrm>
                <a:off x="6080344" y="2345952"/>
                <a:ext cx="223523" cy="307777"/>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000" i="1" kern="0">
                          <a:solidFill>
                            <a:srgbClr val="000000"/>
                          </a:solidFill>
                          <a:latin typeface="Cambria Math" panose="02040503050406030204" pitchFamily="18" charset="0"/>
                          <a:sym typeface="Canela Bold"/>
                        </a:rPr>
                        <m:t>𝜙</m:t>
                      </m:r>
                    </m:oMath>
                  </m:oMathPara>
                </a14:m>
                <a:endParaRPr sz="2000" kern="0">
                  <a:solidFill>
                    <a:srgbClr val="000000"/>
                  </a:solidFill>
                  <a:latin typeface="Canela Bold"/>
                  <a:sym typeface="Canela Bold"/>
                </a:endParaRPr>
              </a:p>
            </p:txBody>
          </p:sp>
        </mc:Choice>
        <mc:Fallback xmlns="">
          <p:sp>
            <p:nvSpPr>
              <p:cNvPr id="880" name="TextBox 215"/>
              <p:cNvSpPr txBox="1">
                <a:spLocks noRot="1" noChangeAspect="1" noMove="1" noResize="1" noEditPoints="1" noAdjustHandles="1" noChangeArrowheads="1" noChangeShapeType="1" noTextEdit="1"/>
              </p:cNvSpPr>
              <p:nvPr/>
            </p:nvSpPr>
            <p:spPr>
              <a:xfrm>
                <a:off x="6080344" y="2345952"/>
                <a:ext cx="223523" cy="307777"/>
              </a:xfrm>
              <a:prstGeom prst="rect">
                <a:avLst/>
              </a:prstGeom>
              <a:blipFill>
                <a:blip r:embed="rId9"/>
                <a:stretch>
                  <a:fillRect l="-36842" r="-36842" b="-36000"/>
                </a:stretch>
              </a:blipFill>
              <a:ln w="12700">
                <a:miter lim="400000"/>
              </a:ln>
            </p:spPr>
            <p:txBody>
              <a:bodyPr/>
              <a:lstStyle/>
              <a:p>
                <a:r>
                  <a:rPr lang="en-CH">
                    <a:noFill/>
                  </a:rPr>
                  <a:t> </a:t>
                </a:r>
              </a:p>
            </p:txBody>
          </p:sp>
        </mc:Fallback>
      </mc:AlternateContent>
      <p:sp>
        <p:nvSpPr>
          <p:cNvPr id="881" name="Trapezium 157"/>
          <p:cNvSpPr/>
          <p:nvPr/>
        </p:nvSpPr>
        <p:spPr>
          <a:xfrm rot="5400000">
            <a:off x="9027443" y="2481419"/>
            <a:ext cx="1592374" cy="18388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4472C4"/>
          </a:solidFill>
          <a:ln w="25400">
            <a:solidFill>
              <a:srgbClr val="32538F"/>
            </a:solidFill>
            <a:miter/>
          </a:ln>
        </p:spPr>
        <p:txBody>
          <a:bodyPr lIns="25400" tIns="25400" rIns="25400" bIns="25400" anchor="ctr"/>
          <a:lstStyle/>
          <a:p>
            <a:pPr algn="ctr" hangingPunct="0">
              <a:defRPr sz="2600">
                <a:solidFill>
                  <a:srgbClr val="FFFFFF"/>
                </a:solidFill>
                <a:latin typeface="Calibri"/>
                <a:ea typeface="Calibri"/>
                <a:cs typeface="Calibri"/>
                <a:sym typeface="Calibri"/>
              </a:defRPr>
            </a:pPr>
            <a:endParaRPr sz="1300" kern="0">
              <a:solidFill>
                <a:srgbClr val="FFFFFF"/>
              </a:solidFill>
              <a:latin typeface="Calibri"/>
              <a:cs typeface="Calibri"/>
              <a:sym typeface="Calibri"/>
            </a:endParaRPr>
          </a:p>
        </p:txBody>
      </p:sp>
      <p:sp>
        <p:nvSpPr>
          <p:cNvPr id="882" name="Rectangle 158"/>
          <p:cNvSpPr/>
          <p:nvPr/>
        </p:nvSpPr>
        <p:spPr>
          <a:xfrm>
            <a:off x="108491" y="1377188"/>
            <a:ext cx="8515624" cy="3984979"/>
          </a:xfrm>
          <a:prstGeom prst="rect">
            <a:avLst/>
          </a:prstGeom>
          <a:ln w="114300">
            <a:solidFill>
              <a:srgbClr val="ED7D31"/>
            </a:solidFill>
            <a:miter/>
          </a:ln>
        </p:spPr>
        <p:txBody>
          <a:bodyPr lIns="25400" tIns="25400" rIns="25400" bIns="25400" anchor="ctr"/>
          <a:lstStyle/>
          <a:p>
            <a:pPr algn="ctr" hangingPunct="0">
              <a:defRPr sz="2600">
                <a:solidFill>
                  <a:srgbClr val="FFFFFF"/>
                </a:solidFill>
                <a:latin typeface="Calibri"/>
                <a:ea typeface="Calibri"/>
                <a:cs typeface="Calibri"/>
                <a:sym typeface="Calibri"/>
              </a:defRPr>
            </a:pPr>
            <a:endParaRPr sz="1300" kern="0">
              <a:solidFill>
                <a:srgbClr val="FFFFFF"/>
              </a:solidFill>
              <a:latin typeface="Calibri"/>
              <a:cs typeface="Calibri"/>
              <a:sym typeface="Calibri"/>
            </a:endParaRPr>
          </a:p>
        </p:txBody>
      </p:sp>
      <p:sp>
        <p:nvSpPr>
          <p:cNvPr id="883" name="TextBox 160"/>
          <p:cNvSpPr txBox="1"/>
          <p:nvPr/>
        </p:nvSpPr>
        <p:spPr>
          <a:xfrm>
            <a:off x="4133842" y="856074"/>
            <a:ext cx="1816415" cy="523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lgn="l" defTabSz="1828800">
              <a:lnSpc>
                <a:spcPct val="100000"/>
              </a:lnSpc>
              <a:defRPr sz="5600" b="1">
                <a:solidFill>
                  <a:srgbClr val="ED7D31"/>
                </a:solidFill>
                <a:latin typeface="Calibri"/>
                <a:ea typeface="Calibri"/>
                <a:cs typeface="Calibri"/>
                <a:sym typeface="Calibri"/>
              </a:defRPr>
            </a:lvl1pPr>
          </a:lstStyle>
          <a:p>
            <a:pPr defTabSz="914400" hangingPunct="0"/>
            <a:r>
              <a:rPr sz="2800" kern="0"/>
              <a:t>Optics</a:t>
            </a:r>
          </a:p>
        </p:txBody>
      </p:sp>
      <p:sp>
        <p:nvSpPr>
          <p:cNvPr id="884" name="Rectangle 162"/>
          <p:cNvSpPr/>
          <p:nvPr/>
        </p:nvSpPr>
        <p:spPr>
          <a:xfrm>
            <a:off x="8728054" y="1369841"/>
            <a:ext cx="3197056" cy="3984979"/>
          </a:xfrm>
          <a:prstGeom prst="rect">
            <a:avLst/>
          </a:prstGeom>
          <a:ln w="114300">
            <a:solidFill>
              <a:srgbClr val="808080"/>
            </a:solidFill>
            <a:miter/>
          </a:ln>
        </p:spPr>
        <p:txBody>
          <a:bodyPr lIns="25400" tIns="25400" rIns="25400" bIns="25400" anchor="ctr"/>
          <a:lstStyle/>
          <a:p>
            <a:pPr algn="ctr" hangingPunct="0">
              <a:defRPr sz="2600">
                <a:solidFill>
                  <a:srgbClr val="7C7C7C"/>
                </a:solidFill>
                <a:latin typeface="Calibri"/>
                <a:ea typeface="Calibri"/>
                <a:cs typeface="Calibri"/>
                <a:sym typeface="Calibri"/>
              </a:defRPr>
            </a:pPr>
            <a:endParaRPr sz="1300" kern="0">
              <a:solidFill>
                <a:srgbClr val="7C7C7C"/>
              </a:solidFill>
              <a:latin typeface="Calibri"/>
              <a:cs typeface="Calibri"/>
              <a:sym typeface="Calibri"/>
            </a:endParaRPr>
          </a:p>
        </p:txBody>
      </p:sp>
      <p:sp>
        <p:nvSpPr>
          <p:cNvPr id="885" name="TextBox 163"/>
          <p:cNvSpPr txBox="1"/>
          <p:nvPr/>
        </p:nvSpPr>
        <p:spPr>
          <a:xfrm>
            <a:off x="9675361" y="823472"/>
            <a:ext cx="1816415" cy="523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lgn="l" defTabSz="1828800">
              <a:lnSpc>
                <a:spcPct val="100000"/>
              </a:lnSpc>
              <a:defRPr sz="5600" b="1">
                <a:solidFill>
                  <a:srgbClr val="808080"/>
                </a:solidFill>
                <a:latin typeface="Calibri"/>
                <a:ea typeface="Calibri"/>
                <a:cs typeface="Calibri"/>
                <a:sym typeface="Calibri"/>
              </a:defRPr>
            </a:lvl1pPr>
          </a:lstStyle>
          <a:p>
            <a:pPr defTabSz="914400" hangingPunct="0"/>
            <a:r>
              <a:rPr sz="2800" kern="0"/>
              <a:t>Digital</a:t>
            </a:r>
          </a:p>
        </p:txBody>
      </p:sp>
      <p:sp>
        <p:nvSpPr>
          <p:cNvPr id="886" name="Straight Arrow Connector 164"/>
          <p:cNvSpPr/>
          <p:nvPr/>
        </p:nvSpPr>
        <p:spPr>
          <a:xfrm>
            <a:off x="7922841" y="2470763"/>
            <a:ext cx="946824" cy="311880"/>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87" name="Straight Arrow Connector 166"/>
          <p:cNvSpPr/>
          <p:nvPr/>
        </p:nvSpPr>
        <p:spPr>
          <a:xfrm>
            <a:off x="7913491" y="3030496"/>
            <a:ext cx="956174" cy="1"/>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88" name="Straight Arrow Connector 168"/>
          <p:cNvSpPr/>
          <p:nvPr/>
        </p:nvSpPr>
        <p:spPr>
          <a:xfrm>
            <a:off x="7922841" y="3637809"/>
            <a:ext cx="956174" cy="1"/>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89" name="Straight Arrow Connector 170"/>
          <p:cNvSpPr/>
          <p:nvPr/>
        </p:nvSpPr>
        <p:spPr>
          <a:xfrm flipV="1">
            <a:off x="7917727" y="3862846"/>
            <a:ext cx="973582" cy="395422"/>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90" name="TextBox 173"/>
          <p:cNvSpPr txBox="1"/>
          <p:nvPr/>
        </p:nvSpPr>
        <p:spPr>
          <a:xfrm>
            <a:off x="9041210" y="3030496"/>
            <a:ext cx="2022527" cy="830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lgn="l" defTabSz="1828800">
              <a:lnSpc>
                <a:spcPct val="100000"/>
              </a:lnSpc>
              <a:defRPr sz="4800">
                <a:latin typeface="Helvetica Light"/>
                <a:ea typeface="Helvetica Light"/>
                <a:cs typeface="Helvetica Light"/>
                <a:sym typeface="Helvetica Light"/>
              </a:defRPr>
            </a:lvl1pPr>
          </a:lstStyle>
          <a:p>
            <a:pPr defTabSz="914400" hangingPunct="0"/>
            <a:r>
              <a:rPr sz="2400" kern="0">
                <a:solidFill>
                  <a:srgbClr val="000000"/>
                </a:solidFill>
              </a:rPr>
              <a:t>Linear Classifier</a:t>
            </a:r>
          </a:p>
        </p:txBody>
      </p:sp>
      <p:sp>
        <p:nvSpPr>
          <p:cNvPr id="891" name="Straight Arrow Connector 209"/>
          <p:cNvSpPr/>
          <p:nvPr/>
        </p:nvSpPr>
        <p:spPr>
          <a:xfrm>
            <a:off x="10743053" y="3460857"/>
            <a:ext cx="177748" cy="1"/>
          </a:xfrm>
          <a:prstGeom prst="line">
            <a:avLst/>
          </a:prstGeom>
          <a:ln w="38100">
            <a:solidFill>
              <a:srgbClr val="535353"/>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92" name="TextBox 210"/>
          <p:cNvSpPr txBox="1"/>
          <p:nvPr/>
        </p:nvSpPr>
        <p:spPr>
          <a:xfrm rot="5400000">
            <a:off x="10830465" y="3116044"/>
            <a:ext cx="164053" cy="292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lgn="l" defTabSz="1828800">
              <a:lnSpc>
                <a:spcPct val="100000"/>
              </a:lnSpc>
              <a:defRPr sz="2600" b="1">
                <a:latin typeface="Calibri"/>
                <a:ea typeface="Calibri"/>
                <a:cs typeface="Calibri"/>
                <a:sym typeface="Calibri"/>
              </a:defRPr>
            </a:lvl1pPr>
          </a:lstStyle>
          <a:p>
            <a:pPr defTabSz="914400" hangingPunct="0"/>
            <a:r>
              <a:rPr sz="1300" kern="0">
                <a:solidFill>
                  <a:srgbClr val="000000"/>
                </a:solidFill>
              </a:rPr>
              <a:t>…</a:t>
            </a:r>
          </a:p>
        </p:txBody>
      </p:sp>
      <p:grpSp>
        <p:nvGrpSpPr>
          <p:cNvPr id="895" name="Rectangle 221"/>
          <p:cNvGrpSpPr/>
          <p:nvPr/>
        </p:nvGrpSpPr>
        <p:grpSpPr>
          <a:xfrm>
            <a:off x="10932345" y="3176263"/>
            <a:ext cx="908673" cy="593358"/>
            <a:chOff x="0" y="-2"/>
            <a:chExt cx="1817343" cy="1186714"/>
          </a:xfrm>
        </p:grpSpPr>
        <p:sp>
          <p:nvSpPr>
            <p:cNvPr id="893" name="Rectangle"/>
            <p:cNvSpPr/>
            <p:nvPr/>
          </p:nvSpPr>
          <p:spPr>
            <a:xfrm>
              <a:off x="0" y="-2"/>
              <a:ext cx="1817343" cy="1186714"/>
            </a:xfrm>
            <a:prstGeom prst="rect">
              <a:avLst/>
            </a:prstGeom>
            <a:solidFill>
              <a:srgbClr val="4472C4"/>
            </a:solidFill>
            <a:ln w="25400" cap="flat">
              <a:solidFill>
                <a:srgbClr val="32538F"/>
              </a:solidFill>
              <a:prstDash val="solid"/>
              <a:miter lim="800000"/>
            </a:ln>
            <a:effectLst/>
          </p:spPr>
          <p:txBody>
            <a:bodyPr wrap="square" lIns="25400" tIns="25400" rIns="25400" bIns="25400" numCol="1" anchor="ctr">
              <a:noAutofit/>
            </a:bodyPr>
            <a:lstStyle/>
            <a:p>
              <a:pPr algn="ctr" hangingPunct="0">
                <a:defRPr sz="3600">
                  <a:solidFill>
                    <a:srgbClr val="FFFFFF"/>
                  </a:solidFill>
                  <a:latin typeface="Calibri"/>
                  <a:ea typeface="Calibri"/>
                  <a:cs typeface="Calibri"/>
                  <a:sym typeface="Calibri"/>
                </a:defRPr>
              </a:pPr>
              <a:endParaRPr kern="0">
                <a:solidFill>
                  <a:srgbClr val="FFFFFF"/>
                </a:solidFill>
                <a:latin typeface="Calibri"/>
                <a:cs typeface="Calibri"/>
                <a:sym typeface="Calibri"/>
              </a:endParaRPr>
            </a:p>
          </p:txBody>
        </p:sp>
        <p:sp>
          <p:nvSpPr>
            <p:cNvPr id="894" name="Loss"/>
            <p:cNvSpPr txBox="1"/>
            <p:nvPr/>
          </p:nvSpPr>
          <p:spPr>
            <a:xfrm>
              <a:off x="104140" y="177860"/>
              <a:ext cx="1609063" cy="8309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defTabSz="1828800">
                <a:lnSpc>
                  <a:spcPct val="100000"/>
                </a:lnSpc>
                <a:defRPr sz="4200">
                  <a:solidFill>
                    <a:srgbClr val="FFFFFF"/>
                  </a:solidFill>
                  <a:latin typeface="Helvetica Light"/>
                  <a:ea typeface="Helvetica Light"/>
                  <a:cs typeface="Helvetica Light"/>
                  <a:sym typeface="Helvetica Light"/>
                </a:defRPr>
              </a:lvl1pPr>
            </a:lstStyle>
            <a:p>
              <a:pPr algn="ctr" defTabSz="914400" hangingPunct="0"/>
              <a:r>
                <a:rPr sz="2100" kern="0"/>
                <a:t>Loss</a:t>
              </a:r>
            </a:p>
          </p:txBody>
        </p:sp>
      </p:grpSp>
      <p:sp>
        <p:nvSpPr>
          <p:cNvPr id="896" name="Straight Arrow Connector 223"/>
          <p:cNvSpPr/>
          <p:nvPr/>
        </p:nvSpPr>
        <p:spPr>
          <a:xfrm flipV="1">
            <a:off x="11304039" y="3841613"/>
            <a:ext cx="5062" cy="543105"/>
          </a:xfrm>
          <a:prstGeom prst="line">
            <a:avLst/>
          </a:prstGeom>
          <a:ln w="50800">
            <a:solidFill>
              <a:srgbClr val="000000"/>
            </a:solidFill>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97" name="TextBox 225"/>
          <p:cNvSpPr txBox="1"/>
          <p:nvPr/>
        </p:nvSpPr>
        <p:spPr>
          <a:xfrm>
            <a:off x="9707821" y="4394078"/>
            <a:ext cx="2050697" cy="492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defTabSz="1828800">
              <a:lnSpc>
                <a:spcPct val="100000"/>
              </a:lnSpc>
              <a:defRPr sz="5200">
                <a:latin typeface="Helvetica Light"/>
                <a:ea typeface="Helvetica Light"/>
                <a:cs typeface="Helvetica Light"/>
                <a:sym typeface="Helvetica Light"/>
              </a:defRPr>
            </a:lvl1pPr>
          </a:lstStyle>
          <a:p>
            <a:pPr algn="ctr" defTabSz="914400" hangingPunct="0"/>
            <a:r>
              <a:rPr sz="2600" kern="0">
                <a:solidFill>
                  <a:srgbClr val="000000"/>
                </a:solidFill>
              </a:rPr>
              <a:t>Target Class</a:t>
            </a:r>
          </a:p>
        </p:txBody>
      </p:sp>
      <p:sp>
        <p:nvSpPr>
          <p:cNvPr id="898" name="Straight Connector 226"/>
          <p:cNvSpPr/>
          <p:nvPr/>
        </p:nvSpPr>
        <p:spPr>
          <a:xfrm flipV="1">
            <a:off x="11296792" y="1934638"/>
            <a:ext cx="7250" cy="1123094"/>
          </a:xfrm>
          <a:prstGeom prst="line">
            <a:avLst/>
          </a:prstGeom>
          <a:ln w="76200">
            <a:solidFill>
              <a:srgbClr val="C00000"/>
            </a:solidFill>
            <a:prstDash val="sysDash"/>
            <a:miter/>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899" name="Straight Arrow Connector 237"/>
          <p:cNvSpPr/>
          <p:nvPr/>
        </p:nvSpPr>
        <p:spPr>
          <a:xfrm>
            <a:off x="9802249" y="1964792"/>
            <a:ext cx="21382" cy="838914"/>
          </a:xfrm>
          <a:prstGeom prst="line">
            <a:avLst/>
          </a:prstGeom>
          <a:ln w="76200">
            <a:solidFill>
              <a:srgbClr val="C00000"/>
            </a:solidFill>
            <a:prstDash val="sysDash"/>
            <a:miter/>
            <a:tailEnd type="triangle"/>
          </a:ln>
        </p:spPr>
        <p:txBody>
          <a:bodyPr lIns="22859" tIns="22859" rIns="22859" bIns="22859"/>
          <a:lstStyle/>
          <a:p>
            <a:pPr algn="ctr" defTabSz="1219200" hangingPunct="0">
              <a:lnSpc>
                <a:spcPct val="90000"/>
              </a:lnSpc>
            </a:pPr>
            <a:endParaRPr sz="1200" kern="0">
              <a:solidFill>
                <a:srgbClr val="000000"/>
              </a:solidFill>
              <a:latin typeface="Canela Bold"/>
              <a:sym typeface="Canela Bold"/>
            </a:endParaRPr>
          </a:p>
        </p:txBody>
      </p:sp>
      <p:sp>
        <p:nvSpPr>
          <p:cNvPr id="900" name="Rectangle 243"/>
          <p:cNvSpPr txBox="1"/>
          <p:nvPr/>
        </p:nvSpPr>
        <p:spPr>
          <a:xfrm>
            <a:off x="10189528" y="1483954"/>
            <a:ext cx="1250544" cy="477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defTabSz="1828800">
              <a:lnSpc>
                <a:spcPct val="100000"/>
              </a:lnSpc>
              <a:defRPr sz="5000">
                <a:solidFill>
                  <a:srgbClr val="C00000"/>
                </a:solidFill>
                <a:latin typeface="Helvetica Light"/>
                <a:ea typeface="Helvetica Light"/>
                <a:cs typeface="Helvetica Light"/>
                <a:sym typeface="Helvetica Light"/>
              </a:defRPr>
            </a:lvl1pPr>
          </a:lstStyle>
          <a:p>
            <a:pPr algn="ctr" defTabSz="914400" hangingPunct="0"/>
            <a:r>
              <a:rPr sz="2500" kern="0"/>
              <a:t>error</a:t>
            </a:r>
          </a:p>
        </p:txBody>
      </p:sp>
      <p:sp>
        <p:nvSpPr>
          <p:cNvPr id="901" name="TextBox 251"/>
          <p:cNvSpPr txBox="1"/>
          <p:nvPr/>
        </p:nvSpPr>
        <p:spPr>
          <a:xfrm>
            <a:off x="202090" y="63270"/>
            <a:ext cx="4677553" cy="707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lgn="l" defTabSz="1828800">
              <a:lnSpc>
                <a:spcPct val="100000"/>
              </a:lnSpc>
              <a:defRPr sz="8000">
                <a:solidFill>
                  <a:srgbClr val="4472C4"/>
                </a:solidFill>
                <a:latin typeface="Helvetica Light"/>
                <a:ea typeface="Helvetica Light"/>
                <a:cs typeface="Helvetica Light"/>
                <a:sym typeface="Helvetica Light"/>
              </a:defRPr>
            </a:lvl1pPr>
          </a:lstStyle>
          <a:p>
            <a:pPr algn="ctr" defTabSz="914400" hangingPunct="0"/>
            <a:r>
              <a:rPr sz="4000" kern="0" dirty="0"/>
              <a:t>Training algorithm</a:t>
            </a:r>
          </a:p>
        </p:txBody>
      </p:sp>
      <mc:AlternateContent xmlns:mc="http://schemas.openxmlformats.org/markup-compatibility/2006" xmlns:a14="http://schemas.microsoft.com/office/drawing/2010/main">
        <mc:Choice Requires="a14">
          <p:sp>
            <p:nvSpPr>
              <p:cNvPr id="902" name="TextBox 1"/>
              <p:cNvSpPr txBox="1"/>
              <p:nvPr/>
            </p:nvSpPr>
            <p:spPr>
              <a:xfrm>
                <a:off x="1040381" y="5875293"/>
                <a:ext cx="1644425" cy="447495"/>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sSub>
                        <m:sSubPr>
                          <m:ctrlPr>
                            <a:rPr sz="2800" i="1" kern="0">
                              <a:solidFill>
                                <a:srgbClr val="000000"/>
                              </a:solidFill>
                              <a:latin typeface="Cambria Math" panose="02040503050406030204" pitchFamily="18" charset="0"/>
                              <a:sym typeface="Canela Bold"/>
                            </a:rPr>
                          </m:ctrlPr>
                        </m:sSubPr>
                        <m:e>
                          <m:r>
                            <a:rPr sz="2800" i="1" kern="0">
                              <a:solidFill>
                                <a:srgbClr val="000000"/>
                              </a:solidFill>
                              <a:latin typeface="Cambria Math" panose="02040503050406030204" pitchFamily="18" charset="0"/>
                              <a:sym typeface="Canela Bold"/>
                            </a:rPr>
                            <m:t>𝑇</m:t>
                          </m:r>
                        </m:e>
                        <m:sub>
                          <m:r>
                            <a:rPr sz="2800" i="1" kern="0">
                              <a:solidFill>
                                <a:srgbClr val="000000"/>
                              </a:solidFill>
                              <a:latin typeface="Cambria Math" panose="02040503050406030204" pitchFamily="18" charset="0"/>
                              <a:sym typeface="Canela Bold"/>
                            </a:rPr>
                            <m:t>𝐿𝑛</m:t>
                          </m:r>
                        </m:sub>
                      </m:sSub>
                      <m:r>
                        <a:rPr sz="2800" i="1" kern="0">
                          <a:solidFill>
                            <a:srgbClr val="000000"/>
                          </a:solidFill>
                          <a:latin typeface="Cambria Math" panose="02040503050406030204" pitchFamily="18" charset="0"/>
                          <a:sym typeface="Canela Bold"/>
                        </a:rPr>
                        <m:t>=</m:t>
                      </m:r>
                      <m:sSup>
                        <m:sSupPr>
                          <m:ctrlPr>
                            <a:rPr sz="2800" i="1" kern="0">
                              <a:solidFill>
                                <a:srgbClr val="000000"/>
                              </a:solidFill>
                              <a:latin typeface="Cambria Math" panose="02040503050406030204" pitchFamily="18" charset="0"/>
                              <a:sym typeface="Canela Bold"/>
                            </a:rPr>
                          </m:ctrlPr>
                        </m:sSupPr>
                        <m:e>
                          <m:r>
                            <a:rPr sz="2800" i="1" kern="0">
                              <a:solidFill>
                                <a:srgbClr val="000000"/>
                              </a:solidFill>
                              <a:latin typeface="Cambria Math" panose="02040503050406030204" pitchFamily="18" charset="0"/>
                              <a:sym typeface="Canela Bold"/>
                            </a:rPr>
                            <m:t>𝑒</m:t>
                          </m:r>
                        </m:e>
                        <m:sup>
                          <m:r>
                            <a:rPr sz="2800" i="1" kern="0">
                              <a:solidFill>
                                <a:srgbClr val="000000"/>
                              </a:solidFill>
                              <a:latin typeface="Cambria Math" panose="02040503050406030204" pitchFamily="18" charset="0"/>
                              <a:sym typeface="Canela Bold"/>
                            </a:rPr>
                            <m:t>𝑗</m:t>
                          </m:r>
                          <m:r>
                            <a:rPr sz="2800" i="1" kern="0">
                              <a:solidFill>
                                <a:srgbClr val="000000"/>
                              </a:solidFill>
                              <a:latin typeface="Cambria Math" panose="02040503050406030204" pitchFamily="18" charset="0"/>
                              <a:sym typeface="Canela Bold"/>
                            </a:rPr>
                            <m:t>𝜙</m:t>
                          </m:r>
                          <m:r>
                            <m:rPr>
                              <m:nor/>
                            </m:rPr>
                            <a:rPr sz="2800" i="1" kern="0">
                              <a:solidFill>
                                <a:srgbClr val="000000"/>
                              </a:solidFill>
                              <a:latin typeface="Cambria Math" panose="02040503050406030204" pitchFamily="18" charset="0"/>
                              <a:sym typeface="Canela Bold"/>
                            </a:rPr>
                            <m:t> </m:t>
                          </m:r>
                        </m:sup>
                      </m:sSup>
                    </m:oMath>
                  </m:oMathPara>
                </a14:m>
                <a:endParaRPr sz="2800" kern="0">
                  <a:solidFill>
                    <a:srgbClr val="000000"/>
                  </a:solidFill>
                  <a:latin typeface="Canela Bold"/>
                  <a:sym typeface="Canela Bold"/>
                </a:endParaRPr>
              </a:p>
            </p:txBody>
          </p:sp>
        </mc:Choice>
        <mc:Fallback xmlns="">
          <p:sp>
            <p:nvSpPr>
              <p:cNvPr id="902" name="TextBox 1"/>
              <p:cNvSpPr txBox="1">
                <a:spLocks noRot="1" noChangeAspect="1" noMove="1" noResize="1" noEditPoints="1" noAdjustHandles="1" noChangeArrowheads="1" noChangeShapeType="1" noTextEdit="1"/>
              </p:cNvSpPr>
              <p:nvPr/>
            </p:nvSpPr>
            <p:spPr>
              <a:xfrm>
                <a:off x="1040381" y="5875293"/>
                <a:ext cx="1644425" cy="447495"/>
              </a:xfrm>
              <a:prstGeom prst="rect">
                <a:avLst/>
              </a:prstGeom>
              <a:blipFill>
                <a:blip r:embed="rId13"/>
                <a:stretch>
                  <a:fillRect l="-6154" t="-27778" r="-7692" b="-19444"/>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903" name="TextBox 2"/>
              <p:cNvSpPr txBox="1"/>
              <p:nvPr/>
            </p:nvSpPr>
            <p:spPr>
              <a:xfrm>
                <a:off x="3229929" y="5855369"/>
                <a:ext cx="2641685" cy="369332"/>
              </a:xfrm>
              <a:prstGeom prst="rect">
                <a:avLst/>
              </a:prstGeom>
              <a:ln w="12700">
                <a:miter lim="400000"/>
              </a:ln>
            </p:spPr>
            <p:txBody>
              <a:bodyPr wrap="none" lIns="0" tIns="0" rIns="0" bIns="0">
                <a:spAutoFit/>
              </a:bodyPr>
              <a:lstStyle/>
              <a:p>
                <a:pPr defTabSz="457200" latinLnBrk="1" hangingPunct="0">
                  <a:defRPr sz="1800"/>
                </a:pPr>
                <a14:m>
                  <m:oMathPara xmlns:m="http://schemas.openxmlformats.org/officeDocument/2006/math">
                    <m:oMathParaPr>
                      <m:jc m:val="centerGroup"/>
                    </m:oMathParaPr>
                    <m:oMath xmlns:m="http://schemas.openxmlformats.org/officeDocument/2006/math">
                      <m:r>
                        <a:rPr sz="2400" i="1" kern="0">
                          <a:solidFill>
                            <a:srgbClr val="000000"/>
                          </a:solidFill>
                          <a:latin typeface="Cambria Math" panose="02040503050406030204" pitchFamily="18" charset="0"/>
                          <a:sym typeface="Canela Bold"/>
                        </a:rPr>
                        <m:t>𝜙</m:t>
                      </m:r>
                      <m:r>
                        <a:rPr sz="2400" i="1" kern="0">
                          <a:solidFill>
                            <a:srgbClr val="000000"/>
                          </a:solidFill>
                          <a:latin typeface="Cambria Math" panose="02040503050406030204" pitchFamily="18" charset="0"/>
                          <a:sym typeface="Canela Bold"/>
                        </a:rPr>
                        <m:t>=</m:t>
                      </m:r>
                      <m:d>
                        <m:dPr>
                          <m:ctrlPr>
                            <a:rPr sz="2400" i="1" kern="0">
                              <a:solidFill>
                                <a:srgbClr val="000000"/>
                              </a:solidFill>
                              <a:latin typeface="Cambria Math" panose="02040503050406030204" pitchFamily="18" charset="0"/>
                              <a:sym typeface="Canela Bold"/>
                            </a:rPr>
                          </m:ctrlPr>
                        </m:dPr>
                        <m:e>
                          <m:r>
                            <a:rPr sz="2400" i="1" kern="0">
                              <a:solidFill>
                                <a:srgbClr val="7030A0"/>
                              </a:solidFill>
                              <a:latin typeface="Cambria Math" panose="02040503050406030204" pitchFamily="18" charset="0"/>
                              <a:sym typeface="Canela Bold"/>
                            </a:rPr>
                            <m:t>𝐷</m:t>
                          </m:r>
                          <m:r>
                            <a:rPr sz="2400" i="1" kern="0">
                              <a:solidFill>
                                <a:srgbClr val="7030A0"/>
                              </a:solidFill>
                              <a:latin typeface="Cambria Math" panose="02040503050406030204" pitchFamily="18" charset="0"/>
                              <a:sym typeface="Canela Bold"/>
                            </a:rPr>
                            <m:t>×</m:t>
                          </m:r>
                          <m:sSub>
                            <m:sSubPr>
                              <m:ctrlPr>
                                <a:rPr sz="2400" i="1" kern="0">
                                  <a:solidFill>
                                    <a:srgbClr val="7030A0"/>
                                  </a:solidFill>
                                  <a:latin typeface="Cambria Math" panose="02040503050406030204" pitchFamily="18" charset="0"/>
                                  <a:sym typeface="Canela Bold"/>
                                </a:rPr>
                              </m:ctrlPr>
                            </m:sSubPr>
                            <m:e>
                              <m:r>
                                <a:rPr sz="2400" i="1" kern="0">
                                  <a:solidFill>
                                    <a:srgbClr val="4472C4"/>
                                  </a:solidFill>
                                  <a:latin typeface="Cambria Math" panose="02040503050406030204" pitchFamily="18" charset="0"/>
                                  <a:sym typeface="Canela Bold"/>
                                </a:rPr>
                                <m:t>𝑆</m:t>
                              </m:r>
                            </m:e>
                            <m:sub>
                              <m:r>
                                <a:rPr sz="2400" i="1" kern="0">
                                  <a:solidFill>
                                    <a:srgbClr val="4472C4"/>
                                  </a:solidFill>
                                  <a:latin typeface="Cambria Math" panose="02040503050406030204" pitchFamily="18" charset="0"/>
                                  <a:sym typeface="Canela Bold"/>
                                </a:rPr>
                                <m:t>𝐿𝑛</m:t>
                              </m:r>
                            </m:sub>
                          </m:sSub>
                          <m:r>
                            <a:rPr sz="2400" i="1" kern="0">
                              <a:solidFill>
                                <a:srgbClr val="4472C4"/>
                              </a:solidFill>
                              <a:latin typeface="Cambria Math" panose="02040503050406030204" pitchFamily="18" charset="0"/>
                              <a:sym typeface="Canela Bold"/>
                            </a:rPr>
                            <m:t>+</m:t>
                          </m:r>
                          <m:sSub>
                            <m:sSubPr>
                              <m:ctrlPr>
                                <a:rPr sz="2400" i="1" kern="0">
                                  <a:solidFill>
                                    <a:srgbClr val="4472C4"/>
                                  </a:solidFill>
                                  <a:latin typeface="Cambria Math" panose="02040503050406030204" pitchFamily="18" charset="0"/>
                                  <a:sym typeface="Canela Bold"/>
                                </a:rPr>
                              </m:ctrlPr>
                            </m:sSubPr>
                            <m:e>
                              <m:r>
                                <a:rPr sz="2400" i="1" kern="0">
                                  <a:solidFill>
                                    <a:srgbClr val="ED7D31"/>
                                  </a:solidFill>
                                  <a:latin typeface="Cambria Math" panose="02040503050406030204" pitchFamily="18" charset="0"/>
                                  <a:sym typeface="Canela Bold"/>
                                </a:rPr>
                                <m:t>𝐵</m:t>
                              </m:r>
                            </m:e>
                            <m:sub>
                              <m:r>
                                <a:rPr sz="2400" i="1" kern="0">
                                  <a:solidFill>
                                    <a:srgbClr val="ED7D31"/>
                                  </a:solidFill>
                                  <a:latin typeface="Cambria Math" panose="02040503050406030204" pitchFamily="18" charset="0"/>
                                  <a:sym typeface="Canela Bold"/>
                                </a:rPr>
                                <m:t>𝐿𝑛</m:t>
                              </m:r>
                            </m:sub>
                          </m:sSub>
                        </m:e>
                      </m:d>
                    </m:oMath>
                  </m:oMathPara>
                </a14:m>
                <a:endParaRPr sz="2400" kern="0">
                  <a:solidFill>
                    <a:srgbClr val="000000"/>
                  </a:solidFill>
                  <a:latin typeface="Canela Bold"/>
                  <a:sym typeface="Canela Bold"/>
                </a:endParaRPr>
              </a:p>
            </p:txBody>
          </p:sp>
        </mc:Choice>
        <mc:Fallback xmlns="">
          <p:sp>
            <p:nvSpPr>
              <p:cNvPr id="903" name="TextBox 2"/>
              <p:cNvSpPr txBox="1">
                <a:spLocks noRot="1" noChangeAspect="1" noMove="1" noResize="1" noEditPoints="1" noAdjustHandles="1" noChangeArrowheads="1" noChangeShapeType="1" noTextEdit="1"/>
              </p:cNvSpPr>
              <p:nvPr/>
            </p:nvSpPr>
            <p:spPr>
              <a:xfrm>
                <a:off x="3229929" y="5855369"/>
                <a:ext cx="2641685" cy="369332"/>
              </a:xfrm>
              <a:prstGeom prst="rect">
                <a:avLst/>
              </a:prstGeom>
              <a:blipFill>
                <a:blip r:embed="rId14"/>
                <a:stretch>
                  <a:fillRect l="-3828" b="-30000"/>
                </a:stretch>
              </a:blipFill>
              <a:ln w="12700">
                <a:miter lim="400000"/>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904" name="TextBox 4"/>
              <p:cNvSpPr txBox="1"/>
              <p:nvPr/>
            </p:nvSpPr>
            <p:spPr>
              <a:xfrm>
                <a:off x="6511393" y="5864360"/>
                <a:ext cx="5571723" cy="46166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5719" tIns="45719" rIns="45719" bIns="45719">
                <a:spAutoFit/>
              </a:bodyPr>
              <a:lstStyle/>
              <a:p>
                <a:pPr hangingPunct="0">
                  <a:defRPr sz="4800">
                    <a:latin typeface="Calibri"/>
                    <a:ea typeface="Calibri"/>
                    <a:cs typeface="Calibri"/>
                    <a:sym typeface="Calibri"/>
                  </a:defRPr>
                </a:pPr>
                <a:r>
                  <a:rPr sz="2400" kern="0">
                    <a:solidFill>
                      <a:srgbClr val="000000"/>
                    </a:solidFill>
                    <a:latin typeface="Calibri"/>
                    <a:cs typeface="Calibri"/>
                    <a:sym typeface="Calibri"/>
                  </a:rPr>
                  <a:t>Trainable parameters: </a:t>
                </a:r>
                <a14:m>
                  <m:oMath xmlns:m="http://schemas.openxmlformats.org/officeDocument/2006/math">
                    <m:sSub>
                      <m:sSubPr>
                        <m:ctrlPr>
                          <a:rPr sz="1975" i="1" kern="0">
                            <a:solidFill>
                              <a:srgbClr val="4472C4"/>
                            </a:solidFill>
                            <a:latin typeface="Cambria Math" panose="02040503050406030204" pitchFamily="18" charset="0"/>
                            <a:sym typeface="Calibri"/>
                          </a:rPr>
                        </m:ctrlPr>
                      </m:sSubPr>
                      <m:e>
                        <m:r>
                          <a:rPr sz="1975" i="1" kern="0">
                            <a:solidFill>
                              <a:srgbClr val="4472C4"/>
                            </a:solidFill>
                            <a:latin typeface="Cambria Math" panose="02040503050406030204" pitchFamily="18" charset="0"/>
                            <a:sym typeface="Calibri"/>
                          </a:rPr>
                          <m:t>𝑆</m:t>
                        </m:r>
                      </m:e>
                      <m:sub>
                        <m:r>
                          <a:rPr sz="1975" i="1" kern="0">
                            <a:solidFill>
                              <a:srgbClr val="4472C4"/>
                            </a:solidFill>
                            <a:latin typeface="Cambria Math" panose="02040503050406030204" pitchFamily="18" charset="0"/>
                            <a:sym typeface="Calibri"/>
                          </a:rPr>
                          <m:t>𝐿𝑛</m:t>
                        </m:r>
                      </m:sub>
                    </m:sSub>
                    <m:r>
                      <a:rPr sz="1975" i="1" kern="0">
                        <a:solidFill>
                          <a:srgbClr val="4472C4"/>
                        </a:solidFill>
                        <a:latin typeface="Cambria Math" panose="02040503050406030204" pitchFamily="18" charset="0"/>
                        <a:sym typeface="Calibri"/>
                      </a:rPr>
                      <m:t>,</m:t>
                    </m:r>
                    <m:sSub>
                      <m:sSubPr>
                        <m:ctrlPr>
                          <a:rPr sz="1975" i="1" kern="0">
                            <a:solidFill>
                              <a:srgbClr val="4472C4"/>
                            </a:solidFill>
                            <a:latin typeface="Cambria Math" panose="02040503050406030204" pitchFamily="18" charset="0"/>
                            <a:sym typeface="Calibri"/>
                          </a:rPr>
                        </m:ctrlPr>
                      </m:sSubPr>
                      <m:e>
                        <m:r>
                          <a:rPr sz="1975" i="1" kern="0">
                            <a:solidFill>
                              <a:srgbClr val="ED7D31"/>
                            </a:solidFill>
                            <a:latin typeface="Cambria Math" panose="02040503050406030204" pitchFamily="18" charset="0"/>
                            <a:sym typeface="Calibri"/>
                          </a:rPr>
                          <m:t>𝐵</m:t>
                        </m:r>
                      </m:e>
                      <m:sub>
                        <m:r>
                          <a:rPr sz="1975" i="1" kern="0">
                            <a:solidFill>
                              <a:srgbClr val="ED7D31"/>
                            </a:solidFill>
                            <a:latin typeface="Cambria Math" panose="02040503050406030204" pitchFamily="18" charset="0"/>
                            <a:sym typeface="Calibri"/>
                          </a:rPr>
                          <m:t>𝐿𝑛</m:t>
                        </m:r>
                      </m:sub>
                    </m:sSub>
                  </m:oMath>
                </a14:m>
                <a:endParaRPr sz="1882" kern="0">
                  <a:solidFill>
                    <a:srgbClr val="000000"/>
                  </a:solidFill>
                  <a:latin typeface="Calibri"/>
                  <a:cs typeface="Calibri"/>
                  <a:sym typeface="Calibri"/>
                </a:endParaRPr>
              </a:p>
            </p:txBody>
          </p:sp>
        </mc:Choice>
        <mc:Fallback xmlns="">
          <p:sp>
            <p:nvSpPr>
              <p:cNvPr id="904" name="TextBox 4"/>
              <p:cNvSpPr txBox="1">
                <a:spLocks noRot="1" noChangeAspect="1" noMove="1" noResize="1" noEditPoints="1" noAdjustHandles="1" noChangeArrowheads="1" noChangeShapeType="1" noTextEdit="1"/>
              </p:cNvSpPr>
              <p:nvPr/>
            </p:nvSpPr>
            <p:spPr>
              <a:xfrm>
                <a:off x="6511393" y="5864360"/>
                <a:ext cx="5571723" cy="461663"/>
              </a:xfrm>
              <a:prstGeom prst="rect">
                <a:avLst/>
              </a:prstGeom>
              <a:blipFill>
                <a:blip r:embed="rId15"/>
                <a:stretch>
                  <a:fillRect l="-2500" t="-10526" b="-2631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H">
                    <a:noFill/>
                  </a:rPr>
                  <a:t> </a:t>
                </a:r>
              </a:p>
            </p:txBody>
          </p:sp>
        </mc:Fallback>
      </mc:AlternateContent>
      <p:sp>
        <p:nvSpPr>
          <p:cNvPr id="905" name="TextBox 5"/>
          <p:cNvSpPr txBox="1"/>
          <p:nvPr/>
        </p:nvSpPr>
        <p:spPr>
          <a:xfrm>
            <a:off x="2150849" y="4896676"/>
            <a:ext cx="5555647" cy="41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lgn="l" defTabSz="1828800">
              <a:lnSpc>
                <a:spcPct val="100000"/>
              </a:lnSpc>
              <a:defRPr sz="4200">
                <a:latin typeface="Helvetica Light"/>
                <a:ea typeface="Helvetica Light"/>
                <a:cs typeface="Helvetica Light"/>
                <a:sym typeface="Helvetica Light"/>
              </a:defRPr>
            </a:lvl1pPr>
          </a:lstStyle>
          <a:p>
            <a:pPr defTabSz="914400" hangingPunct="0"/>
            <a:r>
              <a:rPr sz="2100" kern="0">
                <a:solidFill>
                  <a:srgbClr val="000000"/>
                </a:solidFill>
              </a:rPr>
              <a:t>Forward Model: Beam Propagation Method</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Title 1"/>
          <p:cNvSpPr txBox="1"/>
          <p:nvPr/>
        </p:nvSpPr>
        <p:spPr>
          <a:xfrm>
            <a:off x="45721" y="79812"/>
            <a:ext cx="13929362" cy="649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lgn="l" defTabSz="1371600">
              <a:defRPr sz="8000">
                <a:solidFill>
                  <a:srgbClr val="4472C4"/>
                </a:solidFill>
                <a:latin typeface="Helvetica Light"/>
                <a:ea typeface="Helvetica Light"/>
                <a:cs typeface="Helvetica Light"/>
                <a:sym typeface="Helvetica Light"/>
              </a:defRPr>
            </a:lvl1pPr>
          </a:lstStyle>
          <a:p>
            <a:pPr defTabSz="685800" hangingPunct="0">
              <a:lnSpc>
                <a:spcPct val="90000"/>
              </a:lnSpc>
            </a:pPr>
            <a:r>
              <a:rPr sz="4000" kern="0"/>
              <a:t>Training evolution</a:t>
            </a:r>
          </a:p>
        </p:txBody>
      </p:sp>
      <p:pic>
        <p:nvPicPr>
          <p:cNvPr id="908" name="Picture 4" descr="Picture 4"/>
          <p:cNvPicPr>
            <a:picLocks noChangeAspect="1"/>
          </p:cNvPicPr>
          <p:nvPr/>
        </p:nvPicPr>
        <p:blipFill>
          <a:blip r:embed="rId2"/>
          <a:srcRect l="17047" t="12348" r="25843" b="10783"/>
          <a:stretch>
            <a:fillRect/>
          </a:stretch>
        </p:blipFill>
        <p:spPr>
          <a:xfrm>
            <a:off x="4318326" y="1210155"/>
            <a:ext cx="2522623" cy="2546571"/>
          </a:xfrm>
          <a:prstGeom prst="rect">
            <a:avLst/>
          </a:prstGeom>
          <a:ln w="12700">
            <a:miter lim="400000"/>
          </a:ln>
        </p:spPr>
      </p:pic>
      <p:pic>
        <p:nvPicPr>
          <p:cNvPr id="909" name="Picture 9" descr="Picture 9"/>
          <p:cNvPicPr>
            <a:picLocks/>
          </p:cNvPicPr>
          <p:nvPr/>
        </p:nvPicPr>
        <p:blipFill>
          <a:blip r:embed="rId3"/>
          <a:stretch>
            <a:fillRect/>
          </a:stretch>
        </p:blipFill>
        <p:spPr>
          <a:xfrm>
            <a:off x="-84667" y="3775775"/>
            <a:ext cx="12192001" cy="3048001"/>
          </a:xfrm>
          <a:prstGeom prst="rect">
            <a:avLst/>
          </a:prstGeom>
          <a:ln w="12700">
            <a:miter lim="400000"/>
          </a:ln>
        </p:spPr>
      </p:pic>
      <p:pic>
        <p:nvPicPr>
          <p:cNvPr id="910" name="Picture 7" descr="Picture 7"/>
          <p:cNvPicPr>
            <a:picLocks/>
          </p:cNvPicPr>
          <p:nvPr/>
        </p:nvPicPr>
        <p:blipFill>
          <a:blip r:embed="rId4"/>
          <a:stretch>
            <a:fillRect/>
          </a:stretch>
        </p:blipFill>
        <p:spPr>
          <a:xfrm>
            <a:off x="7735028" y="840433"/>
            <a:ext cx="4138746" cy="3104061"/>
          </a:xfrm>
          <a:prstGeom prst="rect">
            <a:avLst/>
          </a:prstGeom>
          <a:ln w="12700">
            <a:miter lim="400000"/>
          </a:ln>
        </p:spPr>
      </p:pic>
      <p:pic>
        <p:nvPicPr>
          <p:cNvPr id="911" name="Picture 11" descr="Picture 11"/>
          <p:cNvPicPr>
            <a:picLocks noChangeAspect="1"/>
          </p:cNvPicPr>
          <p:nvPr/>
        </p:nvPicPr>
        <p:blipFill>
          <a:blip r:embed="rId5"/>
          <a:stretch>
            <a:fillRect/>
          </a:stretch>
        </p:blipFill>
        <p:spPr>
          <a:xfrm>
            <a:off x="345441" y="1130621"/>
            <a:ext cx="2952876" cy="2727988"/>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Rectangle 10"/>
          <p:cNvSpPr/>
          <p:nvPr/>
        </p:nvSpPr>
        <p:spPr>
          <a:xfrm>
            <a:off x="620859" y="3860801"/>
            <a:ext cx="10838392" cy="2306552"/>
          </a:xfrm>
          <a:prstGeom prst="rect">
            <a:avLst/>
          </a:prstGeom>
          <a:solidFill>
            <a:srgbClr val="808080"/>
          </a:solidFill>
          <a:ln w="12700">
            <a:miter lim="400000"/>
          </a:ln>
        </p:spPr>
        <p:txBody>
          <a:bodyPr lIns="25400" tIns="25400" rIns="25400" bIns="25400" anchor="ctr"/>
          <a:lstStyle/>
          <a:p>
            <a:pPr>
              <a:defRPr sz="2600">
                <a:solidFill>
                  <a:srgbClr val="FFFFFF"/>
                </a:solidFill>
                <a:latin typeface="Calibri"/>
                <a:ea typeface="Calibri"/>
                <a:cs typeface="Calibri"/>
                <a:sym typeface="Calibri"/>
              </a:defRPr>
            </a:pPr>
            <a:endParaRPr sz="1300"/>
          </a:p>
        </p:txBody>
      </p:sp>
      <p:sp>
        <p:nvSpPr>
          <p:cNvPr id="988" name="Title 1"/>
          <p:cNvSpPr txBox="1">
            <a:spLocks noGrp="1"/>
          </p:cNvSpPr>
          <p:nvPr>
            <p:ph type="title" idx="4294967295"/>
          </p:nvPr>
        </p:nvSpPr>
        <p:spPr>
          <a:xfrm>
            <a:off x="1180504" y="-63795"/>
            <a:ext cx="11949004" cy="1325033"/>
          </a:xfrm>
          <a:prstGeom prst="rect">
            <a:avLst/>
          </a:prstGeom>
        </p:spPr>
        <p:txBody>
          <a:bodyPr vert="horz" lIns="45719" tIns="45719" rIns="45719" bIns="45719" rtlCol="0" anchor="ctr">
            <a:noAutofit/>
          </a:bodyPr>
          <a:lstStyle>
            <a:lvl1pPr algn="l" defTabSz="1828800">
              <a:lnSpc>
                <a:spcPct val="90000"/>
              </a:lnSpc>
              <a:defRPr sz="8000" spc="0">
                <a:solidFill>
                  <a:srgbClr val="4472C4"/>
                </a:solidFill>
                <a:latin typeface="Helvetica Light"/>
                <a:ea typeface="Helvetica Light"/>
                <a:cs typeface="Helvetica Light"/>
                <a:sym typeface="Helvetica Light"/>
              </a:defRPr>
            </a:lvl1pPr>
          </a:lstStyle>
          <a:p>
            <a:r>
              <a:rPr lang="en-US" sz="4000" dirty="0"/>
              <a:t>With and without d</a:t>
            </a:r>
            <a:r>
              <a:rPr sz="4000" dirty="0"/>
              <a:t>ata repeat</a:t>
            </a:r>
          </a:p>
        </p:txBody>
      </p:sp>
      <p:pic>
        <p:nvPicPr>
          <p:cNvPr id="989" name="Picture 2" descr="Picture 2"/>
          <p:cNvPicPr>
            <a:picLocks noChangeAspect="1"/>
          </p:cNvPicPr>
          <p:nvPr/>
        </p:nvPicPr>
        <p:blipFill>
          <a:blip r:embed="rId2"/>
          <a:srcRect l="16858" t="12502" r="25599" b="11683"/>
          <a:stretch>
            <a:fillRect/>
          </a:stretch>
        </p:blipFill>
        <p:spPr>
          <a:xfrm>
            <a:off x="774827" y="3967891"/>
            <a:ext cx="2050776" cy="2026511"/>
          </a:xfrm>
          <a:prstGeom prst="rect">
            <a:avLst/>
          </a:prstGeom>
          <a:ln w="12700">
            <a:miter lim="400000"/>
          </a:ln>
        </p:spPr>
      </p:pic>
      <p:pic>
        <p:nvPicPr>
          <p:cNvPr id="990" name="Picture 3" descr="Picture 3"/>
          <p:cNvPicPr>
            <a:picLocks noChangeAspect="1"/>
          </p:cNvPicPr>
          <p:nvPr/>
        </p:nvPicPr>
        <p:blipFill>
          <a:blip r:embed="rId3"/>
          <a:srcRect l="17194" t="12502" r="25264" b="11683"/>
          <a:stretch>
            <a:fillRect/>
          </a:stretch>
        </p:blipFill>
        <p:spPr>
          <a:xfrm>
            <a:off x="3628880" y="3967891"/>
            <a:ext cx="2050776" cy="2026511"/>
          </a:xfrm>
          <a:prstGeom prst="rect">
            <a:avLst/>
          </a:prstGeom>
          <a:ln w="12700">
            <a:miter lim="400000"/>
          </a:ln>
        </p:spPr>
      </p:pic>
      <p:pic>
        <p:nvPicPr>
          <p:cNvPr id="991" name="Picture 4" descr="Picture 4"/>
          <p:cNvPicPr>
            <a:picLocks noChangeAspect="1"/>
          </p:cNvPicPr>
          <p:nvPr/>
        </p:nvPicPr>
        <p:blipFill>
          <a:blip r:embed="rId4"/>
          <a:srcRect l="17472" t="12460" r="27052" b="11981"/>
          <a:stretch>
            <a:fillRect/>
          </a:stretch>
        </p:blipFill>
        <p:spPr>
          <a:xfrm>
            <a:off x="6457774" y="3967891"/>
            <a:ext cx="1983797" cy="2026510"/>
          </a:xfrm>
          <a:prstGeom prst="rect">
            <a:avLst/>
          </a:prstGeom>
          <a:ln w="12700">
            <a:miter lim="400000"/>
          </a:ln>
        </p:spPr>
      </p:pic>
      <p:pic>
        <p:nvPicPr>
          <p:cNvPr id="992" name="Picture 5" descr="Picture 5"/>
          <p:cNvPicPr>
            <a:picLocks noChangeAspect="1"/>
          </p:cNvPicPr>
          <p:nvPr/>
        </p:nvPicPr>
        <p:blipFill>
          <a:blip r:embed="rId5"/>
          <a:srcRect l="19144" t="12502" r="25193" b="11683"/>
          <a:stretch>
            <a:fillRect/>
          </a:stretch>
        </p:blipFill>
        <p:spPr>
          <a:xfrm>
            <a:off x="9344145" y="3967891"/>
            <a:ext cx="1983798" cy="2026511"/>
          </a:xfrm>
          <a:prstGeom prst="rect">
            <a:avLst/>
          </a:prstGeom>
          <a:ln w="12700">
            <a:miter lim="400000"/>
          </a:ln>
        </p:spPr>
      </p:pic>
      <p:sp>
        <p:nvSpPr>
          <p:cNvPr id="993" name="Rectangle 12"/>
          <p:cNvSpPr/>
          <p:nvPr/>
        </p:nvSpPr>
        <p:spPr>
          <a:xfrm>
            <a:off x="620857" y="1049726"/>
            <a:ext cx="10838392" cy="2298458"/>
          </a:xfrm>
          <a:prstGeom prst="rect">
            <a:avLst/>
          </a:prstGeom>
          <a:solidFill>
            <a:srgbClr val="808080"/>
          </a:solidFill>
          <a:ln w="12700">
            <a:miter lim="400000"/>
          </a:ln>
        </p:spPr>
        <p:txBody>
          <a:bodyPr lIns="25400" tIns="25400" rIns="25400" bIns="25400" anchor="ctr"/>
          <a:lstStyle/>
          <a:p>
            <a:pPr>
              <a:defRPr sz="2600">
                <a:solidFill>
                  <a:srgbClr val="FFFFFF"/>
                </a:solidFill>
                <a:latin typeface="Calibri"/>
                <a:ea typeface="Calibri"/>
                <a:cs typeface="Calibri"/>
                <a:sym typeface="Calibri"/>
              </a:defRPr>
            </a:pPr>
            <a:endParaRPr sz="1300"/>
          </a:p>
        </p:txBody>
      </p:sp>
      <p:pic>
        <p:nvPicPr>
          <p:cNvPr id="994" name="Picture 13" descr="Picture 13"/>
          <p:cNvPicPr>
            <a:picLocks noChangeAspect="1"/>
          </p:cNvPicPr>
          <p:nvPr/>
        </p:nvPicPr>
        <p:blipFill>
          <a:blip r:embed="rId6"/>
          <a:srcRect l="16400" t="12447" r="25352" b="10813"/>
          <a:stretch>
            <a:fillRect/>
          </a:stretch>
        </p:blipFill>
        <p:spPr>
          <a:xfrm>
            <a:off x="774827" y="1164281"/>
            <a:ext cx="2075936" cy="2051224"/>
          </a:xfrm>
          <a:prstGeom prst="rect">
            <a:avLst/>
          </a:prstGeom>
          <a:ln w="12700">
            <a:miter lim="400000"/>
          </a:ln>
        </p:spPr>
      </p:pic>
      <p:pic>
        <p:nvPicPr>
          <p:cNvPr id="995" name="Picture 14" descr="Picture 14"/>
          <p:cNvPicPr>
            <a:picLocks noChangeAspect="1"/>
          </p:cNvPicPr>
          <p:nvPr/>
        </p:nvPicPr>
        <p:blipFill>
          <a:blip r:embed="rId7"/>
          <a:srcRect l="16915" t="12448" r="27033" b="10811"/>
          <a:stretch>
            <a:fillRect/>
          </a:stretch>
        </p:blipFill>
        <p:spPr>
          <a:xfrm>
            <a:off x="3655429" y="1164277"/>
            <a:ext cx="1997680" cy="2051225"/>
          </a:xfrm>
          <a:prstGeom prst="rect">
            <a:avLst/>
          </a:prstGeom>
          <a:ln w="12700">
            <a:miter lim="400000"/>
          </a:ln>
        </p:spPr>
      </p:pic>
      <p:pic>
        <p:nvPicPr>
          <p:cNvPr id="996" name="Picture 15" descr="Picture 15"/>
          <p:cNvPicPr>
            <a:picLocks noChangeAspect="1"/>
          </p:cNvPicPr>
          <p:nvPr/>
        </p:nvPicPr>
        <p:blipFill>
          <a:blip r:embed="rId8"/>
          <a:srcRect l="17430" t="12448" r="25361" b="10813"/>
          <a:stretch>
            <a:fillRect/>
          </a:stretch>
        </p:blipFill>
        <p:spPr>
          <a:xfrm>
            <a:off x="6521163" y="1164277"/>
            <a:ext cx="2038868" cy="2051227"/>
          </a:xfrm>
          <a:prstGeom prst="rect">
            <a:avLst/>
          </a:prstGeom>
          <a:ln w="12700">
            <a:miter lim="400000"/>
          </a:ln>
        </p:spPr>
      </p:pic>
      <p:pic>
        <p:nvPicPr>
          <p:cNvPr id="997" name="Picture 16" descr="Picture 16"/>
          <p:cNvPicPr>
            <a:picLocks noChangeAspect="1"/>
          </p:cNvPicPr>
          <p:nvPr/>
        </p:nvPicPr>
        <p:blipFill>
          <a:blip r:embed="rId9"/>
          <a:srcRect l="16905" t="12448" r="25193" b="10813"/>
          <a:stretch>
            <a:fillRect/>
          </a:stretch>
        </p:blipFill>
        <p:spPr>
          <a:xfrm>
            <a:off x="9264364" y="1164277"/>
            <a:ext cx="2063580" cy="2051227"/>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AE16-70E7-C243-0D56-A096D135477E}"/>
              </a:ext>
            </a:extLst>
          </p:cNvPr>
          <p:cNvSpPr txBox="1">
            <a:spLocks/>
          </p:cNvSpPr>
          <p:nvPr/>
        </p:nvSpPr>
        <p:spPr>
          <a:xfrm>
            <a:off x="2769565" y="848165"/>
            <a:ext cx="2167305" cy="52542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067" dirty="0" err="1"/>
              <a:t>Imagenette</a:t>
            </a:r>
            <a:endParaRPr lang="en-US" sz="3067" dirty="0"/>
          </a:p>
        </p:txBody>
      </p:sp>
      <p:sp>
        <p:nvSpPr>
          <p:cNvPr id="3" name="TextBox 2">
            <a:extLst>
              <a:ext uri="{FF2B5EF4-FFF2-40B4-BE49-F238E27FC236}">
                <a16:creationId xmlns:a16="http://schemas.microsoft.com/office/drawing/2014/main" id="{B8D8590F-A0A5-E7AA-D241-FC8DE3FFEBCE}"/>
              </a:ext>
            </a:extLst>
          </p:cNvPr>
          <p:cNvSpPr txBox="1"/>
          <p:nvPr/>
        </p:nvSpPr>
        <p:spPr>
          <a:xfrm>
            <a:off x="2795513" y="1484411"/>
            <a:ext cx="5264583" cy="913199"/>
          </a:xfrm>
          <a:prstGeom prst="rect">
            <a:avLst/>
          </a:prstGeom>
          <a:noFill/>
        </p:spPr>
        <p:txBody>
          <a:bodyPr wrap="none" rtlCol="0">
            <a:spAutoFit/>
          </a:bodyPr>
          <a:lstStyle/>
          <a:p>
            <a:pPr marL="342891" indent="-342891">
              <a:buFont typeface="Arial" panose="020B0604020202020204" pitchFamily="34" charset="0"/>
              <a:buChar char="•"/>
            </a:pPr>
            <a:r>
              <a:rPr lang="en-US" sz="2667" dirty="0">
                <a:latin typeface="Helvetica Light" panose="020B0403020202020204" pitchFamily="34" charset="0"/>
              </a:rPr>
              <a:t>10 classes, 9K training, 4K test</a:t>
            </a:r>
          </a:p>
          <a:p>
            <a:pPr marL="342891" indent="-342891">
              <a:buFont typeface="Arial" panose="020B0604020202020204" pitchFamily="34" charset="0"/>
              <a:buChar char="•"/>
            </a:pPr>
            <a:r>
              <a:rPr lang="en-US" sz="2667" dirty="0">
                <a:latin typeface="Helvetica Light" panose="020B0403020202020204" pitchFamily="34" charset="0"/>
              </a:rPr>
              <a:t>size: 320 x 320</a:t>
            </a:r>
          </a:p>
        </p:txBody>
      </p:sp>
      <p:pic>
        <p:nvPicPr>
          <p:cNvPr id="4" name="Picture 3">
            <a:extLst>
              <a:ext uri="{FF2B5EF4-FFF2-40B4-BE49-F238E27FC236}">
                <a16:creationId xmlns:a16="http://schemas.microsoft.com/office/drawing/2014/main" id="{3A3FBD1B-90A2-3284-094A-42DD50255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08" y="1282808"/>
            <a:ext cx="1794933" cy="1354667"/>
          </a:xfrm>
          <a:prstGeom prst="rect">
            <a:avLst/>
          </a:prstGeom>
        </p:spPr>
      </p:pic>
      <p:pic>
        <p:nvPicPr>
          <p:cNvPr id="5" name="Picture 4">
            <a:extLst>
              <a:ext uri="{FF2B5EF4-FFF2-40B4-BE49-F238E27FC236}">
                <a16:creationId xmlns:a16="http://schemas.microsoft.com/office/drawing/2014/main" id="{D25351DA-29C9-CF5F-3CA7-3E1943A4FDB1}"/>
              </a:ext>
            </a:extLst>
          </p:cNvPr>
          <p:cNvPicPr>
            <a:picLocks noChangeAspect="1"/>
          </p:cNvPicPr>
          <p:nvPr/>
        </p:nvPicPr>
        <p:blipFill>
          <a:blip r:embed="rId3"/>
          <a:stretch>
            <a:fillRect/>
          </a:stretch>
        </p:blipFill>
        <p:spPr>
          <a:xfrm>
            <a:off x="330476" y="2942476"/>
            <a:ext cx="1964267" cy="1794933"/>
          </a:xfrm>
          <a:prstGeom prst="rect">
            <a:avLst/>
          </a:prstGeom>
        </p:spPr>
      </p:pic>
      <p:sp>
        <p:nvSpPr>
          <p:cNvPr id="6" name="Title 1">
            <a:extLst>
              <a:ext uri="{FF2B5EF4-FFF2-40B4-BE49-F238E27FC236}">
                <a16:creationId xmlns:a16="http://schemas.microsoft.com/office/drawing/2014/main" id="{540D3481-97DE-19C0-5B81-EAF00A1E1275}"/>
              </a:ext>
            </a:extLst>
          </p:cNvPr>
          <p:cNvSpPr txBox="1">
            <a:spLocks/>
          </p:cNvSpPr>
          <p:nvPr/>
        </p:nvSpPr>
        <p:spPr>
          <a:xfrm>
            <a:off x="150725" y="0"/>
            <a:ext cx="10515600" cy="1325563"/>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dirty="0">
                <a:solidFill>
                  <a:srgbClr val="0070C0"/>
                </a:solidFill>
              </a:rPr>
              <a:t>Datasets</a:t>
            </a:r>
          </a:p>
        </p:txBody>
      </p:sp>
      <p:sp>
        <p:nvSpPr>
          <p:cNvPr id="7" name="TextBox 6">
            <a:extLst>
              <a:ext uri="{FF2B5EF4-FFF2-40B4-BE49-F238E27FC236}">
                <a16:creationId xmlns:a16="http://schemas.microsoft.com/office/drawing/2014/main" id="{249FEE98-CE05-BB04-F494-9A5D0B87317E}"/>
              </a:ext>
            </a:extLst>
          </p:cNvPr>
          <p:cNvSpPr txBox="1"/>
          <p:nvPr/>
        </p:nvSpPr>
        <p:spPr>
          <a:xfrm>
            <a:off x="2769565" y="3380401"/>
            <a:ext cx="9469929" cy="1220975"/>
          </a:xfrm>
          <a:prstGeom prst="rect">
            <a:avLst/>
          </a:prstGeom>
          <a:noFill/>
        </p:spPr>
        <p:txBody>
          <a:bodyPr wrap="square" rtlCol="0">
            <a:spAutoFit/>
          </a:bodyPr>
          <a:lstStyle/>
          <a:p>
            <a:pPr marL="342891" indent="-342891">
              <a:buFont typeface="Arial" panose="020B0604020202020204" pitchFamily="34" charset="0"/>
              <a:buChar char="•"/>
            </a:pPr>
            <a:r>
              <a:rPr lang="en-US" sz="2667" dirty="0">
                <a:latin typeface="Helvetica Light" panose="020B0403020202020204" pitchFamily="34" charset="0"/>
              </a:rPr>
              <a:t>10 classes, 20k training, 5k test</a:t>
            </a:r>
          </a:p>
          <a:p>
            <a:pPr marL="342891" indent="-342891">
              <a:buFont typeface="Arial" panose="020B0604020202020204" pitchFamily="34" charset="0"/>
              <a:buChar char="•"/>
            </a:pPr>
            <a:r>
              <a:rPr lang="en-US" sz="2667" dirty="0">
                <a:latin typeface="Helvetica Light" panose="020B0403020202020204" pitchFamily="34" charset="0"/>
              </a:rPr>
              <a:t>28 by 28</a:t>
            </a:r>
          </a:p>
          <a:p>
            <a:endParaRPr lang="en-US" sz="2000" dirty="0"/>
          </a:p>
        </p:txBody>
      </p:sp>
      <p:sp>
        <p:nvSpPr>
          <p:cNvPr id="8" name="Title 1">
            <a:extLst>
              <a:ext uri="{FF2B5EF4-FFF2-40B4-BE49-F238E27FC236}">
                <a16:creationId xmlns:a16="http://schemas.microsoft.com/office/drawing/2014/main" id="{D42EE009-5128-34F8-6E2C-C28CD19C1972}"/>
              </a:ext>
            </a:extLst>
          </p:cNvPr>
          <p:cNvSpPr txBox="1">
            <a:spLocks/>
          </p:cNvSpPr>
          <p:nvPr/>
        </p:nvSpPr>
        <p:spPr>
          <a:xfrm>
            <a:off x="2761345" y="2854973"/>
            <a:ext cx="3524656" cy="52542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067" dirty="0"/>
              <a:t>Fashion MNIST</a:t>
            </a:r>
          </a:p>
        </p:txBody>
      </p:sp>
      <p:pic>
        <p:nvPicPr>
          <p:cNvPr id="9" name="Picture 8">
            <a:extLst>
              <a:ext uri="{FF2B5EF4-FFF2-40B4-BE49-F238E27FC236}">
                <a16:creationId xmlns:a16="http://schemas.microsoft.com/office/drawing/2014/main" id="{1870441B-2738-32A3-154E-2078EAF8333C}"/>
              </a:ext>
            </a:extLst>
          </p:cNvPr>
          <p:cNvPicPr>
            <a:picLocks noChangeAspect="1"/>
          </p:cNvPicPr>
          <p:nvPr/>
        </p:nvPicPr>
        <p:blipFill>
          <a:blip r:embed="rId4"/>
          <a:stretch>
            <a:fillRect/>
          </a:stretch>
        </p:blipFill>
        <p:spPr>
          <a:xfrm>
            <a:off x="346310" y="4967677"/>
            <a:ext cx="1868497" cy="1794935"/>
          </a:xfrm>
          <a:prstGeom prst="rect">
            <a:avLst/>
          </a:prstGeom>
        </p:spPr>
      </p:pic>
      <p:sp>
        <p:nvSpPr>
          <p:cNvPr id="10" name="TextBox 9">
            <a:extLst>
              <a:ext uri="{FF2B5EF4-FFF2-40B4-BE49-F238E27FC236}">
                <a16:creationId xmlns:a16="http://schemas.microsoft.com/office/drawing/2014/main" id="{82256D84-9853-4AEE-C619-277D380499E2}"/>
              </a:ext>
            </a:extLst>
          </p:cNvPr>
          <p:cNvSpPr txBox="1"/>
          <p:nvPr/>
        </p:nvSpPr>
        <p:spPr>
          <a:xfrm>
            <a:off x="2769565" y="5522137"/>
            <a:ext cx="9469929" cy="1220975"/>
          </a:xfrm>
          <a:prstGeom prst="rect">
            <a:avLst/>
          </a:prstGeom>
          <a:noFill/>
        </p:spPr>
        <p:txBody>
          <a:bodyPr wrap="square" rtlCol="0">
            <a:spAutoFit/>
          </a:bodyPr>
          <a:lstStyle/>
          <a:p>
            <a:pPr marL="342891" indent="-342891">
              <a:buFont typeface="Arial" panose="020B0604020202020204" pitchFamily="34" charset="0"/>
              <a:buChar char="•"/>
            </a:pPr>
            <a:r>
              <a:rPr lang="en-US" sz="2667" dirty="0">
                <a:latin typeface="Helvetica Light" panose="020B0403020202020204" pitchFamily="34" charset="0"/>
              </a:rPr>
              <a:t>10 classes, 60k training, 10k test</a:t>
            </a:r>
          </a:p>
          <a:p>
            <a:pPr marL="342891" indent="-342891">
              <a:buFont typeface="Arial" panose="020B0604020202020204" pitchFamily="34" charset="0"/>
              <a:buChar char="•"/>
            </a:pPr>
            <a:r>
              <a:rPr lang="en-US" sz="2667" dirty="0">
                <a:latin typeface="Helvetica Light" panose="020B0403020202020204" pitchFamily="34" charset="0"/>
              </a:rPr>
              <a:t>28 by 28</a:t>
            </a:r>
          </a:p>
          <a:p>
            <a:endParaRPr lang="en-US" sz="2000" dirty="0"/>
          </a:p>
        </p:txBody>
      </p:sp>
      <p:sp>
        <p:nvSpPr>
          <p:cNvPr id="11" name="Title 1">
            <a:extLst>
              <a:ext uri="{FF2B5EF4-FFF2-40B4-BE49-F238E27FC236}">
                <a16:creationId xmlns:a16="http://schemas.microsoft.com/office/drawing/2014/main" id="{FC38E7F3-DB89-0A14-4376-1B9FDE0415A4}"/>
              </a:ext>
            </a:extLst>
          </p:cNvPr>
          <p:cNvSpPr txBox="1">
            <a:spLocks/>
          </p:cNvSpPr>
          <p:nvPr/>
        </p:nvSpPr>
        <p:spPr>
          <a:xfrm>
            <a:off x="2761345" y="4985558"/>
            <a:ext cx="3524656" cy="52542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067" dirty="0"/>
              <a:t>DIGIT MNIST</a:t>
            </a:r>
          </a:p>
        </p:txBody>
      </p:sp>
    </p:spTree>
    <p:extLst>
      <p:ext uri="{BB962C8B-B14F-4D97-AF65-F5344CB8AC3E}">
        <p14:creationId xmlns:p14="http://schemas.microsoft.com/office/powerpoint/2010/main" val="27228205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B407A-890B-37BC-55D5-B1B7D5E6039E}"/>
              </a:ext>
            </a:extLst>
          </p:cNvPr>
          <p:cNvPicPr>
            <a:picLocks noChangeAspect="1"/>
          </p:cNvPicPr>
          <p:nvPr/>
        </p:nvPicPr>
        <p:blipFill>
          <a:blip r:embed="rId2"/>
          <a:stretch>
            <a:fillRect/>
          </a:stretch>
        </p:blipFill>
        <p:spPr>
          <a:xfrm>
            <a:off x="787729" y="1000381"/>
            <a:ext cx="10363200" cy="5522257"/>
          </a:xfrm>
          <a:prstGeom prst="rect">
            <a:avLst/>
          </a:prstGeom>
        </p:spPr>
      </p:pic>
      <p:sp>
        <p:nvSpPr>
          <p:cNvPr id="3" name="Title 1">
            <a:extLst>
              <a:ext uri="{FF2B5EF4-FFF2-40B4-BE49-F238E27FC236}">
                <a16:creationId xmlns:a16="http://schemas.microsoft.com/office/drawing/2014/main" id="{08783191-682E-4AA8-09A8-4048CABCD152}"/>
              </a:ext>
            </a:extLst>
          </p:cNvPr>
          <p:cNvSpPr txBox="1">
            <a:spLocks/>
          </p:cNvSpPr>
          <p:nvPr/>
        </p:nvSpPr>
        <p:spPr>
          <a:xfrm>
            <a:off x="150725" y="0"/>
            <a:ext cx="10515600" cy="1325563"/>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dirty="0">
                <a:solidFill>
                  <a:srgbClr val="0070C0"/>
                </a:solidFill>
              </a:rPr>
              <a:t>                          Results</a:t>
            </a:r>
          </a:p>
        </p:txBody>
      </p:sp>
    </p:spTree>
    <p:extLst>
      <p:ext uri="{BB962C8B-B14F-4D97-AF65-F5344CB8AC3E}">
        <p14:creationId xmlns:p14="http://schemas.microsoft.com/office/powerpoint/2010/main" val="37578979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B407A-890B-37BC-55D5-B1B7D5E6039E}"/>
              </a:ext>
            </a:extLst>
          </p:cNvPr>
          <p:cNvPicPr>
            <a:picLocks noChangeAspect="1"/>
          </p:cNvPicPr>
          <p:nvPr/>
        </p:nvPicPr>
        <p:blipFill>
          <a:blip r:embed="rId2"/>
          <a:stretch>
            <a:fillRect/>
          </a:stretch>
        </p:blipFill>
        <p:spPr>
          <a:xfrm>
            <a:off x="787729" y="1000381"/>
            <a:ext cx="10363200" cy="5522257"/>
          </a:xfrm>
          <a:prstGeom prst="rect">
            <a:avLst/>
          </a:prstGeom>
        </p:spPr>
      </p:pic>
      <p:sp>
        <p:nvSpPr>
          <p:cNvPr id="3" name="Title 1">
            <a:extLst>
              <a:ext uri="{FF2B5EF4-FFF2-40B4-BE49-F238E27FC236}">
                <a16:creationId xmlns:a16="http://schemas.microsoft.com/office/drawing/2014/main" id="{08783191-682E-4AA8-09A8-4048CABCD152}"/>
              </a:ext>
            </a:extLst>
          </p:cNvPr>
          <p:cNvSpPr txBox="1">
            <a:spLocks/>
          </p:cNvSpPr>
          <p:nvPr/>
        </p:nvSpPr>
        <p:spPr>
          <a:xfrm>
            <a:off x="2150975" y="160020"/>
            <a:ext cx="2421025" cy="1325563"/>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dirty="0">
                <a:solidFill>
                  <a:srgbClr val="0070C0"/>
                </a:solidFill>
              </a:rPr>
              <a:t>Results</a:t>
            </a:r>
          </a:p>
        </p:txBody>
      </p:sp>
      <p:sp>
        <p:nvSpPr>
          <p:cNvPr id="4" name="Rectangle 3">
            <a:extLst>
              <a:ext uri="{FF2B5EF4-FFF2-40B4-BE49-F238E27FC236}">
                <a16:creationId xmlns:a16="http://schemas.microsoft.com/office/drawing/2014/main" id="{D176CA79-D4FD-E0FD-6A3F-76958AC7DA29}"/>
              </a:ext>
            </a:extLst>
          </p:cNvPr>
          <p:cNvSpPr/>
          <p:nvPr/>
        </p:nvSpPr>
        <p:spPr>
          <a:xfrm>
            <a:off x="4560419" y="717630"/>
            <a:ext cx="6405309" cy="5995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519300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93" y="143604"/>
            <a:ext cx="8744990" cy="1325563"/>
          </a:xfrm>
        </p:spPr>
        <p:txBody>
          <a:bodyPr>
            <a:normAutofit/>
          </a:bodyPr>
          <a:lstStyle/>
          <a:p>
            <a:r>
              <a:rPr lang="en-US" sz="3200" b="0" dirty="0">
                <a:solidFill>
                  <a:srgbClr val="0070C0"/>
                </a:solidFill>
              </a:rPr>
              <a:t>Closing the discrepancy gap on 4-layer </a:t>
            </a:r>
            <a:r>
              <a:rPr lang="en-US" sz="3200" b="0" dirty="0" err="1">
                <a:solidFill>
                  <a:srgbClr val="0070C0"/>
                </a:solidFill>
              </a:rPr>
              <a:t>ImageNette</a:t>
            </a:r>
            <a:endParaRPr lang="en-US" sz="3200" b="0" dirty="0">
              <a:solidFill>
                <a:srgbClr val="0070C0"/>
              </a:solidFill>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44684" r="8322" b="25978"/>
          <a:stretch/>
        </p:blipFill>
        <p:spPr>
          <a:xfrm>
            <a:off x="354812" y="794130"/>
            <a:ext cx="6911042" cy="1658787"/>
          </a:xfrm>
          <a:prstGeom prst="rect">
            <a:avLst/>
          </a:prstGeom>
        </p:spPr>
      </p:pic>
      <p:cxnSp>
        <p:nvCxnSpPr>
          <p:cNvPr id="19" name="Straight Arrow Connector 18"/>
          <p:cNvCxnSpPr/>
          <p:nvPr/>
        </p:nvCxnSpPr>
        <p:spPr>
          <a:xfrm flipH="1">
            <a:off x="984774" y="1870535"/>
            <a:ext cx="6165364" cy="6307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984773" y="1289417"/>
            <a:ext cx="5147736" cy="581119"/>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36372" y="1215719"/>
            <a:ext cx="5178699" cy="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FABF9C6-137F-FD21-DDDE-5DD85A703C8E}"/>
              </a:ext>
            </a:extLst>
          </p:cNvPr>
          <p:cNvGrpSpPr/>
          <p:nvPr/>
        </p:nvGrpSpPr>
        <p:grpSpPr>
          <a:xfrm>
            <a:off x="7641362" y="640177"/>
            <a:ext cx="4017392" cy="1813485"/>
            <a:chOff x="7443472" y="1878139"/>
            <a:chExt cx="3541452" cy="1574574"/>
          </a:xfrm>
        </p:grpSpPr>
        <p:pic>
          <p:nvPicPr>
            <p:cNvPr id="23" name="Picture 22">
              <a:extLst>
                <a:ext uri="{FF2B5EF4-FFF2-40B4-BE49-F238E27FC236}">
                  <a16:creationId xmlns:a16="http://schemas.microsoft.com/office/drawing/2014/main" id="{63D5810C-E611-E465-DDD3-F5C1D2F2A3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90" t="41530" r="21086" b="34506"/>
            <a:stretch/>
          </p:blipFill>
          <p:spPr>
            <a:xfrm>
              <a:off x="7443472" y="1962249"/>
              <a:ext cx="3541452" cy="1489816"/>
            </a:xfrm>
            <a:prstGeom prst="rect">
              <a:avLst/>
            </a:prstGeom>
          </p:spPr>
        </p:pic>
        <p:sp>
          <p:nvSpPr>
            <p:cNvPr id="24" name="TextBox 23">
              <a:extLst>
                <a:ext uri="{FF2B5EF4-FFF2-40B4-BE49-F238E27FC236}">
                  <a16:creationId xmlns:a16="http://schemas.microsoft.com/office/drawing/2014/main" id="{E22F8E4B-010A-FA18-817D-C1603195CDED}"/>
                </a:ext>
              </a:extLst>
            </p:cNvPr>
            <p:cNvSpPr txBox="1"/>
            <p:nvPr/>
          </p:nvSpPr>
          <p:spPr>
            <a:xfrm>
              <a:off x="8791636" y="2906352"/>
              <a:ext cx="911503" cy="4008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Mirror</a:t>
              </a:r>
            </a:p>
          </p:txBody>
        </p:sp>
        <p:sp>
          <p:nvSpPr>
            <p:cNvPr id="25" name="TextBox 24">
              <a:extLst>
                <a:ext uri="{FF2B5EF4-FFF2-40B4-BE49-F238E27FC236}">
                  <a16:creationId xmlns:a16="http://schemas.microsoft.com/office/drawing/2014/main" id="{385A4291-0392-8CF0-129C-356666C9153E}"/>
                </a:ext>
              </a:extLst>
            </p:cNvPr>
            <p:cNvSpPr txBox="1"/>
            <p:nvPr/>
          </p:nvSpPr>
          <p:spPr>
            <a:xfrm>
              <a:off x="8989631" y="1878139"/>
              <a:ext cx="687048" cy="4008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SLM</a:t>
              </a:r>
            </a:p>
          </p:txBody>
        </p:sp>
        <p:cxnSp>
          <p:nvCxnSpPr>
            <p:cNvPr id="26" name="Straight Arrow Connector 25">
              <a:extLst>
                <a:ext uri="{FF2B5EF4-FFF2-40B4-BE49-F238E27FC236}">
                  <a16:creationId xmlns:a16="http://schemas.microsoft.com/office/drawing/2014/main" id="{AF451841-3B68-4570-025A-58C708710FE6}"/>
                </a:ext>
              </a:extLst>
            </p:cNvPr>
            <p:cNvCxnSpPr/>
            <p:nvPr/>
          </p:nvCxnSpPr>
          <p:spPr>
            <a:xfrm flipH="1">
              <a:off x="8567516" y="2714322"/>
              <a:ext cx="248094" cy="738391"/>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48E9AC7-7186-DC6C-81B7-6A8E5B3D72D4}"/>
                </a:ext>
              </a:extLst>
            </p:cNvPr>
            <p:cNvCxnSpPr/>
            <p:nvPr/>
          </p:nvCxnSpPr>
          <p:spPr>
            <a:xfrm flipH="1">
              <a:off x="8690336" y="2345126"/>
              <a:ext cx="248094" cy="738391"/>
            </a:xfrm>
            <a:prstGeom prst="straightConnector1">
              <a:avLst/>
            </a:prstGeom>
            <a:ln w="28575">
              <a:solidFill>
                <a:schemeClr val="bg1"/>
              </a:solidFill>
              <a:headEnd type="oval" w="sm" len="sm"/>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B58EB8D-905B-3305-9A66-BE35BE6DB1C1}"/>
                </a:ext>
              </a:extLst>
            </p:cNvPr>
            <p:cNvCxnSpPr/>
            <p:nvPr/>
          </p:nvCxnSpPr>
          <p:spPr>
            <a:xfrm>
              <a:off x="8949330" y="2345126"/>
              <a:ext cx="89569" cy="326796"/>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E33A8BB-F457-14AC-546B-AD4E38FF9D9E}"/>
                </a:ext>
              </a:extLst>
            </p:cNvPr>
            <p:cNvCxnSpPr/>
            <p:nvPr/>
          </p:nvCxnSpPr>
          <p:spPr>
            <a:xfrm flipH="1">
              <a:off x="9035538" y="2374790"/>
              <a:ext cx="133530" cy="297132"/>
            </a:xfrm>
            <a:prstGeom prst="straightConnector1">
              <a:avLst/>
            </a:prstGeom>
            <a:ln w="28575">
              <a:solidFill>
                <a:schemeClr val="bg1"/>
              </a:solidFill>
              <a:headEnd type="oval" w="sm" len="sm"/>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CB65643-D3F0-4C6B-2409-9841D879C695}"/>
                </a:ext>
              </a:extLst>
            </p:cNvPr>
            <p:cNvCxnSpPr/>
            <p:nvPr/>
          </p:nvCxnSpPr>
          <p:spPr>
            <a:xfrm>
              <a:off x="9165706" y="2365525"/>
              <a:ext cx="89569" cy="326796"/>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940772C-1113-02A9-4C12-F74C866889C0}"/>
                </a:ext>
              </a:extLst>
            </p:cNvPr>
            <p:cNvCxnSpPr/>
            <p:nvPr/>
          </p:nvCxnSpPr>
          <p:spPr>
            <a:xfrm flipH="1">
              <a:off x="9255276" y="2395189"/>
              <a:ext cx="133530" cy="297132"/>
            </a:xfrm>
            <a:prstGeom prst="straightConnector1">
              <a:avLst/>
            </a:prstGeom>
            <a:ln w="28575">
              <a:solidFill>
                <a:schemeClr val="bg1"/>
              </a:solidFill>
              <a:headEnd type="oval" w="sm" len="sm"/>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D517B7E-6D1D-0243-43F3-116C7521F582}"/>
                </a:ext>
              </a:extLst>
            </p:cNvPr>
            <p:cNvCxnSpPr/>
            <p:nvPr/>
          </p:nvCxnSpPr>
          <p:spPr>
            <a:xfrm>
              <a:off x="9387747" y="2392829"/>
              <a:ext cx="89569" cy="326796"/>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0DFAEE8-6BF4-2DA2-AAD0-51B21DA09D1A}"/>
                </a:ext>
              </a:extLst>
            </p:cNvPr>
            <p:cNvCxnSpPr/>
            <p:nvPr/>
          </p:nvCxnSpPr>
          <p:spPr>
            <a:xfrm flipH="1">
              <a:off x="9473955" y="2422493"/>
              <a:ext cx="133530" cy="297132"/>
            </a:xfrm>
            <a:prstGeom prst="straightConnector1">
              <a:avLst/>
            </a:prstGeom>
            <a:ln w="28575">
              <a:solidFill>
                <a:schemeClr val="bg1"/>
              </a:solidFill>
              <a:headEnd type="oval" w="sm" len="sm"/>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E4E34AC-1692-0760-1612-38BE65031035}"/>
                </a:ext>
              </a:extLst>
            </p:cNvPr>
            <p:cNvCxnSpPr/>
            <p:nvPr/>
          </p:nvCxnSpPr>
          <p:spPr>
            <a:xfrm>
              <a:off x="9675803" y="2671922"/>
              <a:ext cx="203170" cy="780791"/>
            </a:xfrm>
            <a:prstGeom prst="straightConnector1">
              <a:avLst/>
            </a:prstGeom>
            <a:ln w="28575">
              <a:solidFill>
                <a:schemeClr val="bg1"/>
              </a:solidFill>
              <a:headEnd type="non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665CD3B-8272-95B0-6482-9CEF489AB1C0}"/>
                </a:ext>
              </a:extLst>
            </p:cNvPr>
            <p:cNvCxnSpPr/>
            <p:nvPr/>
          </p:nvCxnSpPr>
          <p:spPr>
            <a:xfrm flipH="1" flipV="1">
              <a:off x="9611661" y="2422493"/>
              <a:ext cx="135377" cy="541893"/>
            </a:xfrm>
            <a:prstGeom prst="straightConnector1">
              <a:avLst/>
            </a:prstGeom>
            <a:ln w="28575">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t="42740" b="25628"/>
          <a:stretch/>
        </p:blipFill>
        <p:spPr>
          <a:xfrm>
            <a:off x="354812" y="2576873"/>
            <a:ext cx="6960195" cy="2201680"/>
          </a:xfrm>
          <a:prstGeom prst="rect">
            <a:avLst/>
          </a:prstGeom>
        </p:spPr>
      </p:pic>
      <p:pic>
        <p:nvPicPr>
          <p:cNvPr id="42" name="Picture 41"/>
          <p:cNvPicPr>
            <a:picLocks noChangeAspect="1"/>
          </p:cNvPicPr>
          <p:nvPr/>
        </p:nvPicPr>
        <p:blipFill rotWithShape="1">
          <a:blip r:embed="rId5">
            <a:extLst>
              <a:ext uri="{28A0092B-C50C-407E-A947-70E740481C1C}">
                <a14:useLocalDpi xmlns:a14="http://schemas.microsoft.com/office/drawing/2010/main" val="0"/>
              </a:ext>
            </a:extLst>
          </a:blip>
          <a:srcRect t="25301" b="19176"/>
          <a:stretch/>
        </p:blipFill>
        <p:spPr>
          <a:xfrm>
            <a:off x="7647344" y="2568067"/>
            <a:ext cx="3997015" cy="2219291"/>
          </a:xfrm>
          <a:prstGeom prst="rect">
            <a:avLst/>
          </a:prstGeom>
        </p:spPr>
      </p:pic>
      <p:cxnSp>
        <p:nvCxnSpPr>
          <p:cNvPr id="43" name="Straight Arrow Connector 42"/>
          <p:cNvCxnSpPr/>
          <p:nvPr/>
        </p:nvCxnSpPr>
        <p:spPr>
          <a:xfrm flipH="1">
            <a:off x="836372" y="4194859"/>
            <a:ext cx="6165364" cy="6307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836372" y="4004835"/>
            <a:ext cx="289940" cy="190024"/>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26311" y="3586824"/>
            <a:ext cx="0" cy="418011"/>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126311" y="3586824"/>
            <a:ext cx="3901440" cy="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737466" y="3435875"/>
            <a:ext cx="290285" cy="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4737466" y="2855304"/>
            <a:ext cx="0" cy="568179"/>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3425722" y="2855304"/>
            <a:ext cx="1311744" cy="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581303" y="5405444"/>
            <a:ext cx="4027493" cy="830997"/>
          </a:xfrm>
          <a:prstGeom prst="rect">
            <a:avLst/>
          </a:prstGeom>
          <a:noFill/>
        </p:spPr>
        <p:txBody>
          <a:bodyPr wrap="square" rtlCol="0">
            <a:spAutoFit/>
          </a:bodyPr>
          <a:lstStyle/>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Better SLM</a:t>
            </a:r>
          </a:p>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Better engineered setup</a:t>
            </a:r>
          </a:p>
        </p:txBody>
      </p:sp>
      <p:graphicFrame>
        <p:nvGraphicFramePr>
          <p:cNvPr id="3" name="Table 2">
            <a:extLst>
              <a:ext uri="{FF2B5EF4-FFF2-40B4-BE49-F238E27FC236}">
                <a16:creationId xmlns:a16="http://schemas.microsoft.com/office/drawing/2014/main" id="{BA4BEABD-E3C9-8888-17CB-6C98D458B997}"/>
              </a:ext>
            </a:extLst>
          </p:cNvPr>
          <p:cNvGraphicFramePr>
            <a:graphicFrameLocks noGrp="1"/>
          </p:cNvGraphicFramePr>
          <p:nvPr/>
        </p:nvGraphicFramePr>
        <p:xfrm>
          <a:off x="354812" y="4968577"/>
          <a:ext cx="6911042" cy="1899095"/>
        </p:xfrm>
        <a:graphic>
          <a:graphicData uri="http://schemas.openxmlformats.org/drawingml/2006/table">
            <a:tbl>
              <a:tblPr firstRow="1" firstCol="1" bandRow="1">
                <a:tableStyleId>{5C22544A-7EE6-4342-B048-85BDC9FD1C3A}</a:tableStyleId>
              </a:tblPr>
              <a:tblGrid>
                <a:gridCol w="1942159">
                  <a:extLst>
                    <a:ext uri="{9D8B030D-6E8A-4147-A177-3AD203B41FA5}">
                      <a16:colId xmlns:a16="http://schemas.microsoft.com/office/drawing/2014/main" val="349265167"/>
                    </a:ext>
                  </a:extLst>
                </a:gridCol>
                <a:gridCol w="3260023">
                  <a:extLst>
                    <a:ext uri="{9D8B030D-6E8A-4147-A177-3AD203B41FA5}">
                      <a16:colId xmlns:a16="http://schemas.microsoft.com/office/drawing/2014/main" val="66175222"/>
                    </a:ext>
                  </a:extLst>
                </a:gridCol>
                <a:gridCol w="1708860">
                  <a:extLst>
                    <a:ext uri="{9D8B030D-6E8A-4147-A177-3AD203B41FA5}">
                      <a16:colId xmlns:a16="http://schemas.microsoft.com/office/drawing/2014/main" val="2454254271"/>
                    </a:ext>
                  </a:extLst>
                </a:gridCol>
              </a:tblGrid>
              <a:tr h="511175">
                <a:tc rowSpan="2">
                  <a:txBody>
                    <a:bodyPr/>
                    <a:lstStyle/>
                    <a:p>
                      <a:pPr marL="0" marR="0">
                        <a:lnSpc>
                          <a:spcPct val="150000"/>
                        </a:lnSpc>
                        <a:spcBef>
                          <a:spcPts val="1440"/>
                        </a:spcBef>
                        <a:spcAft>
                          <a:spcPts val="1440"/>
                        </a:spcAft>
                      </a:pPr>
                      <a:r>
                        <a:rPr lang="en-US" sz="1400" dirty="0">
                          <a:solidFill>
                            <a:schemeClr val="tx1"/>
                          </a:solidFill>
                          <a:effectLst/>
                        </a:rPr>
                        <a:t>With Data repeat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1440"/>
                        </a:spcBef>
                        <a:spcAft>
                          <a:spcPts val="1440"/>
                        </a:spcAft>
                      </a:pPr>
                      <a:r>
                        <a:rPr lang="en-US" sz="1400" b="0" dirty="0">
                          <a:solidFill>
                            <a:schemeClr val="tx1"/>
                          </a:solidFill>
                          <a:effectLst/>
                        </a:rPr>
                        <a:t>Simulation test accuracy: 42.88%</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nSpc>
                          <a:spcPct val="150000"/>
                        </a:lnSpc>
                        <a:spcBef>
                          <a:spcPts val="1440"/>
                        </a:spcBef>
                        <a:spcAft>
                          <a:spcPts val="1440"/>
                        </a:spcAft>
                      </a:pPr>
                      <a:r>
                        <a:rPr lang="en-US" sz="1400" b="0" dirty="0">
                          <a:solidFill>
                            <a:srgbClr val="FF0000"/>
                          </a:solidFill>
                          <a:effectLst/>
                        </a:rPr>
                        <a:t>Discrepancy: </a:t>
                      </a:r>
                      <a:r>
                        <a:rPr lang="en-US" sz="1400" b="1" dirty="0">
                          <a:solidFill>
                            <a:srgbClr val="FF0000"/>
                          </a:solidFill>
                          <a:effectLst/>
                        </a:rPr>
                        <a:t>1.78%</a:t>
                      </a:r>
                      <a:r>
                        <a:rPr lang="en-US" sz="1400" b="0" dirty="0">
                          <a:solidFill>
                            <a:srgbClr val="FF0000"/>
                          </a:solidFill>
                          <a:effectLst/>
                        </a:rPr>
                        <a:t> </a:t>
                      </a:r>
                      <a:r>
                        <a:rPr lang="en-US" sz="1400" b="0" dirty="0">
                          <a:solidFill>
                            <a:schemeClr val="tx1"/>
                          </a:solidFill>
                          <a:effectLst/>
                        </a:rPr>
                        <a:t>(before</a:t>
                      </a:r>
                      <a:r>
                        <a:rPr lang="el-GR" sz="1400" b="0" dirty="0">
                          <a:solidFill>
                            <a:schemeClr val="tx1"/>
                          </a:solidFill>
                          <a:effectLst/>
                        </a:rPr>
                        <a:t> </a:t>
                      </a:r>
                      <a:r>
                        <a:rPr lang="en-US" sz="1400" b="0" dirty="0">
                          <a:solidFill>
                            <a:schemeClr val="tx1"/>
                          </a:solidFill>
                          <a:effectLst/>
                        </a:rPr>
                        <a:t>11%)</a:t>
                      </a:r>
                      <a:endParaRPr lang="en-US"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3961595"/>
                  </a:ext>
                </a:extLst>
              </a:tr>
              <a:tr h="462280">
                <a:tc vMerge="1">
                  <a:txBody>
                    <a:bodyPr/>
                    <a:lstStyle/>
                    <a:p>
                      <a:endParaRPr lang="en-US"/>
                    </a:p>
                  </a:txBody>
                  <a:tcPr/>
                </a:tc>
                <a:tc>
                  <a:txBody>
                    <a:bodyPr/>
                    <a:lstStyle/>
                    <a:p>
                      <a:pPr marL="0" marR="0">
                        <a:lnSpc>
                          <a:spcPct val="150000"/>
                        </a:lnSpc>
                        <a:spcBef>
                          <a:spcPts val="1440"/>
                        </a:spcBef>
                        <a:spcAft>
                          <a:spcPts val="1440"/>
                        </a:spcAft>
                      </a:pPr>
                      <a:r>
                        <a:rPr lang="en-US" sz="1400" b="0" dirty="0">
                          <a:solidFill>
                            <a:schemeClr val="tx1"/>
                          </a:solidFill>
                          <a:effectLst/>
                        </a:rPr>
                        <a:t>Experiment test accuracy: 41.10%</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2872130566"/>
                  </a:ext>
                </a:extLst>
              </a:tr>
              <a:tr h="383247">
                <a:tc rowSpan="2">
                  <a:txBody>
                    <a:bodyPr/>
                    <a:lstStyle/>
                    <a:p>
                      <a:pPr marL="0" marR="0">
                        <a:lnSpc>
                          <a:spcPct val="150000"/>
                        </a:lnSpc>
                        <a:spcBef>
                          <a:spcPts val="1440"/>
                        </a:spcBef>
                        <a:spcAft>
                          <a:spcPts val="1440"/>
                        </a:spcAft>
                      </a:pPr>
                      <a:r>
                        <a:rPr lang="en-US" sz="1400" dirty="0">
                          <a:solidFill>
                            <a:schemeClr val="tx1"/>
                          </a:solidFill>
                          <a:effectLst/>
                        </a:rPr>
                        <a:t>Without Data repeat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50000"/>
                        </a:lnSpc>
                        <a:spcBef>
                          <a:spcPts val="1440"/>
                        </a:spcBef>
                        <a:spcAft>
                          <a:spcPts val="1440"/>
                        </a:spcAft>
                      </a:pPr>
                      <a:r>
                        <a:rPr lang="en-US" sz="1400" dirty="0">
                          <a:solidFill>
                            <a:schemeClr val="tx1"/>
                          </a:solidFill>
                          <a:effectLst/>
                        </a:rPr>
                        <a:t>Simulation test accuracy: 33.86%</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nSpc>
                          <a:spcPct val="150000"/>
                        </a:lnSpc>
                        <a:spcBef>
                          <a:spcPts val="1440"/>
                        </a:spcBef>
                        <a:spcAft>
                          <a:spcPts val="1440"/>
                        </a:spcAft>
                      </a:pPr>
                      <a:r>
                        <a:rPr lang="en-US" sz="1400" dirty="0">
                          <a:solidFill>
                            <a:srgbClr val="FF0000"/>
                          </a:solidFill>
                          <a:effectLst/>
                        </a:rPr>
                        <a:t>Discrepancy: </a:t>
                      </a:r>
                      <a:r>
                        <a:rPr lang="en-US" sz="1400" b="1" dirty="0">
                          <a:solidFill>
                            <a:srgbClr val="FF0000"/>
                          </a:solidFill>
                          <a:effectLst/>
                        </a:rPr>
                        <a:t>6.60% </a:t>
                      </a:r>
                      <a:r>
                        <a:rPr lang="en-US" sz="1400" dirty="0">
                          <a:solidFill>
                            <a:schemeClr val="tx1"/>
                          </a:solidFill>
                          <a:effectLst/>
                        </a:rPr>
                        <a:t>(before  16%)</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7853752"/>
                  </a:ext>
                </a:extLst>
              </a:tr>
              <a:tr h="0">
                <a:tc vMerge="1">
                  <a:txBody>
                    <a:bodyPr/>
                    <a:lstStyle/>
                    <a:p>
                      <a:endParaRPr lang="en-US"/>
                    </a:p>
                  </a:txBody>
                  <a:tcPr/>
                </a:tc>
                <a:tc>
                  <a:txBody>
                    <a:bodyPr/>
                    <a:lstStyle/>
                    <a:p>
                      <a:pPr marL="0" marR="0">
                        <a:lnSpc>
                          <a:spcPct val="150000"/>
                        </a:lnSpc>
                        <a:spcBef>
                          <a:spcPts val="1440"/>
                        </a:spcBef>
                        <a:spcAft>
                          <a:spcPts val="1440"/>
                        </a:spcAft>
                      </a:pPr>
                      <a:r>
                        <a:rPr lang="en-US" sz="1400" dirty="0">
                          <a:solidFill>
                            <a:schemeClr val="tx1"/>
                          </a:solidFill>
                          <a:effectLst/>
                        </a:rPr>
                        <a:t>Experiment test accuracy: 27.26%</a:t>
                      </a:r>
                    </a:p>
                  </a:txBody>
                  <a:tcPr marL="68580" marR="685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238497162"/>
                  </a:ext>
                </a:extLst>
              </a:tr>
            </a:tbl>
          </a:graphicData>
        </a:graphic>
      </p:graphicFrame>
    </p:spTree>
    <p:extLst>
      <p:ext uri="{BB962C8B-B14F-4D97-AF65-F5344CB8AC3E}">
        <p14:creationId xmlns:p14="http://schemas.microsoft.com/office/powerpoint/2010/main" val="15710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BEAB48F-9CC8-8C22-0254-8D4A5EC4CD11}"/>
              </a:ext>
            </a:extLst>
          </p:cNvPr>
          <p:cNvSpPr>
            <a:spLocks noGrp="1" noChangeArrowheads="1"/>
          </p:cNvSpPr>
          <p:nvPr>
            <p:ph type="title"/>
          </p:nvPr>
        </p:nvSpPr>
        <p:spPr>
          <a:xfrm>
            <a:off x="2209800" y="304800"/>
            <a:ext cx="7772400" cy="1143000"/>
          </a:xfrm>
        </p:spPr>
        <p:txBody>
          <a:bodyPr/>
          <a:lstStyle/>
          <a:p>
            <a:pPr eaLnBrk="1" hangingPunct="1"/>
            <a:r>
              <a:rPr lang="en-US" altLang="en-CH"/>
              <a:t> Guided Wave Communications</a:t>
            </a:r>
          </a:p>
        </p:txBody>
      </p:sp>
      <p:grpSp>
        <p:nvGrpSpPr>
          <p:cNvPr id="22531" name="Group 3">
            <a:extLst>
              <a:ext uri="{FF2B5EF4-FFF2-40B4-BE49-F238E27FC236}">
                <a16:creationId xmlns:a16="http://schemas.microsoft.com/office/drawing/2014/main" id="{02032A79-E00A-8012-4391-27CA281D55D6}"/>
              </a:ext>
            </a:extLst>
          </p:cNvPr>
          <p:cNvGrpSpPr>
            <a:grpSpLocks/>
          </p:cNvGrpSpPr>
          <p:nvPr/>
        </p:nvGrpSpPr>
        <p:grpSpPr bwMode="auto">
          <a:xfrm>
            <a:off x="1524000" y="2514600"/>
            <a:ext cx="7848600" cy="1849438"/>
            <a:chOff x="144" y="3120"/>
            <a:chExt cx="4944" cy="1165"/>
          </a:xfrm>
        </p:grpSpPr>
        <p:sp>
          <p:nvSpPr>
            <p:cNvPr id="22532" name="Line 4">
              <a:extLst>
                <a:ext uri="{FF2B5EF4-FFF2-40B4-BE49-F238E27FC236}">
                  <a16:creationId xmlns:a16="http://schemas.microsoft.com/office/drawing/2014/main" id="{AB292503-2EF6-0AC9-C29F-8F0AACEBFF6A}"/>
                </a:ext>
              </a:extLst>
            </p:cNvPr>
            <p:cNvSpPr>
              <a:spLocks noChangeShapeType="1"/>
            </p:cNvSpPr>
            <p:nvPr/>
          </p:nvSpPr>
          <p:spPr bwMode="auto">
            <a:xfrm>
              <a:off x="720" y="3312"/>
              <a:ext cx="4128"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3" name="Line 5">
              <a:extLst>
                <a:ext uri="{FF2B5EF4-FFF2-40B4-BE49-F238E27FC236}">
                  <a16:creationId xmlns:a16="http://schemas.microsoft.com/office/drawing/2014/main" id="{CEA19F87-1F89-9F8F-2575-7A2D04507785}"/>
                </a:ext>
              </a:extLst>
            </p:cNvPr>
            <p:cNvSpPr>
              <a:spLocks noChangeShapeType="1"/>
            </p:cNvSpPr>
            <p:nvPr/>
          </p:nvSpPr>
          <p:spPr bwMode="auto">
            <a:xfrm>
              <a:off x="81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4" name="Line 6">
              <a:extLst>
                <a:ext uri="{FF2B5EF4-FFF2-40B4-BE49-F238E27FC236}">
                  <a16:creationId xmlns:a16="http://schemas.microsoft.com/office/drawing/2014/main" id="{20DAAEB5-6AE5-7A5B-E08F-54443C2CBF9C}"/>
                </a:ext>
              </a:extLst>
            </p:cNvPr>
            <p:cNvSpPr>
              <a:spLocks noChangeShapeType="1"/>
            </p:cNvSpPr>
            <p:nvPr/>
          </p:nvSpPr>
          <p:spPr bwMode="auto">
            <a:xfrm>
              <a:off x="105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5" name="Line 7">
              <a:extLst>
                <a:ext uri="{FF2B5EF4-FFF2-40B4-BE49-F238E27FC236}">
                  <a16:creationId xmlns:a16="http://schemas.microsoft.com/office/drawing/2014/main" id="{EC234719-4C62-C656-FD8D-C18A456307DA}"/>
                </a:ext>
              </a:extLst>
            </p:cNvPr>
            <p:cNvSpPr>
              <a:spLocks noChangeShapeType="1"/>
            </p:cNvSpPr>
            <p:nvPr/>
          </p:nvSpPr>
          <p:spPr bwMode="auto">
            <a:xfrm>
              <a:off x="129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6" name="Line 8">
              <a:extLst>
                <a:ext uri="{FF2B5EF4-FFF2-40B4-BE49-F238E27FC236}">
                  <a16:creationId xmlns:a16="http://schemas.microsoft.com/office/drawing/2014/main" id="{0D6C379D-673C-5E5B-6EE3-730569D7DF66}"/>
                </a:ext>
              </a:extLst>
            </p:cNvPr>
            <p:cNvSpPr>
              <a:spLocks noChangeShapeType="1"/>
            </p:cNvSpPr>
            <p:nvPr/>
          </p:nvSpPr>
          <p:spPr bwMode="auto">
            <a:xfrm>
              <a:off x="153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7" name="Line 9">
              <a:extLst>
                <a:ext uri="{FF2B5EF4-FFF2-40B4-BE49-F238E27FC236}">
                  <a16:creationId xmlns:a16="http://schemas.microsoft.com/office/drawing/2014/main" id="{2AC2FB4E-CFA3-AE90-7E6A-82FD720F7C5B}"/>
                </a:ext>
              </a:extLst>
            </p:cNvPr>
            <p:cNvSpPr>
              <a:spLocks noChangeShapeType="1"/>
            </p:cNvSpPr>
            <p:nvPr/>
          </p:nvSpPr>
          <p:spPr bwMode="auto">
            <a:xfrm>
              <a:off x="177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8" name="Line 10">
              <a:extLst>
                <a:ext uri="{FF2B5EF4-FFF2-40B4-BE49-F238E27FC236}">
                  <a16:creationId xmlns:a16="http://schemas.microsoft.com/office/drawing/2014/main" id="{201B90C2-0E4A-B7E1-094F-AA95A309AD93}"/>
                </a:ext>
              </a:extLst>
            </p:cNvPr>
            <p:cNvSpPr>
              <a:spLocks noChangeShapeType="1"/>
            </p:cNvSpPr>
            <p:nvPr/>
          </p:nvSpPr>
          <p:spPr bwMode="auto">
            <a:xfrm>
              <a:off x="201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39" name="Line 11">
              <a:extLst>
                <a:ext uri="{FF2B5EF4-FFF2-40B4-BE49-F238E27FC236}">
                  <a16:creationId xmlns:a16="http://schemas.microsoft.com/office/drawing/2014/main" id="{F300D51D-253B-1A48-D80E-8E2CDAD19718}"/>
                </a:ext>
              </a:extLst>
            </p:cNvPr>
            <p:cNvSpPr>
              <a:spLocks noChangeShapeType="1"/>
            </p:cNvSpPr>
            <p:nvPr/>
          </p:nvSpPr>
          <p:spPr bwMode="auto">
            <a:xfrm>
              <a:off x="225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0" name="Line 12">
              <a:extLst>
                <a:ext uri="{FF2B5EF4-FFF2-40B4-BE49-F238E27FC236}">
                  <a16:creationId xmlns:a16="http://schemas.microsoft.com/office/drawing/2014/main" id="{45D87A71-EF98-A3BE-1D12-C6D55E567AB6}"/>
                </a:ext>
              </a:extLst>
            </p:cNvPr>
            <p:cNvSpPr>
              <a:spLocks noChangeShapeType="1"/>
            </p:cNvSpPr>
            <p:nvPr/>
          </p:nvSpPr>
          <p:spPr bwMode="auto">
            <a:xfrm>
              <a:off x="249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1" name="Line 13">
              <a:extLst>
                <a:ext uri="{FF2B5EF4-FFF2-40B4-BE49-F238E27FC236}">
                  <a16:creationId xmlns:a16="http://schemas.microsoft.com/office/drawing/2014/main" id="{30368475-1191-D1C1-3BB7-567539D79731}"/>
                </a:ext>
              </a:extLst>
            </p:cNvPr>
            <p:cNvSpPr>
              <a:spLocks noChangeShapeType="1"/>
            </p:cNvSpPr>
            <p:nvPr/>
          </p:nvSpPr>
          <p:spPr bwMode="auto">
            <a:xfrm>
              <a:off x="273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2" name="Line 14">
              <a:extLst>
                <a:ext uri="{FF2B5EF4-FFF2-40B4-BE49-F238E27FC236}">
                  <a16:creationId xmlns:a16="http://schemas.microsoft.com/office/drawing/2014/main" id="{DC047CCE-DE2F-C3AB-271B-C0C444FEF697}"/>
                </a:ext>
              </a:extLst>
            </p:cNvPr>
            <p:cNvSpPr>
              <a:spLocks noChangeShapeType="1"/>
            </p:cNvSpPr>
            <p:nvPr/>
          </p:nvSpPr>
          <p:spPr bwMode="auto">
            <a:xfrm>
              <a:off x="297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3" name="Line 15">
              <a:extLst>
                <a:ext uri="{FF2B5EF4-FFF2-40B4-BE49-F238E27FC236}">
                  <a16:creationId xmlns:a16="http://schemas.microsoft.com/office/drawing/2014/main" id="{B40C3DA8-6D5C-0889-3D7D-314A5C035014}"/>
                </a:ext>
              </a:extLst>
            </p:cNvPr>
            <p:cNvSpPr>
              <a:spLocks noChangeShapeType="1"/>
            </p:cNvSpPr>
            <p:nvPr/>
          </p:nvSpPr>
          <p:spPr bwMode="auto">
            <a:xfrm>
              <a:off x="321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4" name="Line 16">
              <a:extLst>
                <a:ext uri="{FF2B5EF4-FFF2-40B4-BE49-F238E27FC236}">
                  <a16:creationId xmlns:a16="http://schemas.microsoft.com/office/drawing/2014/main" id="{9CDE6342-EFF3-A64E-1A92-630752278250}"/>
                </a:ext>
              </a:extLst>
            </p:cNvPr>
            <p:cNvSpPr>
              <a:spLocks noChangeShapeType="1"/>
            </p:cNvSpPr>
            <p:nvPr/>
          </p:nvSpPr>
          <p:spPr bwMode="auto">
            <a:xfrm>
              <a:off x="345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5" name="Line 17">
              <a:extLst>
                <a:ext uri="{FF2B5EF4-FFF2-40B4-BE49-F238E27FC236}">
                  <a16:creationId xmlns:a16="http://schemas.microsoft.com/office/drawing/2014/main" id="{B0282150-0432-2A5E-CB72-F57ABA6894F1}"/>
                </a:ext>
              </a:extLst>
            </p:cNvPr>
            <p:cNvSpPr>
              <a:spLocks noChangeShapeType="1"/>
            </p:cNvSpPr>
            <p:nvPr/>
          </p:nvSpPr>
          <p:spPr bwMode="auto">
            <a:xfrm>
              <a:off x="369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6" name="Line 18">
              <a:extLst>
                <a:ext uri="{FF2B5EF4-FFF2-40B4-BE49-F238E27FC236}">
                  <a16:creationId xmlns:a16="http://schemas.microsoft.com/office/drawing/2014/main" id="{39AFF290-BFEF-2A98-F696-D7EBFEF32BD9}"/>
                </a:ext>
              </a:extLst>
            </p:cNvPr>
            <p:cNvSpPr>
              <a:spLocks noChangeShapeType="1"/>
            </p:cNvSpPr>
            <p:nvPr/>
          </p:nvSpPr>
          <p:spPr bwMode="auto">
            <a:xfrm>
              <a:off x="393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7" name="Line 19">
              <a:extLst>
                <a:ext uri="{FF2B5EF4-FFF2-40B4-BE49-F238E27FC236}">
                  <a16:creationId xmlns:a16="http://schemas.microsoft.com/office/drawing/2014/main" id="{876DC9D4-6699-1466-0D0E-BBAEE54E53A9}"/>
                </a:ext>
              </a:extLst>
            </p:cNvPr>
            <p:cNvSpPr>
              <a:spLocks noChangeShapeType="1"/>
            </p:cNvSpPr>
            <p:nvPr/>
          </p:nvSpPr>
          <p:spPr bwMode="auto">
            <a:xfrm>
              <a:off x="417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8" name="Line 20">
              <a:extLst>
                <a:ext uri="{FF2B5EF4-FFF2-40B4-BE49-F238E27FC236}">
                  <a16:creationId xmlns:a16="http://schemas.microsoft.com/office/drawing/2014/main" id="{49B5D410-8FA0-6D90-67CD-46DEFDEC610E}"/>
                </a:ext>
              </a:extLst>
            </p:cNvPr>
            <p:cNvSpPr>
              <a:spLocks noChangeShapeType="1"/>
            </p:cNvSpPr>
            <p:nvPr/>
          </p:nvSpPr>
          <p:spPr bwMode="auto">
            <a:xfrm>
              <a:off x="441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49" name="Line 21">
              <a:extLst>
                <a:ext uri="{FF2B5EF4-FFF2-40B4-BE49-F238E27FC236}">
                  <a16:creationId xmlns:a16="http://schemas.microsoft.com/office/drawing/2014/main" id="{F8E7BA2E-EFCB-96F2-06C5-C5787E166338}"/>
                </a:ext>
              </a:extLst>
            </p:cNvPr>
            <p:cNvSpPr>
              <a:spLocks noChangeShapeType="1"/>
            </p:cNvSpPr>
            <p:nvPr/>
          </p:nvSpPr>
          <p:spPr bwMode="auto">
            <a:xfrm>
              <a:off x="4656" y="3168"/>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50" name="Text Box 22">
              <a:extLst>
                <a:ext uri="{FF2B5EF4-FFF2-40B4-BE49-F238E27FC236}">
                  <a16:creationId xmlns:a16="http://schemas.microsoft.com/office/drawing/2014/main" id="{889836C0-5442-8B7C-D966-41DFE840F24A}"/>
                </a:ext>
              </a:extLst>
            </p:cNvPr>
            <p:cNvSpPr txBox="1">
              <a:spLocks noChangeArrowheads="1"/>
            </p:cNvSpPr>
            <p:nvPr/>
          </p:nvSpPr>
          <p:spPr bwMode="auto">
            <a:xfrm>
              <a:off x="624" y="3456"/>
              <a:ext cx="44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a:latin typeface="Arial" panose="020B0604020202020204" pitchFamily="34" charset="0"/>
                </a:rPr>
                <a:t>1840</a:t>
              </a:r>
              <a:r>
                <a:rPr lang="en-US" altLang="en-CH" sz="1200">
                  <a:latin typeface="Arial" panose="020B0604020202020204" pitchFamily="34" charset="0"/>
                </a:rPr>
                <a:t>     50      60     70     80     90   </a:t>
              </a:r>
              <a:r>
                <a:rPr lang="en-US" altLang="en-CH" sz="1200" b="1">
                  <a:latin typeface="Arial" panose="020B0604020202020204" pitchFamily="34" charset="0"/>
                </a:rPr>
                <a:t>1900</a:t>
              </a:r>
              <a:r>
                <a:rPr lang="en-US" altLang="en-CH" sz="1200">
                  <a:latin typeface="Arial" panose="020B0604020202020204" pitchFamily="34" charset="0"/>
                </a:rPr>
                <a:t>   10     20    30     40      50    60     70     80     90   </a:t>
              </a:r>
              <a:r>
                <a:rPr lang="en-US" altLang="en-CH" sz="1200" b="1">
                  <a:latin typeface="Arial" panose="020B0604020202020204" pitchFamily="34" charset="0"/>
                </a:rPr>
                <a:t>2000</a:t>
              </a:r>
              <a:endParaRPr lang="en-US" altLang="en-CH" sz="1200">
                <a:latin typeface="Arial" panose="020B0604020202020204" pitchFamily="34" charset="0"/>
              </a:endParaRPr>
            </a:p>
          </p:txBody>
        </p:sp>
        <p:grpSp>
          <p:nvGrpSpPr>
            <p:cNvPr id="22551" name="Group 23">
              <a:extLst>
                <a:ext uri="{FF2B5EF4-FFF2-40B4-BE49-F238E27FC236}">
                  <a16:creationId xmlns:a16="http://schemas.microsoft.com/office/drawing/2014/main" id="{C7D91E97-5792-5672-64E6-C9DAA287F84E}"/>
                </a:ext>
              </a:extLst>
            </p:cNvPr>
            <p:cNvGrpSpPr>
              <a:grpSpLocks/>
            </p:cNvGrpSpPr>
            <p:nvPr/>
          </p:nvGrpSpPr>
          <p:grpSpPr bwMode="auto">
            <a:xfrm>
              <a:off x="4608" y="3120"/>
              <a:ext cx="240" cy="144"/>
              <a:chOff x="4608" y="3120"/>
              <a:chExt cx="240" cy="144"/>
            </a:xfrm>
          </p:grpSpPr>
          <p:sp>
            <p:nvSpPr>
              <p:cNvPr id="22562" name="Line 24">
                <a:extLst>
                  <a:ext uri="{FF2B5EF4-FFF2-40B4-BE49-F238E27FC236}">
                    <a16:creationId xmlns:a16="http://schemas.microsoft.com/office/drawing/2014/main" id="{565C371D-09CD-98CE-74D0-D8753630D702}"/>
                  </a:ext>
                </a:extLst>
              </p:cNvPr>
              <p:cNvSpPr>
                <a:spLocks noChangeShapeType="1"/>
              </p:cNvSpPr>
              <p:nvPr/>
            </p:nvSpPr>
            <p:spPr bwMode="auto">
              <a:xfrm flipH="1">
                <a:off x="4608" y="3120"/>
                <a:ext cx="24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63" name="Line 25">
                <a:extLst>
                  <a:ext uri="{FF2B5EF4-FFF2-40B4-BE49-F238E27FC236}">
                    <a16:creationId xmlns:a16="http://schemas.microsoft.com/office/drawing/2014/main" id="{64865AAB-7CCD-32AA-64D3-91E02E05A06D}"/>
                  </a:ext>
                </a:extLst>
              </p:cNvPr>
              <p:cNvSpPr>
                <a:spLocks noChangeShapeType="1"/>
              </p:cNvSpPr>
              <p:nvPr/>
            </p:nvSpPr>
            <p:spPr bwMode="auto">
              <a:xfrm>
                <a:off x="4608" y="3120"/>
                <a:ext cx="0" cy="14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grpSp>
        <p:sp>
          <p:nvSpPr>
            <p:cNvPr id="22552" name="Line 26">
              <a:extLst>
                <a:ext uri="{FF2B5EF4-FFF2-40B4-BE49-F238E27FC236}">
                  <a16:creationId xmlns:a16="http://schemas.microsoft.com/office/drawing/2014/main" id="{9ED8AC14-85EB-FA79-B3DD-86C7E57630FA}"/>
                </a:ext>
              </a:extLst>
            </p:cNvPr>
            <p:cNvSpPr>
              <a:spLocks noChangeShapeType="1"/>
            </p:cNvSpPr>
            <p:nvPr/>
          </p:nvSpPr>
          <p:spPr bwMode="auto">
            <a:xfrm>
              <a:off x="768" y="3696"/>
              <a:ext cx="196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53" name="Line 27">
              <a:extLst>
                <a:ext uri="{FF2B5EF4-FFF2-40B4-BE49-F238E27FC236}">
                  <a16:creationId xmlns:a16="http://schemas.microsoft.com/office/drawing/2014/main" id="{B3025D0F-9DFF-16CD-129A-70C51105C6D8}"/>
                </a:ext>
              </a:extLst>
            </p:cNvPr>
            <p:cNvSpPr>
              <a:spLocks noChangeShapeType="1"/>
            </p:cNvSpPr>
            <p:nvPr/>
          </p:nvSpPr>
          <p:spPr bwMode="auto">
            <a:xfrm>
              <a:off x="1680" y="3792"/>
              <a:ext cx="1584"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54" name="Line 28">
              <a:extLst>
                <a:ext uri="{FF2B5EF4-FFF2-40B4-BE49-F238E27FC236}">
                  <a16:creationId xmlns:a16="http://schemas.microsoft.com/office/drawing/2014/main" id="{2E28FDD4-023E-9AD6-EE79-FA5554D25EC6}"/>
                </a:ext>
              </a:extLst>
            </p:cNvPr>
            <p:cNvSpPr>
              <a:spLocks noChangeShapeType="1"/>
            </p:cNvSpPr>
            <p:nvPr/>
          </p:nvSpPr>
          <p:spPr bwMode="auto">
            <a:xfrm>
              <a:off x="3072" y="3696"/>
              <a:ext cx="1248" cy="0"/>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55" name="Line 29">
              <a:extLst>
                <a:ext uri="{FF2B5EF4-FFF2-40B4-BE49-F238E27FC236}">
                  <a16:creationId xmlns:a16="http://schemas.microsoft.com/office/drawing/2014/main" id="{6A98A896-912A-2A82-6AFB-E69F623166E6}"/>
                </a:ext>
              </a:extLst>
            </p:cNvPr>
            <p:cNvSpPr>
              <a:spLocks noChangeShapeType="1"/>
            </p:cNvSpPr>
            <p:nvPr/>
          </p:nvSpPr>
          <p:spPr bwMode="auto">
            <a:xfrm>
              <a:off x="4128" y="3792"/>
              <a:ext cx="72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2556" name="Text Box 30">
              <a:extLst>
                <a:ext uri="{FF2B5EF4-FFF2-40B4-BE49-F238E27FC236}">
                  <a16:creationId xmlns:a16="http://schemas.microsoft.com/office/drawing/2014/main" id="{6410E9E4-B2E5-10E4-23A4-3FC2523C22C6}"/>
                </a:ext>
              </a:extLst>
            </p:cNvPr>
            <p:cNvSpPr txBox="1">
              <a:spLocks noChangeArrowheads="1"/>
            </p:cNvSpPr>
            <p:nvPr/>
          </p:nvSpPr>
          <p:spPr bwMode="auto">
            <a:xfrm>
              <a:off x="144" y="3792"/>
              <a:ext cx="10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endParaRPr lang="en-CH" altLang="en-CH" sz="1400">
                <a:latin typeface="Arial" panose="020B0604020202020204" pitchFamily="34" charset="0"/>
              </a:endParaRPr>
            </a:p>
          </p:txBody>
        </p:sp>
        <p:sp>
          <p:nvSpPr>
            <p:cNvPr id="22557" name="Text Box 31">
              <a:extLst>
                <a:ext uri="{FF2B5EF4-FFF2-40B4-BE49-F238E27FC236}">
                  <a16:creationId xmlns:a16="http://schemas.microsoft.com/office/drawing/2014/main" id="{94E437EB-6239-DBAF-5168-0B465DEADFBA}"/>
                </a:ext>
              </a:extLst>
            </p:cNvPr>
            <p:cNvSpPr txBox="1">
              <a:spLocks noChangeArrowheads="1"/>
            </p:cNvSpPr>
            <p:nvPr/>
          </p:nvSpPr>
          <p:spPr bwMode="auto">
            <a:xfrm>
              <a:off x="624" y="3888"/>
              <a:ext cx="816"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n-CH" sz="1400">
                  <a:latin typeface="Arial" panose="020B0604020202020204" pitchFamily="34" charset="0"/>
                </a:rPr>
                <a:t>Telegraph</a:t>
              </a:r>
            </a:p>
            <a:p>
              <a:pPr eaLnBrk="1" hangingPunct="1">
                <a:spcBef>
                  <a:spcPct val="50000"/>
                </a:spcBef>
              </a:pPr>
              <a:r>
                <a:rPr lang="en-US" altLang="en-CH" sz="1400">
                  <a:latin typeface="Arial" panose="020B0604020202020204" pitchFamily="34" charset="0"/>
                </a:rPr>
                <a:t>	</a:t>
              </a:r>
            </a:p>
          </p:txBody>
        </p:sp>
        <p:sp>
          <p:nvSpPr>
            <p:cNvPr id="22558" name="Text Box 32">
              <a:extLst>
                <a:ext uri="{FF2B5EF4-FFF2-40B4-BE49-F238E27FC236}">
                  <a16:creationId xmlns:a16="http://schemas.microsoft.com/office/drawing/2014/main" id="{5BE7E34A-0A3D-7A87-6B5E-05EDFBF79D61}"/>
                </a:ext>
              </a:extLst>
            </p:cNvPr>
            <p:cNvSpPr txBox="1">
              <a:spLocks noChangeArrowheads="1"/>
            </p:cNvSpPr>
            <p:nvPr/>
          </p:nvSpPr>
          <p:spPr bwMode="auto">
            <a:xfrm>
              <a:off x="1968" y="3888"/>
              <a:ext cx="64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400">
                  <a:latin typeface="Arial" panose="020B0604020202020204" pitchFamily="34" charset="0"/>
                </a:rPr>
                <a:t>Telephone</a:t>
              </a:r>
            </a:p>
          </p:txBody>
        </p:sp>
        <p:sp>
          <p:nvSpPr>
            <p:cNvPr id="22559" name="Text Box 33">
              <a:extLst>
                <a:ext uri="{FF2B5EF4-FFF2-40B4-BE49-F238E27FC236}">
                  <a16:creationId xmlns:a16="http://schemas.microsoft.com/office/drawing/2014/main" id="{345F3207-ABFB-E8A2-5EC3-2EE273CA4D82}"/>
                </a:ext>
              </a:extLst>
            </p:cNvPr>
            <p:cNvSpPr txBox="1">
              <a:spLocks noChangeArrowheads="1"/>
            </p:cNvSpPr>
            <p:nvPr/>
          </p:nvSpPr>
          <p:spPr bwMode="auto">
            <a:xfrm>
              <a:off x="3120" y="3888"/>
              <a:ext cx="121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400">
                  <a:latin typeface="Arial" panose="020B0604020202020204" pitchFamily="34" charset="0"/>
                </a:rPr>
                <a:t>Broadband Telephone</a:t>
              </a:r>
            </a:p>
            <a:p>
              <a:pPr eaLnBrk="1" hangingPunct="1"/>
              <a:r>
                <a:rPr lang="en-US" altLang="en-CH" sz="1400">
                  <a:latin typeface="Arial" panose="020B0604020202020204" pitchFamily="34" charset="0"/>
                </a:rPr>
                <a:t>(coax)</a:t>
              </a:r>
            </a:p>
          </p:txBody>
        </p:sp>
        <p:sp>
          <p:nvSpPr>
            <p:cNvPr id="22560" name="Text Box 34">
              <a:extLst>
                <a:ext uri="{FF2B5EF4-FFF2-40B4-BE49-F238E27FC236}">
                  <a16:creationId xmlns:a16="http://schemas.microsoft.com/office/drawing/2014/main" id="{4055BFE7-98BC-9971-6CCE-D10222D3D62A}"/>
                </a:ext>
              </a:extLst>
            </p:cNvPr>
            <p:cNvSpPr txBox="1">
              <a:spLocks noChangeArrowheads="1"/>
            </p:cNvSpPr>
            <p:nvPr/>
          </p:nvSpPr>
          <p:spPr bwMode="auto">
            <a:xfrm>
              <a:off x="4416" y="3888"/>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sz="1400">
                <a:latin typeface="Arial" panose="020B0604020202020204" pitchFamily="34" charset="0"/>
              </a:endParaRPr>
            </a:p>
          </p:txBody>
        </p:sp>
        <p:sp>
          <p:nvSpPr>
            <p:cNvPr id="22561" name="Text Box 35">
              <a:extLst>
                <a:ext uri="{FF2B5EF4-FFF2-40B4-BE49-F238E27FC236}">
                  <a16:creationId xmlns:a16="http://schemas.microsoft.com/office/drawing/2014/main" id="{6AFD80A8-E412-B5AB-7B12-105CE67F3FA1}"/>
                </a:ext>
              </a:extLst>
            </p:cNvPr>
            <p:cNvSpPr txBox="1">
              <a:spLocks noChangeArrowheads="1"/>
            </p:cNvSpPr>
            <p:nvPr/>
          </p:nvSpPr>
          <p:spPr bwMode="auto">
            <a:xfrm>
              <a:off x="4368" y="3888"/>
              <a:ext cx="71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400">
                  <a:latin typeface="Arial" panose="020B0604020202020204" pitchFamily="34" charset="0"/>
                </a:rPr>
                <a:t>Fiber Optics</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605" y="696058"/>
            <a:ext cx="36950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30613"/>
                </a:solidFill>
                <a:effectLst/>
                <a:uLnTx/>
                <a:uFillTx/>
                <a:latin typeface="Arial"/>
                <a:ea typeface="+mn-ea"/>
                <a:cs typeface="+mn-cs"/>
              </a:rPr>
              <a:t>Scaling part-1: Width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42" y="2672534"/>
            <a:ext cx="2404590" cy="2394248"/>
          </a:xfrm>
          <a:prstGeom prst="rect">
            <a:avLst/>
          </a:prstGeom>
        </p:spPr>
      </p:pic>
      <p:sp>
        <p:nvSpPr>
          <p:cNvPr id="6" name="TextBox 5"/>
          <p:cNvSpPr txBox="1"/>
          <p:nvPr/>
        </p:nvSpPr>
        <p:spPr>
          <a:xfrm>
            <a:off x="581349" y="1510637"/>
            <a:ext cx="2325124" cy="1231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3C3A"/>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Fashion MNIST dataset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030A0"/>
                </a:solidFill>
                <a:effectLst/>
                <a:uLnTx/>
                <a:uFillTx/>
                <a:latin typeface="Arial"/>
                <a:ea typeface="+mn-ea"/>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28x28</a:t>
            </a:r>
          </a:p>
        </p:txBody>
      </p:sp>
      <p:cxnSp>
        <p:nvCxnSpPr>
          <p:cNvPr id="8" name="Straight Arrow Connector 7"/>
          <p:cNvCxnSpPr/>
          <p:nvPr/>
        </p:nvCxnSpPr>
        <p:spPr>
          <a:xfrm flipV="1">
            <a:off x="3106810" y="2257004"/>
            <a:ext cx="1173018" cy="149639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95564" y="374087"/>
            <a:ext cx="30133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Interpolate to </a:t>
            </a:r>
            <a:r>
              <a:rPr kumimoji="0" lang="en-US" sz="1800" b="1" i="0" u="none" strike="noStrike" kern="1200" cap="none" spc="0" normalizeH="0" baseline="0" noProof="0" dirty="0">
                <a:ln>
                  <a:noFill/>
                </a:ln>
                <a:solidFill>
                  <a:srgbClr val="413C3A"/>
                </a:solidFill>
                <a:effectLst/>
                <a:uLnTx/>
                <a:uFillTx/>
                <a:latin typeface="Arial"/>
                <a:ea typeface="+mn-ea"/>
                <a:cs typeface="+mn-cs"/>
              </a:rPr>
              <a:t>layer width (W)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32x32</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406" y="983466"/>
            <a:ext cx="2269705" cy="2274638"/>
          </a:xfrm>
          <a:prstGeom prst="rect">
            <a:avLst/>
          </a:prstGeom>
        </p:spPr>
      </p:pic>
      <p:sp>
        <p:nvSpPr>
          <p:cNvPr id="11" name="TextBox 10"/>
          <p:cNvSpPr txBox="1"/>
          <p:nvPr/>
        </p:nvSpPr>
        <p:spPr>
          <a:xfrm>
            <a:off x="3894866" y="3430237"/>
            <a:ext cx="341478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Scaling (</a:t>
            </a:r>
            <a:r>
              <a:rPr kumimoji="0" lang="en-US" sz="1800" b="1" i="1" u="none" strike="noStrike" kern="1200" cap="none" spc="0" normalizeH="0" baseline="0" noProof="0" dirty="0">
                <a:ln>
                  <a:noFill/>
                </a:ln>
                <a:solidFill>
                  <a:srgbClr val="0070C0"/>
                </a:solidFill>
                <a:effectLst/>
                <a:uLnTx/>
                <a:uFillTx/>
                <a:latin typeface="Arial"/>
                <a:ea typeface="+mn-ea"/>
                <a:cs typeface="+mn-cs"/>
              </a:rPr>
              <a:t>S</a:t>
            </a:r>
            <a:r>
              <a:rPr kumimoji="0" lang="en-US" sz="1800" b="0" i="0" u="none" strike="noStrike" kern="1200" cap="none" spc="0" normalizeH="0" baseline="0" noProof="0" dirty="0">
                <a:ln>
                  <a:noFill/>
                </a:ln>
                <a:solidFill>
                  <a:srgbClr val="413C3A"/>
                </a:solidFill>
                <a:effectLst/>
                <a:uLnTx/>
                <a:uFillTx/>
                <a:latin typeface="Arial"/>
                <a:ea typeface="+mn-ea"/>
                <a:cs typeface="+mn-cs"/>
              </a:rPr>
              <a:t>) and bias (</a:t>
            </a:r>
            <a:r>
              <a:rPr kumimoji="0" lang="en-US" sz="1800" b="1" i="1" u="none" strike="noStrike" kern="1200" cap="none" spc="0" normalizeH="0" baseline="0" noProof="0" dirty="0">
                <a:ln>
                  <a:noFill/>
                </a:ln>
                <a:solidFill>
                  <a:srgbClr val="00A79F"/>
                </a:solidFill>
                <a:effectLst/>
                <a:uLnTx/>
                <a:uFillTx/>
                <a:latin typeface="Arial"/>
                <a:ea typeface="+mn-ea"/>
                <a:cs typeface="+mn-cs"/>
              </a:rPr>
              <a:t>B</a:t>
            </a:r>
            <a:r>
              <a:rPr kumimoji="0" lang="en-US" sz="1800" b="0" i="0" u="none" strike="noStrike" kern="1200" cap="none" spc="0" normalizeH="0" baseline="0" noProof="0" dirty="0">
                <a:ln>
                  <a:noFill/>
                </a:ln>
                <a:solidFill>
                  <a:srgbClr val="413C3A"/>
                </a:solidFill>
                <a:effectLst/>
                <a:uLnTx/>
                <a:uFillTx/>
                <a:latin typeface="Arial"/>
                <a:ea typeface="+mn-ea"/>
                <a:cs typeface="+mn-cs"/>
              </a:rPr>
              <a:t>) parameters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32x32x2</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070" y="4488398"/>
            <a:ext cx="2069573" cy="2034271"/>
          </a:xfrm>
          <a:prstGeom prst="rect">
            <a:avLst/>
          </a:prstGeom>
          <a:scene3d>
            <a:camera prst="isometricOffAxis2Right"/>
            <a:lightRig rig="threePt" dir="t"/>
          </a:scene3d>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170" y="4489626"/>
            <a:ext cx="2043095" cy="2043095"/>
          </a:xfrm>
          <a:prstGeom prst="rect">
            <a:avLst/>
          </a:prstGeom>
          <a:scene3d>
            <a:camera prst="isometricOffAxis2Right"/>
            <a:lightRig rig="threePt" dir="t"/>
          </a:scene3d>
        </p:spPr>
      </p:pic>
      <p:cxnSp>
        <p:nvCxnSpPr>
          <p:cNvPr id="14" name="Straight Arrow Connector 13"/>
          <p:cNvCxnSpPr/>
          <p:nvPr/>
        </p:nvCxnSpPr>
        <p:spPr>
          <a:xfrm flipV="1">
            <a:off x="6737111" y="3576157"/>
            <a:ext cx="1173018" cy="1496399"/>
          </a:xfrm>
          <a:prstGeom prst="straightConnector1">
            <a:avLst/>
          </a:prstGeom>
          <a:ln w="571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924689" y="2218065"/>
            <a:ext cx="985440" cy="1413499"/>
          </a:xfrm>
          <a:prstGeom prst="straightConnector1">
            <a:avLst/>
          </a:prstGeom>
          <a:ln w="571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884724" y="3612108"/>
            <a:ext cx="1161997" cy="1"/>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12760" y="3005203"/>
            <a:ext cx="150592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7030A0"/>
                </a:solidFill>
                <a:effectLst/>
                <a:uLnTx/>
                <a:uFillTx/>
                <a:latin typeface="Arial"/>
                <a:ea typeface="+mn-ea"/>
                <a:cs typeface="+mn-cs"/>
              </a:rPr>
              <a:t>D </a:t>
            </a:r>
            <a:r>
              <a:rPr kumimoji="0" lang="en-US"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a:t>
            </a:r>
            <a:r>
              <a:rPr kumimoji="0" lang="en-US" sz="2400" b="1" i="1" u="none" strike="noStrike" kern="1200" cap="none" spc="0" normalizeH="0" baseline="0" noProof="0" dirty="0">
                <a:ln>
                  <a:noFill/>
                </a:ln>
                <a:solidFill>
                  <a:srgbClr val="0070C0"/>
                </a:solidFill>
                <a:effectLst/>
                <a:uLnTx/>
                <a:uFillTx/>
                <a:latin typeface="Arial"/>
                <a:ea typeface="+mn-ea"/>
                <a:cs typeface="+mn-cs"/>
              </a:rPr>
              <a:t> S </a:t>
            </a:r>
            <a:r>
              <a:rPr kumimoji="0" lang="en-US" sz="2400" b="0" i="0" u="none" strike="noStrike" kern="1200" cap="none" spc="0" normalizeH="0" baseline="0" noProof="0" dirty="0">
                <a:ln>
                  <a:noFill/>
                </a:ln>
                <a:solidFill>
                  <a:srgbClr val="413C3A"/>
                </a:solidFill>
                <a:effectLst/>
                <a:uLnTx/>
                <a:uFillTx/>
                <a:latin typeface="Arial"/>
                <a:ea typeface="+mn-ea"/>
                <a:cs typeface="+mn-cs"/>
              </a:rPr>
              <a:t>+</a:t>
            </a:r>
            <a:r>
              <a:rPr kumimoji="0" lang="en-US" sz="2400" b="1" i="1" u="none" strike="noStrike" kern="1200" cap="none" spc="0" normalizeH="0" baseline="0" noProof="0" dirty="0">
                <a:ln>
                  <a:noFill/>
                </a:ln>
                <a:solidFill>
                  <a:srgbClr val="00A79F"/>
                </a:solidFill>
                <a:effectLst/>
                <a:uLnTx/>
                <a:uFillTx/>
                <a:latin typeface="Arial"/>
                <a:ea typeface="+mn-ea"/>
                <a:cs typeface="+mn-cs"/>
              </a:rPr>
              <a:t> B</a:t>
            </a:r>
            <a:endParaRPr kumimoji="0" lang="en-US" sz="2400" b="0" i="0" u="none" strike="noStrike" kern="1200" cap="none" spc="0" normalizeH="0" baseline="0" noProof="0" dirty="0">
              <a:ln>
                <a:noFill/>
              </a:ln>
              <a:solidFill>
                <a:srgbClr val="413C3A"/>
              </a:solidFill>
              <a:effectLst/>
              <a:uLnTx/>
              <a:uFillTx/>
              <a:latin typeface="Arial"/>
              <a:ea typeface="+mn-ea"/>
              <a:cs typeface="+mn-cs"/>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8856" y="2354231"/>
            <a:ext cx="2449152" cy="2443851"/>
          </a:xfrm>
          <a:prstGeom prst="rect">
            <a:avLst/>
          </a:prstGeom>
        </p:spPr>
      </p:pic>
      <p:sp>
        <p:nvSpPr>
          <p:cNvPr id="22" name="TextBox 21"/>
          <p:cNvSpPr txBox="1"/>
          <p:nvPr/>
        </p:nvSpPr>
        <p:spPr>
          <a:xfrm>
            <a:off x="9047552" y="1727613"/>
            <a:ext cx="29117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Number of parameters: 2048</a:t>
            </a:r>
          </a:p>
        </p:txBody>
      </p:sp>
    </p:spTree>
    <p:extLst>
      <p:ext uri="{BB962C8B-B14F-4D97-AF65-F5344CB8AC3E}">
        <p14:creationId xmlns:p14="http://schemas.microsoft.com/office/powerpoint/2010/main" val="1656735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393" y="556209"/>
            <a:ext cx="36950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30613"/>
                </a:solidFill>
                <a:effectLst/>
                <a:uLnTx/>
                <a:uFillTx/>
                <a:latin typeface="Arial"/>
                <a:ea typeface="+mn-ea"/>
                <a:cs typeface="+mn-cs"/>
              </a:rPr>
              <a:t>Scaling part-1: Width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42" y="2672534"/>
            <a:ext cx="2404590" cy="2394248"/>
          </a:xfrm>
          <a:prstGeom prst="rect">
            <a:avLst/>
          </a:prstGeom>
        </p:spPr>
      </p:pic>
      <p:sp>
        <p:nvSpPr>
          <p:cNvPr id="6" name="TextBox 5"/>
          <p:cNvSpPr txBox="1"/>
          <p:nvPr/>
        </p:nvSpPr>
        <p:spPr>
          <a:xfrm>
            <a:off x="581349" y="1510637"/>
            <a:ext cx="2325124" cy="1231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3C3A"/>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Fashion MNIST dataset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030A0"/>
                </a:solidFill>
                <a:effectLst/>
                <a:uLnTx/>
                <a:uFillTx/>
                <a:latin typeface="Arial"/>
                <a:ea typeface="+mn-ea"/>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28x28</a:t>
            </a:r>
          </a:p>
        </p:txBody>
      </p:sp>
      <p:cxnSp>
        <p:nvCxnSpPr>
          <p:cNvPr id="8" name="Straight Arrow Connector 7"/>
          <p:cNvCxnSpPr/>
          <p:nvPr/>
        </p:nvCxnSpPr>
        <p:spPr>
          <a:xfrm flipV="1">
            <a:off x="3106810" y="2257004"/>
            <a:ext cx="1173018" cy="149639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95564" y="374087"/>
            <a:ext cx="30133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Interpolate to </a:t>
            </a:r>
            <a:r>
              <a:rPr kumimoji="0" lang="en-US" sz="1800" b="1" i="0" u="none" strike="noStrike" kern="1200" cap="none" spc="0" normalizeH="0" baseline="0" noProof="0" dirty="0">
                <a:ln>
                  <a:noFill/>
                </a:ln>
                <a:solidFill>
                  <a:srgbClr val="413C3A"/>
                </a:solidFill>
                <a:effectLst/>
                <a:uLnTx/>
                <a:uFillTx/>
                <a:latin typeface="Arial"/>
                <a:ea typeface="+mn-ea"/>
                <a:cs typeface="+mn-cs"/>
              </a:rPr>
              <a:t>layer width (W)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256x256</a:t>
            </a:r>
          </a:p>
        </p:txBody>
      </p:sp>
      <p:sp>
        <p:nvSpPr>
          <p:cNvPr id="11" name="TextBox 10"/>
          <p:cNvSpPr txBox="1"/>
          <p:nvPr/>
        </p:nvSpPr>
        <p:spPr>
          <a:xfrm>
            <a:off x="3892462" y="3430237"/>
            <a:ext cx="341958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Scaling (</a:t>
            </a:r>
            <a:r>
              <a:rPr kumimoji="0" lang="en-US" sz="1800" b="1" i="1" u="none" strike="noStrike" kern="1200" cap="none" spc="0" normalizeH="0" baseline="0" noProof="0" dirty="0">
                <a:ln>
                  <a:noFill/>
                </a:ln>
                <a:solidFill>
                  <a:srgbClr val="0070C0"/>
                </a:solidFill>
                <a:effectLst/>
                <a:uLnTx/>
                <a:uFillTx/>
                <a:latin typeface="Arial"/>
                <a:ea typeface="+mn-ea"/>
                <a:cs typeface="+mn-cs"/>
              </a:rPr>
              <a:t>S</a:t>
            </a:r>
            <a:r>
              <a:rPr kumimoji="0" lang="en-US" sz="1800" b="0" i="0" u="none" strike="noStrike" kern="1200" cap="none" spc="0" normalizeH="0" baseline="0" noProof="0" dirty="0">
                <a:ln>
                  <a:noFill/>
                </a:ln>
                <a:solidFill>
                  <a:srgbClr val="413C3A"/>
                </a:solidFill>
                <a:effectLst/>
                <a:uLnTx/>
                <a:uFillTx/>
                <a:latin typeface="Arial"/>
                <a:ea typeface="+mn-ea"/>
                <a:cs typeface="+mn-cs"/>
              </a:rPr>
              <a:t>) and bias (</a:t>
            </a:r>
            <a:r>
              <a:rPr kumimoji="0" lang="en-US" sz="1800" b="1" i="1" u="none" strike="noStrike" kern="1200" cap="none" spc="0" normalizeH="0" baseline="0" noProof="0" dirty="0">
                <a:ln>
                  <a:noFill/>
                </a:ln>
                <a:solidFill>
                  <a:srgbClr val="00A79F"/>
                </a:solidFill>
                <a:effectLst/>
                <a:uLnTx/>
                <a:uFillTx/>
                <a:latin typeface="Arial"/>
                <a:ea typeface="+mn-ea"/>
                <a:cs typeface="+mn-cs"/>
              </a:rPr>
              <a:t>B</a:t>
            </a:r>
            <a:r>
              <a:rPr kumimoji="0" lang="en-US" sz="1800" b="0" i="0" u="none" strike="noStrike" kern="1200" cap="none" spc="0" normalizeH="0" baseline="0" noProof="0" dirty="0">
                <a:ln>
                  <a:noFill/>
                </a:ln>
                <a:solidFill>
                  <a:srgbClr val="413C3A"/>
                </a:solidFill>
                <a:effectLst/>
                <a:uLnTx/>
                <a:uFillTx/>
                <a:latin typeface="Arial"/>
                <a:ea typeface="+mn-ea"/>
                <a:cs typeface="+mn-cs"/>
              </a:rPr>
              <a:t>) parameters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256x256x2</a:t>
            </a:r>
          </a:p>
        </p:txBody>
      </p:sp>
      <p:cxnSp>
        <p:nvCxnSpPr>
          <p:cNvPr id="14" name="Straight Arrow Connector 13"/>
          <p:cNvCxnSpPr/>
          <p:nvPr/>
        </p:nvCxnSpPr>
        <p:spPr>
          <a:xfrm flipV="1">
            <a:off x="6737111" y="3576157"/>
            <a:ext cx="1173018" cy="1496399"/>
          </a:xfrm>
          <a:prstGeom prst="straightConnector1">
            <a:avLst/>
          </a:prstGeom>
          <a:ln w="571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924689" y="2218065"/>
            <a:ext cx="985440" cy="1413499"/>
          </a:xfrm>
          <a:prstGeom prst="straightConnector1">
            <a:avLst/>
          </a:prstGeom>
          <a:ln w="5715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884724" y="3612108"/>
            <a:ext cx="1161997" cy="1"/>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712760" y="3005203"/>
            <a:ext cx="16356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7030A0"/>
                </a:solidFill>
                <a:effectLst/>
                <a:uLnTx/>
                <a:uFillTx/>
                <a:latin typeface="Arial"/>
                <a:ea typeface="+mn-ea"/>
                <a:cs typeface="+mn-cs"/>
              </a:rPr>
              <a:t>D </a:t>
            </a:r>
            <a:r>
              <a:rPr kumimoji="0" lang="en-US"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a:t>
            </a:r>
            <a:r>
              <a:rPr kumimoji="0" lang="en-US" sz="2400" b="1" i="1" u="none" strike="noStrike" kern="1200" cap="none" spc="0" normalizeH="0" baseline="0" noProof="0" dirty="0">
                <a:ln>
                  <a:noFill/>
                </a:ln>
                <a:solidFill>
                  <a:srgbClr val="0070C0"/>
                </a:solidFill>
                <a:effectLst/>
                <a:uLnTx/>
                <a:uFillTx/>
                <a:latin typeface="Arial"/>
                <a:ea typeface="+mn-ea"/>
                <a:cs typeface="+mn-cs"/>
              </a:rPr>
              <a:t> S </a:t>
            </a:r>
            <a:r>
              <a:rPr kumimoji="0" lang="en-US" sz="2400" b="0" i="0" u="none" strike="noStrike" kern="1200" cap="none" spc="0" normalizeH="0" baseline="0" noProof="0" dirty="0">
                <a:ln>
                  <a:noFill/>
                </a:ln>
                <a:solidFill>
                  <a:srgbClr val="413C3A"/>
                </a:solidFill>
                <a:effectLst/>
                <a:uLnTx/>
                <a:uFillTx/>
                <a:latin typeface="Arial"/>
                <a:ea typeface="+mn-ea"/>
                <a:cs typeface="+mn-cs"/>
              </a:rPr>
              <a:t>+</a:t>
            </a:r>
            <a:r>
              <a:rPr kumimoji="0" lang="en-US" sz="2400" b="1" i="1" u="none" strike="noStrike" kern="1200" cap="none" spc="0" normalizeH="0" baseline="0" noProof="0" dirty="0">
                <a:ln>
                  <a:noFill/>
                </a:ln>
                <a:solidFill>
                  <a:srgbClr val="00A79F"/>
                </a:solidFill>
                <a:effectLst/>
                <a:uLnTx/>
                <a:uFillTx/>
                <a:latin typeface="Arial"/>
                <a:ea typeface="+mn-ea"/>
                <a:cs typeface="+mn-cs"/>
              </a:rPr>
              <a:t> B</a:t>
            </a:r>
            <a:endParaRPr kumimoji="0" lang="en-US" sz="2400" b="0" i="0" u="none" strike="noStrike" kern="1200" cap="none" spc="0" normalizeH="0" baseline="0" noProof="0" dirty="0">
              <a:ln>
                <a:noFill/>
              </a:ln>
              <a:solidFill>
                <a:srgbClr val="413C3A"/>
              </a:solidFill>
              <a:effectLst/>
              <a:uLnTx/>
              <a:uFillTx/>
              <a:latin typeface="Arial"/>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048" y="985103"/>
            <a:ext cx="2300063" cy="23201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462" y="4458276"/>
            <a:ext cx="2057289" cy="2048383"/>
          </a:xfrm>
          <a:prstGeom prst="rect">
            <a:avLst/>
          </a:prstGeom>
          <a:scene3d>
            <a:camera prst="isometricOffAxis2Right"/>
            <a:lightRig rig="threePt" dir="t"/>
          </a:scene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5998" y="4398581"/>
            <a:ext cx="2039477" cy="2048383"/>
          </a:xfrm>
          <a:prstGeom prst="rect">
            <a:avLst/>
          </a:prstGeom>
          <a:scene3d>
            <a:camera prst="isometricOffAxis2Right"/>
            <a:lightRig rig="threePt" dir="t"/>
          </a:scene3d>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6899" y="2397236"/>
            <a:ext cx="2408568" cy="2429743"/>
          </a:xfrm>
          <a:prstGeom prst="rect">
            <a:avLst/>
          </a:prstGeom>
        </p:spPr>
      </p:pic>
      <p:sp>
        <p:nvSpPr>
          <p:cNvPr id="22" name="TextBox 21"/>
          <p:cNvSpPr txBox="1"/>
          <p:nvPr/>
        </p:nvSpPr>
        <p:spPr>
          <a:xfrm>
            <a:off x="8834621" y="1756858"/>
            <a:ext cx="32131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Number of parameters: 131072</a:t>
            </a:r>
          </a:p>
        </p:txBody>
      </p:sp>
    </p:spTree>
    <p:extLst>
      <p:ext uri="{BB962C8B-B14F-4D97-AF65-F5344CB8AC3E}">
        <p14:creationId xmlns:p14="http://schemas.microsoft.com/office/powerpoint/2010/main" val="2734647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5887" y="0"/>
            <a:ext cx="36900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30613"/>
                </a:solidFill>
                <a:effectLst/>
                <a:uLnTx/>
                <a:uFillTx/>
                <a:latin typeface="Arial"/>
                <a:ea typeface="+mn-ea"/>
                <a:cs typeface="+mn-cs"/>
              </a:rPr>
              <a:t>Scaling part-2: Depth</a:t>
            </a:r>
          </a:p>
        </p:txBody>
      </p:sp>
      <p:pic>
        <p:nvPicPr>
          <p:cNvPr id="31"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l="8665" t="8308" r="16875" b="6947"/>
          <a:stretch/>
        </p:blipFill>
        <p:spPr>
          <a:xfrm>
            <a:off x="1344454" y="3812744"/>
            <a:ext cx="2104432" cy="2105326"/>
          </a:xfrm>
          <a:prstGeom prst="rect">
            <a:avLst/>
          </a:prstGeom>
          <a:scene3d>
            <a:camera prst="isometricOffAxis2Right"/>
            <a:lightRig rig="threePt" dir="t"/>
          </a:scene3d>
        </p:spPr>
      </p:pic>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12028" t="8086" r="16581" b="9250"/>
          <a:stretch/>
        </p:blipFill>
        <p:spPr>
          <a:xfrm>
            <a:off x="3082452" y="3811368"/>
            <a:ext cx="2114794" cy="2105326"/>
          </a:xfrm>
          <a:prstGeom prst="rect">
            <a:avLst/>
          </a:prstGeom>
          <a:scene3d>
            <a:camera prst="isometricOffAxis2Right"/>
            <a:lightRig rig="threePt" dir="t"/>
          </a:scene3d>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10160" t="8122" r="17466" b="8892"/>
          <a:stretch/>
        </p:blipFill>
        <p:spPr>
          <a:xfrm>
            <a:off x="4786030" y="3811368"/>
            <a:ext cx="2130698" cy="2105326"/>
          </a:xfrm>
          <a:prstGeom prst="rect">
            <a:avLst/>
          </a:prstGeom>
          <a:scene3d>
            <a:camera prst="isometricOffAxis2Right"/>
            <a:lightRig rig="threePt" dir="t"/>
          </a:scene3d>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l="10726" t="8719" r="17248" b="9486"/>
          <a:stretch/>
        </p:blipFill>
        <p:spPr>
          <a:xfrm>
            <a:off x="6524462" y="3812828"/>
            <a:ext cx="2121311" cy="2103812"/>
          </a:xfrm>
          <a:prstGeom prst="rect">
            <a:avLst/>
          </a:prstGeom>
          <a:scene3d>
            <a:camera prst="isometricOffAxis2Right"/>
            <a:lightRig rig="threePt" dir="t"/>
          </a:scene3d>
        </p:spPr>
      </p:pic>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10160" t="8122" r="17466" b="8892"/>
          <a:stretch/>
        </p:blipFill>
        <p:spPr>
          <a:xfrm>
            <a:off x="1423804" y="889979"/>
            <a:ext cx="2025800" cy="2105326"/>
          </a:xfrm>
          <a:prstGeom prst="rect">
            <a:avLst/>
          </a:prstGeom>
          <a:scene3d>
            <a:camera prst="isometricOffAxis2Right"/>
            <a:lightRig rig="threePt" dir="t"/>
          </a:scene3d>
        </p:spPr>
      </p:pic>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l="10726" t="8719" r="17248" b="9486"/>
          <a:stretch/>
        </p:blipFill>
        <p:spPr>
          <a:xfrm>
            <a:off x="3162234" y="891439"/>
            <a:ext cx="2016875" cy="2103812"/>
          </a:xfrm>
          <a:prstGeom prst="rect">
            <a:avLst/>
          </a:prstGeom>
          <a:scene3d>
            <a:camera prst="isometricOffAxis2Right"/>
            <a:lightRig rig="threePt" dir="t"/>
          </a:scene3d>
        </p:spPr>
      </p:pic>
      <p:sp>
        <p:nvSpPr>
          <p:cNvPr id="37" name="TextBox 36"/>
          <p:cNvSpPr txBox="1"/>
          <p:nvPr/>
        </p:nvSpPr>
        <p:spPr>
          <a:xfrm>
            <a:off x="4956309" y="576880"/>
            <a:ext cx="635366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13C3A"/>
                </a:solidFill>
                <a:effectLst/>
                <a:uLnTx/>
                <a:uFillTx/>
                <a:latin typeface="Arial"/>
                <a:ea typeface="+mn-ea"/>
                <a:cs typeface="+mn-cs"/>
              </a:rPr>
              <a:t>Each layer has different Scaling (</a:t>
            </a:r>
            <a:r>
              <a:rPr kumimoji="0" lang="en-US" sz="2000" b="1" i="1" u="none" strike="noStrike" kern="1200" cap="none" spc="0" normalizeH="0" baseline="0" noProof="0" dirty="0">
                <a:ln>
                  <a:noFill/>
                </a:ln>
                <a:solidFill>
                  <a:srgbClr val="0070C0"/>
                </a:solidFill>
                <a:effectLst/>
                <a:uLnTx/>
                <a:uFillTx/>
                <a:latin typeface="Arial"/>
                <a:ea typeface="+mn-ea"/>
                <a:cs typeface="+mn-cs"/>
              </a:rPr>
              <a:t>S</a:t>
            </a:r>
            <a:r>
              <a:rPr kumimoji="0" lang="en-US" sz="2000" b="0" i="0" u="none" strike="noStrike" kern="1200" cap="none" spc="0" normalizeH="0" baseline="0" noProof="0" dirty="0">
                <a:ln>
                  <a:noFill/>
                </a:ln>
                <a:solidFill>
                  <a:srgbClr val="413C3A"/>
                </a:solidFill>
                <a:effectLst/>
                <a:uLnTx/>
                <a:uFillTx/>
                <a:latin typeface="Arial"/>
                <a:ea typeface="+mn-ea"/>
                <a:cs typeface="+mn-cs"/>
              </a:rPr>
              <a:t>) and bias (</a:t>
            </a:r>
            <a:r>
              <a:rPr kumimoji="0" lang="en-US" sz="2000" b="1" i="1" u="none" strike="noStrike" kern="1200" cap="none" spc="0" normalizeH="0" baseline="0" noProof="0" dirty="0">
                <a:ln>
                  <a:noFill/>
                </a:ln>
                <a:solidFill>
                  <a:srgbClr val="00A79F"/>
                </a:solidFill>
                <a:effectLst/>
                <a:uLnTx/>
                <a:uFillTx/>
                <a:latin typeface="Arial"/>
                <a:ea typeface="+mn-ea"/>
                <a:cs typeface="+mn-cs"/>
              </a:rPr>
              <a:t>B</a:t>
            </a:r>
            <a:r>
              <a:rPr kumimoji="0" lang="en-US" sz="2000" b="0" i="0" u="none" strike="noStrike" kern="1200" cap="none" spc="0" normalizeH="0" baseline="0" noProof="0" dirty="0">
                <a:ln>
                  <a:noFill/>
                </a:ln>
                <a:solidFill>
                  <a:srgbClr val="413C3A"/>
                </a:solidFill>
                <a:effectLst/>
                <a:uLnTx/>
                <a:uFillTx/>
                <a:latin typeface="Arial"/>
                <a:ea typeface="+mn-ea"/>
                <a:cs typeface="+mn-cs"/>
              </a:rPr>
              <a:t>) parameters!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13C3A"/>
                </a:solidFill>
                <a:effectLst/>
                <a:uLnTx/>
                <a:uFillTx/>
                <a:latin typeface="Arial"/>
                <a:ea typeface="+mn-ea"/>
                <a:cs typeface="+mn-cs"/>
              </a:rPr>
              <a:t>Total number of </a:t>
            </a:r>
            <a:r>
              <a:rPr kumimoji="0" lang="en-US" sz="2000" b="0" i="1" u="none" strike="noStrike" kern="1200" cap="none" spc="0" normalizeH="0" baseline="0" noProof="0" dirty="0">
                <a:ln>
                  <a:noFill/>
                </a:ln>
                <a:solidFill>
                  <a:srgbClr val="413C3A"/>
                </a:solidFill>
                <a:effectLst/>
                <a:uLnTx/>
                <a:uFillTx/>
                <a:latin typeface="Arial"/>
                <a:ea typeface="+mn-ea"/>
                <a:cs typeface="+mn-cs"/>
              </a:rPr>
              <a:t>optical </a:t>
            </a:r>
            <a:r>
              <a:rPr kumimoji="0" lang="en-US" sz="2000" b="0" i="0" u="none" strike="noStrike" kern="1200" cap="none" spc="0" normalizeH="0" baseline="0" noProof="0" dirty="0">
                <a:ln>
                  <a:noFill/>
                </a:ln>
                <a:solidFill>
                  <a:srgbClr val="413C3A"/>
                </a:solidFill>
                <a:effectLst/>
                <a:uLnTx/>
                <a:uFillTx/>
                <a:latin typeface="Arial"/>
                <a:ea typeface="+mn-ea"/>
                <a:cs typeface="+mn-cs"/>
              </a:rPr>
              <a:t>parameters is 2NW</a:t>
            </a:r>
            <a:r>
              <a:rPr kumimoji="0" lang="en-US" sz="2000" b="0" i="0" u="none" strike="noStrike" kern="1200" cap="none" spc="0" normalizeH="0" baseline="30000" noProof="0" dirty="0">
                <a:ln>
                  <a:noFill/>
                </a:ln>
                <a:solidFill>
                  <a:srgbClr val="413C3A"/>
                </a:solidFill>
                <a:effectLst/>
                <a:uLnTx/>
                <a:uFillTx/>
                <a:latin typeface="Arial"/>
                <a:ea typeface="+mn-ea"/>
                <a:cs typeface="+mn-cs"/>
              </a:rPr>
              <a:t>2</a:t>
            </a:r>
            <a:endParaRPr kumimoji="0" lang="en-US" sz="2000" b="0" i="0" u="none" strike="noStrike" kern="1200" cap="none" spc="0" normalizeH="0" baseline="0" noProof="0" dirty="0">
              <a:ln>
                <a:noFill/>
              </a:ln>
              <a:solidFill>
                <a:srgbClr val="413C3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13C3A"/>
              </a:solidFill>
              <a:effectLst/>
              <a:uLnTx/>
              <a:uFillTx/>
              <a:latin typeface="Arial"/>
              <a:ea typeface="+mn-ea"/>
              <a:cs typeface="+mn-cs"/>
            </a:endParaRPr>
          </a:p>
        </p:txBody>
      </p:sp>
      <p:sp>
        <p:nvSpPr>
          <p:cNvPr id="38" name="TextBox 37"/>
          <p:cNvSpPr txBox="1"/>
          <p:nvPr/>
        </p:nvSpPr>
        <p:spPr>
          <a:xfrm>
            <a:off x="289666" y="1747134"/>
            <a:ext cx="1666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3C3A"/>
                </a:solidFill>
                <a:effectLst/>
                <a:uLnTx/>
                <a:uFillTx/>
                <a:latin typeface="Arial"/>
                <a:ea typeface="+mn-ea"/>
                <a:cs typeface="+mn-cs"/>
              </a:rPr>
              <a:t>N=2 layers</a:t>
            </a:r>
          </a:p>
        </p:txBody>
      </p:sp>
      <p:sp>
        <p:nvSpPr>
          <p:cNvPr id="39" name="TextBox 38"/>
          <p:cNvSpPr txBox="1"/>
          <p:nvPr/>
        </p:nvSpPr>
        <p:spPr>
          <a:xfrm>
            <a:off x="289666" y="4447812"/>
            <a:ext cx="1753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3C3A"/>
                </a:solidFill>
                <a:effectLst/>
                <a:uLnTx/>
                <a:uFillTx/>
                <a:latin typeface="Arial"/>
                <a:ea typeface="+mn-ea"/>
                <a:cs typeface="+mn-cs"/>
              </a:rPr>
              <a:t>N=4 layers</a:t>
            </a:r>
          </a:p>
        </p:txBody>
      </p:sp>
      <p:sp>
        <p:nvSpPr>
          <p:cNvPr id="10" name="Rectangle 9"/>
          <p:cNvSpPr/>
          <p:nvPr/>
        </p:nvSpPr>
        <p:spPr>
          <a:xfrm>
            <a:off x="1686972" y="3220571"/>
            <a:ext cx="143536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256x256x2</a:t>
            </a:r>
          </a:p>
        </p:txBody>
      </p:sp>
      <p:sp>
        <p:nvSpPr>
          <p:cNvPr id="41" name="Rectangle 40"/>
          <p:cNvSpPr/>
          <p:nvPr/>
        </p:nvSpPr>
        <p:spPr>
          <a:xfrm>
            <a:off x="3338880" y="3220571"/>
            <a:ext cx="143536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256x256x2</a:t>
            </a:r>
          </a:p>
        </p:txBody>
      </p:sp>
      <p:sp>
        <p:nvSpPr>
          <p:cNvPr id="42" name="Rectangle 41"/>
          <p:cNvSpPr/>
          <p:nvPr/>
        </p:nvSpPr>
        <p:spPr>
          <a:xfrm>
            <a:off x="1686972" y="6120678"/>
            <a:ext cx="15096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256x256x2</a:t>
            </a:r>
          </a:p>
        </p:txBody>
      </p:sp>
      <p:sp>
        <p:nvSpPr>
          <p:cNvPr id="43" name="Rectangle 42"/>
          <p:cNvSpPr/>
          <p:nvPr/>
        </p:nvSpPr>
        <p:spPr>
          <a:xfrm>
            <a:off x="3338880" y="6120678"/>
            <a:ext cx="15096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256x256x2</a:t>
            </a:r>
          </a:p>
        </p:txBody>
      </p:sp>
      <p:sp>
        <p:nvSpPr>
          <p:cNvPr id="44" name="Rectangle 43"/>
          <p:cNvSpPr/>
          <p:nvPr/>
        </p:nvSpPr>
        <p:spPr>
          <a:xfrm>
            <a:off x="5078340" y="6132042"/>
            <a:ext cx="15096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256x256x2</a:t>
            </a:r>
          </a:p>
        </p:txBody>
      </p:sp>
      <p:sp>
        <p:nvSpPr>
          <p:cNvPr id="45" name="Rectangle 44"/>
          <p:cNvSpPr/>
          <p:nvPr/>
        </p:nvSpPr>
        <p:spPr>
          <a:xfrm>
            <a:off x="6730248" y="6132042"/>
            <a:ext cx="15096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3C3A"/>
                </a:solidFill>
                <a:effectLst/>
                <a:uLnTx/>
                <a:uFillTx/>
                <a:latin typeface="Arial"/>
                <a:ea typeface="+mn-ea"/>
                <a:cs typeface="+mn-cs"/>
              </a:rPr>
              <a:t>256x256x2</a:t>
            </a:r>
          </a:p>
        </p:txBody>
      </p:sp>
      <p:sp>
        <p:nvSpPr>
          <p:cNvPr id="46" name="TextBox 45"/>
          <p:cNvSpPr txBox="1"/>
          <p:nvPr/>
        </p:nvSpPr>
        <p:spPr>
          <a:xfrm>
            <a:off x="8800538" y="4447811"/>
            <a:ext cx="27186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3C3A"/>
                </a:solidFill>
                <a:effectLst/>
                <a:uLnTx/>
                <a:uFillTx/>
                <a:latin typeface="Arial"/>
                <a:ea typeface="+mn-ea"/>
                <a:cs typeface="+mn-cs"/>
              </a:rPr>
              <a:t>2NW</a:t>
            </a:r>
            <a:r>
              <a:rPr kumimoji="0" lang="en-US" sz="2400" b="0" i="0" u="none" strike="noStrike" kern="1200" cap="none" spc="0" normalizeH="0" baseline="30000" noProof="0" dirty="0">
                <a:ln>
                  <a:noFill/>
                </a:ln>
                <a:solidFill>
                  <a:srgbClr val="413C3A"/>
                </a:solidFill>
                <a:effectLst/>
                <a:uLnTx/>
                <a:uFillTx/>
                <a:latin typeface="Arial"/>
                <a:ea typeface="+mn-ea"/>
                <a:cs typeface="+mn-cs"/>
              </a:rPr>
              <a:t>2</a:t>
            </a:r>
            <a:r>
              <a:rPr kumimoji="0" lang="en-US" sz="2400" b="0" i="0" u="none" strike="noStrike" kern="1200" cap="none" spc="0" normalizeH="0" baseline="0" noProof="0" dirty="0">
                <a:ln>
                  <a:noFill/>
                </a:ln>
                <a:solidFill>
                  <a:srgbClr val="413C3A"/>
                </a:solidFill>
                <a:effectLst/>
                <a:uLnTx/>
                <a:uFillTx/>
                <a:latin typeface="Arial"/>
                <a:ea typeface="+mn-ea"/>
                <a:cs typeface="+mn-cs"/>
              </a:rPr>
              <a:t> = 524,288</a:t>
            </a:r>
          </a:p>
        </p:txBody>
      </p:sp>
      <p:sp>
        <p:nvSpPr>
          <p:cNvPr id="47" name="TextBox 46"/>
          <p:cNvSpPr txBox="1"/>
          <p:nvPr/>
        </p:nvSpPr>
        <p:spPr>
          <a:xfrm>
            <a:off x="8800537" y="1880946"/>
            <a:ext cx="24956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3C3A"/>
                </a:solidFill>
                <a:effectLst/>
                <a:uLnTx/>
                <a:uFillTx/>
                <a:latin typeface="Arial"/>
                <a:ea typeface="+mn-ea"/>
                <a:cs typeface="+mn-cs"/>
              </a:rPr>
              <a:t>2NW</a:t>
            </a:r>
            <a:r>
              <a:rPr kumimoji="0" lang="en-US" sz="2400" b="0" i="0" u="none" strike="noStrike" kern="1200" cap="none" spc="0" normalizeH="0" baseline="30000" noProof="0" dirty="0">
                <a:ln>
                  <a:noFill/>
                </a:ln>
                <a:solidFill>
                  <a:srgbClr val="413C3A"/>
                </a:solidFill>
                <a:effectLst/>
                <a:uLnTx/>
                <a:uFillTx/>
                <a:latin typeface="Arial"/>
                <a:ea typeface="+mn-ea"/>
                <a:cs typeface="+mn-cs"/>
              </a:rPr>
              <a:t>2</a:t>
            </a:r>
            <a:r>
              <a:rPr kumimoji="0" lang="en-US" sz="2400" b="0" i="0" u="none" strike="noStrike" kern="1200" cap="none" spc="0" normalizeH="0" baseline="0" noProof="0" dirty="0">
                <a:ln>
                  <a:noFill/>
                </a:ln>
                <a:solidFill>
                  <a:srgbClr val="413C3A"/>
                </a:solidFill>
                <a:effectLst/>
                <a:uLnTx/>
                <a:uFillTx/>
                <a:latin typeface="Arial"/>
                <a:ea typeface="+mn-ea"/>
                <a:cs typeface="+mn-cs"/>
              </a:rPr>
              <a:t> = 262,144</a:t>
            </a:r>
          </a:p>
        </p:txBody>
      </p:sp>
    </p:spTree>
    <p:extLst>
      <p:ext uri="{BB962C8B-B14F-4D97-AF65-F5344CB8AC3E}">
        <p14:creationId xmlns:p14="http://schemas.microsoft.com/office/powerpoint/2010/main" val="40440079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28DF2-030A-5F78-47A0-538C3CDC1C4F}"/>
              </a:ext>
            </a:extLst>
          </p:cNvPr>
          <p:cNvSpPr txBox="1">
            <a:spLocks/>
          </p:cNvSpPr>
          <p:nvPr/>
        </p:nvSpPr>
        <p:spPr>
          <a:xfrm>
            <a:off x="150725" y="0"/>
            <a:ext cx="10515600" cy="1325563"/>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dirty="0">
                <a:solidFill>
                  <a:srgbClr val="0070C0"/>
                </a:solidFill>
              </a:rPr>
              <a:t>Scaling</a:t>
            </a:r>
          </a:p>
        </p:txBody>
      </p:sp>
      <p:sp>
        <p:nvSpPr>
          <p:cNvPr id="4" name="Title 1">
            <a:extLst>
              <a:ext uri="{FF2B5EF4-FFF2-40B4-BE49-F238E27FC236}">
                <a16:creationId xmlns:a16="http://schemas.microsoft.com/office/drawing/2014/main" id="{9096D183-5074-EA58-1BBF-525213B5C4AB}"/>
              </a:ext>
            </a:extLst>
          </p:cNvPr>
          <p:cNvSpPr txBox="1">
            <a:spLocks/>
          </p:cNvSpPr>
          <p:nvPr/>
        </p:nvSpPr>
        <p:spPr>
          <a:xfrm>
            <a:off x="817179" y="1047959"/>
            <a:ext cx="10515600" cy="1325563"/>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dirty="0"/>
              <a:t>Fashion MNIST database</a:t>
            </a:r>
          </a:p>
        </p:txBody>
      </p:sp>
      <p:pic>
        <p:nvPicPr>
          <p:cNvPr id="5" name="Picture 4">
            <a:extLst>
              <a:ext uri="{FF2B5EF4-FFF2-40B4-BE49-F238E27FC236}">
                <a16:creationId xmlns:a16="http://schemas.microsoft.com/office/drawing/2014/main" id="{CB6ABC5A-E3E7-4FA5-9CEE-B6E81FF42ACA}"/>
              </a:ext>
            </a:extLst>
          </p:cNvPr>
          <p:cNvPicPr>
            <a:picLocks noChangeAspect="1"/>
          </p:cNvPicPr>
          <p:nvPr/>
        </p:nvPicPr>
        <p:blipFill>
          <a:blip r:embed="rId2"/>
          <a:stretch>
            <a:fillRect/>
          </a:stretch>
        </p:blipFill>
        <p:spPr>
          <a:xfrm>
            <a:off x="287608" y="2098233"/>
            <a:ext cx="11616784" cy="4251108"/>
          </a:xfrm>
          <a:prstGeom prst="rect">
            <a:avLst/>
          </a:prstGeom>
        </p:spPr>
      </p:pic>
    </p:spTree>
    <p:extLst>
      <p:ext uri="{BB962C8B-B14F-4D97-AF65-F5344CB8AC3E}">
        <p14:creationId xmlns:p14="http://schemas.microsoft.com/office/powerpoint/2010/main" val="1303692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B2CF0C-AAC3-1B48-9186-AB758B488426}"/>
              </a:ext>
            </a:extLst>
          </p:cNvPr>
          <p:cNvSpPr txBox="1">
            <a:spLocks/>
          </p:cNvSpPr>
          <p:nvPr/>
        </p:nvSpPr>
        <p:spPr>
          <a:xfrm>
            <a:off x="150725" y="0"/>
            <a:ext cx="10515600" cy="1325563"/>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400" dirty="0">
                <a:solidFill>
                  <a:srgbClr val="0070C0"/>
                </a:solidFill>
              </a:rPr>
              <a:t>Scaling</a:t>
            </a:r>
          </a:p>
        </p:txBody>
      </p:sp>
      <p:sp>
        <p:nvSpPr>
          <p:cNvPr id="4" name="Title 1">
            <a:extLst>
              <a:ext uri="{FF2B5EF4-FFF2-40B4-BE49-F238E27FC236}">
                <a16:creationId xmlns:a16="http://schemas.microsoft.com/office/drawing/2014/main" id="{6AF2AB1E-25B1-665E-2C2F-1ABA901D2B75}"/>
              </a:ext>
            </a:extLst>
          </p:cNvPr>
          <p:cNvSpPr txBox="1">
            <a:spLocks/>
          </p:cNvSpPr>
          <p:nvPr/>
        </p:nvSpPr>
        <p:spPr>
          <a:xfrm>
            <a:off x="838199" y="942648"/>
            <a:ext cx="10515600" cy="1325563"/>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dirty="0" err="1"/>
              <a:t>Imagenette</a:t>
            </a:r>
            <a:r>
              <a:rPr lang="en-US" sz="4400" dirty="0"/>
              <a:t> database</a:t>
            </a:r>
          </a:p>
        </p:txBody>
      </p:sp>
      <p:pic>
        <p:nvPicPr>
          <p:cNvPr id="5" name="Picture 4">
            <a:extLst>
              <a:ext uri="{FF2B5EF4-FFF2-40B4-BE49-F238E27FC236}">
                <a16:creationId xmlns:a16="http://schemas.microsoft.com/office/drawing/2014/main" id="{6E8067E0-5D2B-370B-63E5-C878D734F9E0}"/>
              </a:ext>
            </a:extLst>
          </p:cNvPr>
          <p:cNvPicPr>
            <a:picLocks noChangeAspect="1"/>
          </p:cNvPicPr>
          <p:nvPr/>
        </p:nvPicPr>
        <p:blipFill>
          <a:blip r:embed="rId2"/>
          <a:stretch>
            <a:fillRect/>
          </a:stretch>
        </p:blipFill>
        <p:spPr>
          <a:xfrm>
            <a:off x="151563" y="1782637"/>
            <a:ext cx="11888875" cy="4400791"/>
          </a:xfrm>
          <a:prstGeom prst="rect">
            <a:avLst/>
          </a:prstGeom>
        </p:spPr>
      </p:pic>
      <p:sp>
        <p:nvSpPr>
          <p:cNvPr id="10" name="TextBox 9">
            <a:extLst>
              <a:ext uri="{FF2B5EF4-FFF2-40B4-BE49-F238E27FC236}">
                <a16:creationId xmlns:a16="http://schemas.microsoft.com/office/drawing/2014/main" id="{1B9C680C-5531-E20A-6142-D9A39BDE3B1C}"/>
              </a:ext>
            </a:extLst>
          </p:cNvPr>
          <p:cNvSpPr txBox="1"/>
          <p:nvPr/>
        </p:nvSpPr>
        <p:spPr>
          <a:xfrm>
            <a:off x="8517678" y="2555664"/>
            <a:ext cx="3458063" cy="420564"/>
          </a:xfrm>
          <a:prstGeom prst="rect">
            <a:avLst/>
          </a:prstGeom>
          <a:noFill/>
        </p:spPr>
        <p:txBody>
          <a:bodyPr wrap="none" rtlCol="0">
            <a:spAutoFit/>
          </a:bodyPr>
          <a:lstStyle/>
          <a:p>
            <a:r>
              <a:rPr lang="en-US" sz="2133" dirty="0" err="1"/>
              <a:t>Imagenette</a:t>
            </a:r>
            <a:r>
              <a:rPr lang="en-US" sz="2133" dirty="0"/>
              <a:t>: 10K images: </a:t>
            </a:r>
            <a:r>
              <a:rPr lang="en-US" sz="2133" b="1" dirty="0"/>
              <a:t>1GB</a:t>
            </a:r>
          </a:p>
        </p:txBody>
      </p:sp>
      <p:sp>
        <p:nvSpPr>
          <p:cNvPr id="7" name="Oval 6">
            <a:extLst>
              <a:ext uri="{FF2B5EF4-FFF2-40B4-BE49-F238E27FC236}">
                <a16:creationId xmlns:a16="http://schemas.microsoft.com/office/drawing/2014/main" id="{0BF7F155-3B68-DF6E-74D9-4A49F21C36BB}"/>
              </a:ext>
            </a:extLst>
          </p:cNvPr>
          <p:cNvSpPr/>
          <p:nvPr/>
        </p:nvSpPr>
        <p:spPr>
          <a:xfrm>
            <a:off x="10236819" y="5609063"/>
            <a:ext cx="167268" cy="211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3BA5C3BB-5880-AA79-280A-A3EC646643CF}"/>
              </a:ext>
            </a:extLst>
          </p:cNvPr>
          <p:cNvSpPr txBox="1"/>
          <p:nvPr/>
        </p:nvSpPr>
        <p:spPr>
          <a:xfrm>
            <a:off x="10002641" y="6208545"/>
            <a:ext cx="1862256" cy="523220"/>
          </a:xfrm>
          <a:prstGeom prst="rect">
            <a:avLst/>
          </a:prstGeom>
          <a:noFill/>
        </p:spPr>
        <p:txBody>
          <a:bodyPr wrap="square" rtlCol="0">
            <a:spAutoFit/>
          </a:bodyPr>
          <a:lstStyle/>
          <a:p>
            <a:r>
              <a:rPr lang="en-CH" sz="1400" b="1" dirty="0"/>
              <a:t>Experiment:</a:t>
            </a:r>
          </a:p>
          <a:p>
            <a:r>
              <a:rPr lang="en-CH" sz="1400" dirty="0"/>
              <a:t>700,000 parameters</a:t>
            </a:r>
          </a:p>
        </p:txBody>
      </p:sp>
      <p:cxnSp>
        <p:nvCxnSpPr>
          <p:cNvPr id="15" name="Straight Arrow Connector 14">
            <a:extLst>
              <a:ext uri="{FF2B5EF4-FFF2-40B4-BE49-F238E27FC236}">
                <a16:creationId xmlns:a16="http://schemas.microsoft.com/office/drawing/2014/main" id="{856F5E0C-12D2-BFE2-82B4-21C84D58D4B2}"/>
              </a:ext>
            </a:extLst>
          </p:cNvPr>
          <p:cNvCxnSpPr/>
          <p:nvPr/>
        </p:nvCxnSpPr>
        <p:spPr>
          <a:xfrm flipH="1" flipV="1">
            <a:off x="10337180" y="5887844"/>
            <a:ext cx="89210" cy="323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688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graphs showing different types of data&#10;&#10;Description automatically generated">
            <a:extLst>
              <a:ext uri="{FF2B5EF4-FFF2-40B4-BE49-F238E27FC236}">
                <a16:creationId xmlns:a16="http://schemas.microsoft.com/office/drawing/2014/main" id="{89BDA94C-3E4B-B7D6-A6E9-ADE53E468E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 t="-446" r="-1" b="49999"/>
          <a:stretch/>
        </p:blipFill>
        <p:spPr>
          <a:xfrm>
            <a:off x="1957045" y="1004285"/>
            <a:ext cx="8365067" cy="3310467"/>
          </a:xfrm>
          <a:prstGeom prst="rect">
            <a:avLst/>
          </a:prstGeom>
          <a:ln>
            <a:solidFill>
              <a:schemeClr val="tx1"/>
            </a:solidFill>
            <a:prstDash val="sysDot"/>
          </a:ln>
        </p:spPr>
      </p:pic>
      <p:sp>
        <p:nvSpPr>
          <p:cNvPr id="3" name="Oval 2">
            <a:extLst>
              <a:ext uri="{FF2B5EF4-FFF2-40B4-BE49-F238E27FC236}">
                <a16:creationId xmlns:a16="http://schemas.microsoft.com/office/drawing/2014/main" id="{13C802A3-4AB1-6610-914C-6CD7D5FA4F85}"/>
              </a:ext>
            </a:extLst>
          </p:cNvPr>
          <p:cNvSpPr/>
          <p:nvPr/>
        </p:nvSpPr>
        <p:spPr>
          <a:xfrm>
            <a:off x="2220440" y="3696687"/>
            <a:ext cx="344537" cy="330740"/>
          </a:xfrm>
          <a:prstGeom prst="ellipse">
            <a:avLst/>
          </a:prstGeom>
          <a:noFill/>
          <a:ln w="1905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20BF0A1-9373-1AC0-1895-D116BBED8E2E}"/>
              </a:ext>
            </a:extLst>
          </p:cNvPr>
          <p:cNvSpPr txBox="1"/>
          <p:nvPr/>
        </p:nvSpPr>
        <p:spPr>
          <a:xfrm>
            <a:off x="314511" y="6268954"/>
            <a:ext cx="11562975" cy="646331"/>
          </a:xfrm>
          <a:prstGeom prst="rect">
            <a:avLst/>
          </a:prstGeom>
          <a:noFill/>
        </p:spPr>
        <p:txBody>
          <a:bodyPr wrap="square" rtlCol="0">
            <a:spAutoFit/>
          </a:bodyPr>
          <a:lstStyle/>
          <a:p>
            <a:r>
              <a:rPr lang="en-US" dirty="0"/>
              <a:t>nPOLO uses 64 discrete sampling regions at the output plane. We  assume we have 64 detectors (8-bit) with 50% efficiency at </a:t>
            </a:r>
            <a:r>
              <a:rPr lang="el-GR" dirty="0"/>
              <a:t>λ</a:t>
            </a:r>
            <a:r>
              <a:rPr lang="en-US" dirty="0"/>
              <a:t>=850 nm and we consider only the shot noise. We also assume 90% reflectivity for the SLM. </a:t>
            </a:r>
          </a:p>
        </p:txBody>
      </p:sp>
      <p:sp>
        <p:nvSpPr>
          <p:cNvPr id="18" name="Oval 17">
            <a:extLst>
              <a:ext uri="{FF2B5EF4-FFF2-40B4-BE49-F238E27FC236}">
                <a16:creationId xmlns:a16="http://schemas.microsoft.com/office/drawing/2014/main" id="{FA309A5B-333D-5AE1-0520-4077BD2B58F0}"/>
              </a:ext>
            </a:extLst>
          </p:cNvPr>
          <p:cNvSpPr/>
          <p:nvPr/>
        </p:nvSpPr>
        <p:spPr>
          <a:xfrm>
            <a:off x="6673907" y="1296956"/>
            <a:ext cx="344537" cy="330740"/>
          </a:xfrm>
          <a:prstGeom prst="ellipse">
            <a:avLst/>
          </a:prstGeom>
          <a:noFill/>
          <a:ln w="19050">
            <a:solidFill>
              <a:schemeClr val="accent5">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443696-8E75-A45F-EBE6-D5FBF970359B}"/>
              </a:ext>
            </a:extLst>
          </p:cNvPr>
          <p:cNvSpPr/>
          <p:nvPr/>
        </p:nvSpPr>
        <p:spPr>
          <a:xfrm>
            <a:off x="5607528" y="1131586"/>
            <a:ext cx="344537" cy="330740"/>
          </a:xfrm>
          <a:prstGeom prst="ellipse">
            <a:avLst/>
          </a:prstGeom>
          <a:noFill/>
          <a:ln w="1905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ED3EC7-616A-B6B6-7B81-79A68F3BED72}"/>
              </a:ext>
            </a:extLst>
          </p:cNvPr>
          <p:cNvSpPr/>
          <p:nvPr/>
        </p:nvSpPr>
        <p:spPr>
          <a:xfrm>
            <a:off x="9977575" y="3644483"/>
            <a:ext cx="344537" cy="330740"/>
          </a:xfrm>
          <a:prstGeom prst="ellipse">
            <a:avLst/>
          </a:prstGeom>
          <a:noFill/>
          <a:ln w="1905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0FDB12E-23FF-9067-6F98-6EA7F4D7FC9A}"/>
              </a:ext>
            </a:extLst>
          </p:cNvPr>
          <p:cNvSpPr txBox="1"/>
          <p:nvPr/>
        </p:nvSpPr>
        <p:spPr>
          <a:xfrm>
            <a:off x="835593" y="4910180"/>
            <a:ext cx="5412807" cy="1200329"/>
          </a:xfrm>
          <a:prstGeom prst="rect">
            <a:avLst/>
          </a:prstGeom>
          <a:noFill/>
        </p:spPr>
        <p:txBody>
          <a:bodyPr wrap="square" rtlCol="0">
            <a:spAutoFit/>
          </a:bodyPr>
          <a:lstStyle/>
          <a:p>
            <a:r>
              <a:rPr lang="en-US" b="0" i="0" dirty="0">
                <a:effectLst/>
                <a:cs typeface="Arial" panose="020B0604020202020204" pitchFamily="34" charset="0"/>
              </a:rPr>
              <a:t>Minimum number of input photons required: 9.2x10</a:t>
            </a:r>
            <a:r>
              <a:rPr lang="en-US" b="0" i="0" baseline="30000" dirty="0">
                <a:effectLst/>
                <a:cs typeface="Arial" panose="020B0604020202020204" pitchFamily="34" charset="0"/>
              </a:rPr>
              <a:t>6</a:t>
            </a:r>
            <a:r>
              <a:rPr lang="en-US" b="0" i="0" dirty="0">
                <a:effectLst/>
                <a:cs typeface="Arial" panose="020B0604020202020204" pitchFamily="34" charset="0"/>
              </a:rPr>
              <a:t> </a:t>
            </a:r>
          </a:p>
          <a:p>
            <a:r>
              <a:rPr lang="en-US" b="0" i="0" dirty="0">
                <a:effectLst/>
                <a:cs typeface="Arial" panose="020B0604020202020204" pitchFamily="34" charset="0"/>
              </a:rPr>
              <a:t>Total energy of the photons in Joules: 2.2x10</a:t>
            </a:r>
            <a:r>
              <a:rPr lang="en-US" baseline="30000" dirty="0">
                <a:cs typeface="Arial" panose="020B0604020202020204" pitchFamily="34" charset="0"/>
              </a:rPr>
              <a:t>-12</a:t>
            </a:r>
            <a:r>
              <a:rPr lang="en-US" b="0" i="0" dirty="0">
                <a:effectLst/>
                <a:cs typeface="Arial" panose="020B0604020202020204" pitchFamily="34" charset="0"/>
              </a:rPr>
              <a:t> </a:t>
            </a:r>
          </a:p>
          <a:p>
            <a:r>
              <a:rPr lang="en-US" b="0" i="0" dirty="0">
                <a:effectLst/>
                <a:cs typeface="Arial" panose="020B0604020202020204" pitchFamily="34" charset="0"/>
              </a:rPr>
              <a:t>Parameter number: 2048 </a:t>
            </a:r>
          </a:p>
          <a:p>
            <a:r>
              <a:rPr lang="en-US" dirty="0">
                <a:cs typeface="Arial" panose="020B0604020202020204" pitchFamily="34" charset="0"/>
              </a:rPr>
              <a:t>P</a:t>
            </a:r>
            <a:r>
              <a:rPr lang="en-US" b="0" i="0" dirty="0">
                <a:effectLst/>
                <a:cs typeface="Arial" panose="020B0604020202020204" pitchFamily="34" charset="0"/>
              </a:rPr>
              <a:t>hotons per parameter: 4500</a:t>
            </a:r>
            <a:endParaRPr lang="en-US" dirty="0">
              <a:cs typeface="Arial" panose="020B0604020202020204" pitchFamily="34" charset="0"/>
            </a:endParaRPr>
          </a:p>
        </p:txBody>
      </p:sp>
      <p:sp>
        <p:nvSpPr>
          <p:cNvPr id="32" name="TextBox 31">
            <a:extLst>
              <a:ext uri="{FF2B5EF4-FFF2-40B4-BE49-F238E27FC236}">
                <a16:creationId xmlns:a16="http://schemas.microsoft.com/office/drawing/2014/main" id="{D3B0920F-9F2E-5A02-D5FA-5BD4CDFB390D}"/>
              </a:ext>
            </a:extLst>
          </p:cNvPr>
          <p:cNvSpPr txBox="1"/>
          <p:nvPr/>
        </p:nvSpPr>
        <p:spPr>
          <a:xfrm>
            <a:off x="6508581" y="4820539"/>
            <a:ext cx="5363712" cy="1200329"/>
          </a:xfrm>
          <a:prstGeom prst="rect">
            <a:avLst/>
          </a:prstGeom>
          <a:noFill/>
        </p:spPr>
        <p:txBody>
          <a:bodyPr wrap="none" rtlCol="0">
            <a:spAutoFit/>
          </a:bodyPr>
          <a:lstStyle/>
          <a:p>
            <a:r>
              <a:rPr lang="en-US" dirty="0"/>
              <a:t>Minimum number of input photons required: 12.7x10</a:t>
            </a:r>
            <a:r>
              <a:rPr lang="en-US" baseline="30000" dirty="0"/>
              <a:t>6</a:t>
            </a:r>
            <a:r>
              <a:rPr lang="en-US" dirty="0"/>
              <a:t> </a:t>
            </a:r>
          </a:p>
          <a:p>
            <a:r>
              <a:rPr lang="en-US" dirty="0"/>
              <a:t>Total energy of the photons in Joules: 3x10</a:t>
            </a:r>
            <a:r>
              <a:rPr lang="en-US" baseline="30000" dirty="0"/>
              <a:t>-12</a:t>
            </a:r>
            <a:r>
              <a:rPr lang="en-US" dirty="0"/>
              <a:t> </a:t>
            </a:r>
          </a:p>
          <a:p>
            <a:r>
              <a:rPr lang="en-US" dirty="0"/>
              <a:t>Parameter number: 8.4x10</a:t>
            </a:r>
            <a:r>
              <a:rPr lang="en-US" baseline="30000" dirty="0"/>
              <a:t>6 </a:t>
            </a:r>
          </a:p>
          <a:p>
            <a:r>
              <a:rPr lang="en-US" dirty="0"/>
              <a:t>Photons per parameter: 1.5</a:t>
            </a:r>
          </a:p>
        </p:txBody>
      </p:sp>
      <p:cxnSp>
        <p:nvCxnSpPr>
          <p:cNvPr id="44" name="Straight Arrow Connector 43">
            <a:extLst>
              <a:ext uri="{FF2B5EF4-FFF2-40B4-BE49-F238E27FC236}">
                <a16:creationId xmlns:a16="http://schemas.microsoft.com/office/drawing/2014/main" id="{3B69FA42-AA93-24EE-79CD-6B8EA05D5086}"/>
              </a:ext>
            </a:extLst>
          </p:cNvPr>
          <p:cNvCxnSpPr>
            <a:cxnSpLocks/>
            <a:stCxn id="3" idx="5"/>
          </p:cNvCxnSpPr>
          <p:nvPr/>
        </p:nvCxnSpPr>
        <p:spPr>
          <a:xfrm>
            <a:off x="2514521" y="3978991"/>
            <a:ext cx="1027476" cy="558532"/>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0CBD3441-E4FD-79AF-64AA-803FF2CFA48D}"/>
              </a:ext>
            </a:extLst>
          </p:cNvPr>
          <p:cNvCxnSpPr>
            <a:cxnSpLocks/>
          </p:cNvCxnSpPr>
          <p:nvPr/>
        </p:nvCxnSpPr>
        <p:spPr>
          <a:xfrm flipH="1">
            <a:off x="3541997" y="1413004"/>
            <a:ext cx="3182366" cy="2985972"/>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18A1BA8D-B24D-BD03-1684-2507D2E84A88}"/>
              </a:ext>
            </a:extLst>
          </p:cNvPr>
          <p:cNvCxnSpPr>
            <a:cxnSpLocks/>
          </p:cNvCxnSpPr>
          <p:nvPr/>
        </p:nvCxnSpPr>
        <p:spPr>
          <a:xfrm>
            <a:off x="5901609" y="1344616"/>
            <a:ext cx="3249771" cy="3054360"/>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69B64E87-3AFE-2D3E-88D7-BDE60612B048}"/>
              </a:ext>
            </a:extLst>
          </p:cNvPr>
          <p:cNvCxnSpPr>
            <a:cxnSpLocks/>
          </p:cNvCxnSpPr>
          <p:nvPr/>
        </p:nvCxnSpPr>
        <p:spPr>
          <a:xfrm flipH="1">
            <a:off x="9151380" y="3878241"/>
            <a:ext cx="820180" cy="659282"/>
          </a:xfrm>
          <a:prstGeom prst="straightConnector1">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1A8044A8-BD88-2080-08CA-2B8952EC3D3E}"/>
              </a:ext>
            </a:extLst>
          </p:cNvPr>
          <p:cNvSpPr/>
          <p:nvPr/>
        </p:nvSpPr>
        <p:spPr>
          <a:xfrm>
            <a:off x="8819113" y="5566723"/>
            <a:ext cx="820180" cy="49740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Oval 4">
            <a:extLst>
              <a:ext uri="{FF2B5EF4-FFF2-40B4-BE49-F238E27FC236}">
                <a16:creationId xmlns:a16="http://schemas.microsoft.com/office/drawing/2014/main" id="{83037487-BD4F-1BE5-7B18-E003EA5CBE54}"/>
              </a:ext>
            </a:extLst>
          </p:cNvPr>
          <p:cNvSpPr/>
          <p:nvPr/>
        </p:nvSpPr>
        <p:spPr>
          <a:xfrm>
            <a:off x="2848508" y="5617984"/>
            <a:ext cx="820180" cy="49740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E86C6D01-CE91-F322-A92A-D6DB2C84EFDC}"/>
              </a:ext>
            </a:extLst>
          </p:cNvPr>
          <p:cNvSpPr txBox="1"/>
          <p:nvPr/>
        </p:nvSpPr>
        <p:spPr>
          <a:xfrm>
            <a:off x="4050326" y="25359"/>
            <a:ext cx="3803477" cy="707886"/>
          </a:xfrm>
          <a:prstGeom prst="rect">
            <a:avLst/>
          </a:prstGeom>
          <a:noFill/>
        </p:spPr>
        <p:txBody>
          <a:bodyPr wrap="none" rtlCol="0">
            <a:spAutoFit/>
          </a:bodyPr>
          <a:lstStyle/>
          <a:p>
            <a:r>
              <a:rPr lang="en-CH" sz="4000" dirty="0">
                <a:solidFill>
                  <a:srgbClr val="0070C0"/>
                </a:solidFill>
              </a:rPr>
              <a:t>Energy Efficiency </a:t>
            </a:r>
          </a:p>
        </p:txBody>
      </p:sp>
    </p:spTree>
    <p:extLst>
      <p:ext uri="{BB962C8B-B14F-4D97-AF65-F5344CB8AC3E}">
        <p14:creationId xmlns:p14="http://schemas.microsoft.com/office/powerpoint/2010/main" val="19689903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908B-5A0C-4C57-7116-184677B25D83}"/>
              </a:ext>
            </a:extLst>
          </p:cNvPr>
          <p:cNvSpPr>
            <a:spLocks noGrp="1"/>
          </p:cNvSpPr>
          <p:nvPr>
            <p:ph type="title"/>
          </p:nvPr>
        </p:nvSpPr>
        <p:spPr>
          <a:xfrm>
            <a:off x="906780" y="45431"/>
            <a:ext cx="10515600" cy="1325563"/>
          </a:xfrm>
        </p:spPr>
        <p:txBody>
          <a:bodyPr>
            <a:normAutofit/>
          </a:bodyPr>
          <a:lstStyle/>
          <a:p>
            <a:pPr algn="ctr"/>
            <a:r>
              <a:rPr lang="en-CH" sz="4000" dirty="0">
                <a:solidFill>
                  <a:srgbClr val="0070C0"/>
                </a:solidFill>
              </a:rPr>
              <a:t>Linear optics + digital nonlinearities</a:t>
            </a:r>
          </a:p>
        </p:txBody>
      </p:sp>
      <p:grpSp>
        <p:nvGrpSpPr>
          <p:cNvPr id="49" name="Group 48">
            <a:extLst>
              <a:ext uri="{FF2B5EF4-FFF2-40B4-BE49-F238E27FC236}">
                <a16:creationId xmlns:a16="http://schemas.microsoft.com/office/drawing/2014/main" id="{34A17204-48B6-A107-0CCC-76D6CAC59F4C}"/>
              </a:ext>
            </a:extLst>
          </p:cNvPr>
          <p:cNvGrpSpPr/>
          <p:nvPr/>
        </p:nvGrpSpPr>
        <p:grpSpPr>
          <a:xfrm>
            <a:off x="0" y="1573136"/>
            <a:ext cx="11753351" cy="3748905"/>
            <a:chOff x="0" y="1573136"/>
            <a:chExt cx="11753351" cy="3748905"/>
          </a:xfrm>
        </p:grpSpPr>
        <p:sp>
          <p:nvSpPr>
            <p:cNvPr id="4" name="Rectangle 3">
              <a:extLst>
                <a:ext uri="{FF2B5EF4-FFF2-40B4-BE49-F238E27FC236}">
                  <a16:creationId xmlns:a16="http://schemas.microsoft.com/office/drawing/2014/main" id="{5567ABCE-ED65-B888-D57A-A9BC267C9FDC}"/>
                </a:ext>
              </a:extLst>
            </p:cNvPr>
            <p:cNvSpPr/>
            <p:nvPr/>
          </p:nvSpPr>
          <p:spPr>
            <a:xfrm>
              <a:off x="1875767" y="3309033"/>
              <a:ext cx="1334044" cy="12230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OPTICS</a:t>
              </a:r>
            </a:p>
          </p:txBody>
        </p:sp>
        <p:sp>
          <p:nvSpPr>
            <p:cNvPr id="5" name="Rectangle 4">
              <a:extLst>
                <a:ext uri="{FF2B5EF4-FFF2-40B4-BE49-F238E27FC236}">
                  <a16:creationId xmlns:a16="http://schemas.microsoft.com/office/drawing/2014/main" id="{D7F26814-FAF2-C42F-48CA-46E521255668}"/>
                </a:ext>
              </a:extLst>
            </p:cNvPr>
            <p:cNvSpPr/>
            <p:nvPr/>
          </p:nvSpPr>
          <p:spPr>
            <a:xfrm>
              <a:off x="5020749" y="3309033"/>
              <a:ext cx="1334044" cy="12230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OPTICS</a:t>
              </a:r>
            </a:p>
          </p:txBody>
        </p:sp>
        <p:sp>
          <p:nvSpPr>
            <p:cNvPr id="6" name="Rectangle 5">
              <a:extLst>
                <a:ext uri="{FF2B5EF4-FFF2-40B4-BE49-F238E27FC236}">
                  <a16:creationId xmlns:a16="http://schemas.microsoft.com/office/drawing/2014/main" id="{EB20617B-7C6F-747F-D12E-8EEC7526DDCC}"/>
                </a:ext>
              </a:extLst>
            </p:cNvPr>
            <p:cNvSpPr/>
            <p:nvPr/>
          </p:nvSpPr>
          <p:spPr>
            <a:xfrm>
              <a:off x="8094481" y="3299533"/>
              <a:ext cx="1334044" cy="12230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OPTICS</a:t>
              </a:r>
            </a:p>
          </p:txBody>
        </p:sp>
        <p:sp>
          <p:nvSpPr>
            <p:cNvPr id="11" name="Rectangle 10">
              <a:extLst>
                <a:ext uri="{FF2B5EF4-FFF2-40B4-BE49-F238E27FC236}">
                  <a16:creationId xmlns:a16="http://schemas.microsoft.com/office/drawing/2014/main" id="{82201012-FA3D-9F27-4A46-3C7CB59CC68B}"/>
                </a:ext>
              </a:extLst>
            </p:cNvPr>
            <p:cNvSpPr/>
            <p:nvPr/>
          </p:nvSpPr>
          <p:spPr>
            <a:xfrm>
              <a:off x="1843393" y="1573136"/>
              <a:ext cx="7624008" cy="55814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400" b="1" dirty="0"/>
                <a:t>ELECTRONICS</a:t>
              </a:r>
            </a:p>
          </p:txBody>
        </p:sp>
        <p:sp>
          <p:nvSpPr>
            <p:cNvPr id="12" name="Rectangle 11">
              <a:extLst>
                <a:ext uri="{FF2B5EF4-FFF2-40B4-BE49-F238E27FC236}">
                  <a16:creationId xmlns:a16="http://schemas.microsoft.com/office/drawing/2014/main" id="{963F5360-AD30-B890-6B3D-2448BF13C683}"/>
                </a:ext>
              </a:extLst>
            </p:cNvPr>
            <p:cNvSpPr/>
            <p:nvPr/>
          </p:nvSpPr>
          <p:spPr>
            <a:xfrm>
              <a:off x="1381012" y="3309033"/>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Rectangle 12">
              <a:extLst>
                <a:ext uri="{FF2B5EF4-FFF2-40B4-BE49-F238E27FC236}">
                  <a16:creationId xmlns:a16="http://schemas.microsoft.com/office/drawing/2014/main" id="{9C443D04-C8AB-D546-8688-B2C9C68C858F}"/>
                </a:ext>
              </a:extLst>
            </p:cNvPr>
            <p:cNvSpPr/>
            <p:nvPr/>
          </p:nvSpPr>
          <p:spPr>
            <a:xfrm>
              <a:off x="9944087" y="3305748"/>
              <a:ext cx="178130" cy="12230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45433ECE-1936-3CD0-E70E-5325A89A85C4}"/>
                </a:ext>
              </a:extLst>
            </p:cNvPr>
            <p:cNvSpPr txBox="1"/>
            <p:nvPr/>
          </p:nvSpPr>
          <p:spPr>
            <a:xfrm>
              <a:off x="190301" y="2170196"/>
              <a:ext cx="1320554" cy="646331"/>
            </a:xfrm>
            <a:prstGeom prst="rect">
              <a:avLst/>
            </a:prstGeom>
            <a:noFill/>
          </p:spPr>
          <p:txBody>
            <a:bodyPr wrap="none" rtlCol="0">
              <a:spAutoFit/>
            </a:bodyPr>
            <a:lstStyle/>
            <a:p>
              <a:pPr algn="ctr"/>
              <a:r>
                <a:rPr lang="en-CH" dirty="0">
                  <a:solidFill>
                    <a:srgbClr val="00B050"/>
                  </a:solidFill>
                </a:rPr>
                <a:t>Light </a:t>
              </a:r>
            </a:p>
            <a:p>
              <a:pPr algn="ctr"/>
              <a:r>
                <a:rPr lang="en-CH" dirty="0">
                  <a:solidFill>
                    <a:srgbClr val="00B050"/>
                  </a:solidFill>
                </a:rPr>
                <a:t>Modulators</a:t>
              </a:r>
            </a:p>
          </p:txBody>
        </p:sp>
        <p:sp>
          <p:nvSpPr>
            <p:cNvPr id="15" name="TextBox 14">
              <a:extLst>
                <a:ext uri="{FF2B5EF4-FFF2-40B4-BE49-F238E27FC236}">
                  <a16:creationId xmlns:a16="http://schemas.microsoft.com/office/drawing/2014/main" id="{A5E0C945-8364-AD25-7B6C-20461C7EF24A}"/>
                </a:ext>
              </a:extLst>
            </p:cNvPr>
            <p:cNvSpPr txBox="1"/>
            <p:nvPr/>
          </p:nvSpPr>
          <p:spPr>
            <a:xfrm>
              <a:off x="7986235" y="4675710"/>
              <a:ext cx="1170770" cy="646331"/>
            </a:xfrm>
            <a:prstGeom prst="rect">
              <a:avLst/>
            </a:prstGeom>
            <a:solidFill>
              <a:schemeClr val="accent2">
                <a:lumMod val="50000"/>
              </a:schemeClr>
            </a:solidFill>
            <a:ln>
              <a:noFill/>
            </a:ln>
          </p:spPr>
          <p:txBody>
            <a:bodyPr wrap="none" rtlCol="0">
              <a:spAutoFit/>
            </a:bodyPr>
            <a:lstStyle/>
            <a:p>
              <a:pPr algn="ctr"/>
              <a:r>
                <a:rPr lang="en-CH" dirty="0">
                  <a:solidFill>
                    <a:srgbClr val="FFC000"/>
                  </a:solidFill>
                </a:rPr>
                <a:t>Light </a:t>
              </a:r>
            </a:p>
            <a:p>
              <a:pPr algn="ctr"/>
              <a:r>
                <a:rPr lang="en-CH" dirty="0">
                  <a:solidFill>
                    <a:srgbClr val="FFC000"/>
                  </a:solidFill>
                </a:rPr>
                <a:t>Detectors</a:t>
              </a:r>
            </a:p>
          </p:txBody>
        </p:sp>
        <p:sp>
          <p:nvSpPr>
            <p:cNvPr id="16" name="TextBox 15">
              <a:extLst>
                <a:ext uri="{FF2B5EF4-FFF2-40B4-BE49-F238E27FC236}">
                  <a16:creationId xmlns:a16="http://schemas.microsoft.com/office/drawing/2014/main" id="{A37077B6-C599-8AF7-0AFB-ED9048BB496D}"/>
                </a:ext>
              </a:extLst>
            </p:cNvPr>
            <p:cNvSpPr txBox="1"/>
            <p:nvPr/>
          </p:nvSpPr>
          <p:spPr>
            <a:xfrm>
              <a:off x="0" y="3716417"/>
              <a:ext cx="699230" cy="646331"/>
            </a:xfrm>
            <a:prstGeom prst="rect">
              <a:avLst/>
            </a:prstGeom>
            <a:noFill/>
          </p:spPr>
          <p:txBody>
            <a:bodyPr wrap="none" rtlCol="0">
              <a:spAutoFit/>
            </a:bodyPr>
            <a:lstStyle/>
            <a:p>
              <a:r>
                <a:rPr lang="en-GB" dirty="0"/>
                <a:t>I</a:t>
              </a:r>
              <a:r>
                <a:rPr lang="en-CH" dirty="0"/>
                <a:t>nput</a:t>
              </a:r>
            </a:p>
            <a:p>
              <a:pPr algn="ctr"/>
              <a:r>
                <a:rPr lang="en-CH" dirty="0"/>
                <a:t>X</a:t>
              </a:r>
            </a:p>
          </p:txBody>
        </p:sp>
        <p:sp>
          <p:nvSpPr>
            <p:cNvPr id="17" name="TextBox 16">
              <a:extLst>
                <a:ext uri="{FF2B5EF4-FFF2-40B4-BE49-F238E27FC236}">
                  <a16:creationId xmlns:a16="http://schemas.microsoft.com/office/drawing/2014/main" id="{70CF5CF2-F378-8A0F-6067-B97B866CF84F}"/>
                </a:ext>
              </a:extLst>
            </p:cNvPr>
            <p:cNvSpPr txBox="1"/>
            <p:nvPr/>
          </p:nvSpPr>
          <p:spPr>
            <a:xfrm>
              <a:off x="10636570" y="3739093"/>
              <a:ext cx="1116781" cy="646331"/>
            </a:xfrm>
            <a:prstGeom prst="rect">
              <a:avLst/>
            </a:prstGeom>
            <a:noFill/>
          </p:spPr>
          <p:txBody>
            <a:bodyPr wrap="none" rtlCol="0">
              <a:spAutoFit/>
            </a:bodyPr>
            <a:lstStyle/>
            <a:p>
              <a:pPr algn="ctr"/>
              <a:r>
                <a:rPr lang="en-GB" dirty="0"/>
                <a:t>O</a:t>
              </a:r>
              <a:r>
                <a:rPr lang="en-CH" dirty="0"/>
                <a:t>utput</a:t>
              </a:r>
            </a:p>
            <a:p>
              <a:pPr algn="ctr"/>
              <a:r>
                <a:rPr lang="en-CH" dirty="0"/>
                <a:t>Y = f(X,W)</a:t>
              </a:r>
            </a:p>
          </p:txBody>
        </p:sp>
        <p:sp>
          <p:nvSpPr>
            <p:cNvPr id="21" name="Right Arrow 20">
              <a:extLst>
                <a:ext uri="{FF2B5EF4-FFF2-40B4-BE49-F238E27FC236}">
                  <a16:creationId xmlns:a16="http://schemas.microsoft.com/office/drawing/2014/main" id="{BF96543E-2DF2-A90E-BEFD-9612A6424A94}"/>
                </a:ext>
              </a:extLst>
            </p:cNvPr>
            <p:cNvSpPr/>
            <p:nvPr/>
          </p:nvSpPr>
          <p:spPr>
            <a:xfrm>
              <a:off x="9467401" y="3856589"/>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ight Arrow 21">
              <a:extLst>
                <a:ext uri="{FF2B5EF4-FFF2-40B4-BE49-F238E27FC236}">
                  <a16:creationId xmlns:a16="http://schemas.microsoft.com/office/drawing/2014/main" id="{205E3932-F41E-C60C-8D14-FE35F0B86660}"/>
                </a:ext>
              </a:extLst>
            </p:cNvPr>
            <p:cNvSpPr/>
            <p:nvPr/>
          </p:nvSpPr>
          <p:spPr>
            <a:xfrm>
              <a:off x="926581" y="3847088"/>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ight Arrow 22">
              <a:extLst>
                <a:ext uri="{FF2B5EF4-FFF2-40B4-BE49-F238E27FC236}">
                  <a16:creationId xmlns:a16="http://schemas.microsoft.com/office/drawing/2014/main" id="{55C92862-196A-CF2D-78F7-9C4421FA67A2}"/>
                </a:ext>
              </a:extLst>
            </p:cNvPr>
            <p:cNvSpPr/>
            <p:nvPr/>
          </p:nvSpPr>
          <p:spPr>
            <a:xfrm>
              <a:off x="1587817" y="3853304"/>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Right Arrow 24">
              <a:extLst>
                <a:ext uri="{FF2B5EF4-FFF2-40B4-BE49-F238E27FC236}">
                  <a16:creationId xmlns:a16="http://schemas.microsoft.com/office/drawing/2014/main" id="{2502246A-3D8F-8E8F-4C1C-4AFCA5256DD3}"/>
                </a:ext>
              </a:extLst>
            </p:cNvPr>
            <p:cNvSpPr/>
            <p:nvPr/>
          </p:nvSpPr>
          <p:spPr>
            <a:xfrm>
              <a:off x="4566545" y="3863203"/>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Right Arrow 25">
              <a:extLst>
                <a:ext uri="{FF2B5EF4-FFF2-40B4-BE49-F238E27FC236}">
                  <a16:creationId xmlns:a16="http://schemas.microsoft.com/office/drawing/2014/main" id="{7A5047D2-22B6-BA69-B859-CA132B842BDB}"/>
                </a:ext>
              </a:extLst>
            </p:cNvPr>
            <p:cNvSpPr/>
            <p:nvPr/>
          </p:nvSpPr>
          <p:spPr>
            <a:xfrm>
              <a:off x="6450388" y="3882388"/>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 name="Right Arrow 26">
              <a:extLst>
                <a:ext uri="{FF2B5EF4-FFF2-40B4-BE49-F238E27FC236}">
                  <a16:creationId xmlns:a16="http://schemas.microsoft.com/office/drawing/2014/main" id="{C031C4DF-FD07-2A1C-E723-22B39B49F55F}"/>
                </a:ext>
              </a:extLst>
            </p:cNvPr>
            <p:cNvSpPr/>
            <p:nvPr/>
          </p:nvSpPr>
          <p:spPr>
            <a:xfrm>
              <a:off x="3339427" y="3835493"/>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Right Arrow 27">
              <a:extLst>
                <a:ext uri="{FF2B5EF4-FFF2-40B4-BE49-F238E27FC236}">
                  <a16:creationId xmlns:a16="http://schemas.microsoft.com/office/drawing/2014/main" id="{7F1791AA-15E6-D290-DD8D-04A25758197F}"/>
                </a:ext>
              </a:extLst>
            </p:cNvPr>
            <p:cNvSpPr/>
            <p:nvPr/>
          </p:nvSpPr>
          <p:spPr>
            <a:xfrm>
              <a:off x="7699650" y="3908727"/>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Right Arrow 38">
              <a:extLst>
                <a:ext uri="{FF2B5EF4-FFF2-40B4-BE49-F238E27FC236}">
                  <a16:creationId xmlns:a16="http://schemas.microsoft.com/office/drawing/2014/main" id="{D53C7D3E-FD89-75EC-95F7-41C3EF125253}"/>
                </a:ext>
              </a:extLst>
            </p:cNvPr>
            <p:cNvSpPr/>
            <p:nvPr/>
          </p:nvSpPr>
          <p:spPr>
            <a:xfrm>
              <a:off x="10177939" y="3854609"/>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Right Arrow 40">
              <a:extLst>
                <a:ext uri="{FF2B5EF4-FFF2-40B4-BE49-F238E27FC236}">
                  <a16:creationId xmlns:a16="http://schemas.microsoft.com/office/drawing/2014/main" id="{101E053E-8C22-2570-FD89-9A1125B91ACD}"/>
                </a:ext>
              </a:extLst>
            </p:cNvPr>
            <p:cNvSpPr/>
            <p:nvPr/>
          </p:nvSpPr>
          <p:spPr>
            <a:xfrm rot="5400000">
              <a:off x="2373558" y="2313828"/>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Right Arrow 41">
              <a:extLst>
                <a:ext uri="{FF2B5EF4-FFF2-40B4-BE49-F238E27FC236}">
                  <a16:creationId xmlns:a16="http://schemas.microsoft.com/office/drawing/2014/main" id="{9E410EEB-3CB7-C233-42BC-1636EAF248F1}"/>
                </a:ext>
              </a:extLst>
            </p:cNvPr>
            <p:cNvSpPr/>
            <p:nvPr/>
          </p:nvSpPr>
          <p:spPr>
            <a:xfrm rot="5400000">
              <a:off x="5440874" y="2320661"/>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Right Arrow 42">
              <a:extLst>
                <a:ext uri="{FF2B5EF4-FFF2-40B4-BE49-F238E27FC236}">
                  <a16:creationId xmlns:a16="http://schemas.microsoft.com/office/drawing/2014/main" id="{6D5BF886-F558-78AE-92E5-7B75E4FFC76E}"/>
                </a:ext>
              </a:extLst>
            </p:cNvPr>
            <p:cNvSpPr/>
            <p:nvPr/>
          </p:nvSpPr>
          <p:spPr>
            <a:xfrm rot="5400000">
              <a:off x="8532161" y="2979156"/>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4" name="Rectangle 43">
              <a:extLst>
                <a:ext uri="{FF2B5EF4-FFF2-40B4-BE49-F238E27FC236}">
                  <a16:creationId xmlns:a16="http://schemas.microsoft.com/office/drawing/2014/main" id="{D22E7AF4-9E1D-C61C-A086-79F656F65AB8}"/>
                </a:ext>
              </a:extLst>
            </p:cNvPr>
            <p:cNvSpPr/>
            <p:nvPr/>
          </p:nvSpPr>
          <p:spPr>
            <a:xfrm rot="5400000">
              <a:off x="2502031" y="2059308"/>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 name="Rectangle 44">
              <a:extLst>
                <a:ext uri="{FF2B5EF4-FFF2-40B4-BE49-F238E27FC236}">
                  <a16:creationId xmlns:a16="http://schemas.microsoft.com/office/drawing/2014/main" id="{D119D4AC-E8B7-1AB4-FF52-D1FA005F473C}"/>
                </a:ext>
              </a:extLst>
            </p:cNvPr>
            <p:cNvSpPr/>
            <p:nvPr/>
          </p:nvSpPr>
          <p:spPr>
            <a:xfrm rot="5400000">
              <a:off x="5634431" y="2099225"/>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6" name="Rectangle 45">
              <a:extLst>
                <a:ext uri="{FF2B5EF4-FFF2-40B4-BE49-F238E27FC236}">
                  <a16:creationId xmlns:a16="http://schemas.microsoft.com/office/drawing/2014/main" id="{12231EFE-0C76-A391-A49E-FE0F2960AC3C}"/>
                </a:ext>
              </a:extLst>
            </p:cNvPr>
            <p:cNvSpPr/>
            <p:nvPr/>
          </p:nvSpPr>
          <p:spPr>
            <a:xfrm rot="5400000">
              <a:off x="8669443" y="2083395"/>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Right Arrow 46">
              <a:extLst>
                <a:ext uri="{FF2B5EF4-FFF2-40B4-BE49-F238E27FC236}">
                  <a16:creationId xmlns:a16="http://schemas.microsoft.com/office/drawing/2014/main" id="{18957629-D837-EDC8-A49D-723EB39A2BC4}"/>
                </a:ext>
              </a:extLst>
            </p:cNvPr>
            <p:cNvSpPr/>
            <p:nvPr/>
          </p:nvSpPr>
          <p:spPr>
            <a:xfrm rot="5400000">
              <a:off x="8520286" y="2307770"/>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Right Arrow 47">
              <a:extLst>
                <a:ext uri="{FF2B5EF4-FFF2-40B4-BE49-F238E27FC236}">
                  <a16:creationId xmlns:a16="http://schemas.microsoft.com/office/drawing/2014/main" id="{4E3A8D37-6ADF-0CD6-478B-D2FADB9A5EF0}"/>
                </a:ext>
              </a:extLst>
            </p:cNvPr>
            <p:cNvSpPr/>
            <p:nvPr/>
          </p:nvSpPr>
          <p:spPr>
            <a:xfrm rot="5400000">
              <a:off x="2373558" y="2951023"/>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 name="Right Arrow 49">
              <a:extLst>
                <a:ext uri="{FF2B5EF4-FFF2-40B4-BE49-F238E27FC236}">
                  <a16:creationId xmlns:a16="http://schemas.microsoft.com/office/drawing/2014/main" id="{E8F9E531-23C8-7D0E-D286-0E924E124964}"/>
                </a:ext>
              </a:extLst>
            </p:cNvPr>
            <p:cNvSpPr/>
            <p:nvPr/>
          </p:nvSpPr>
          <p:spPr>
            <a:xfrm rot="5400000">
              <a:off x="5460801" y="2986542"/>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EE0F1AF0-E0D2-CE73-94E8-D64840E6009B}"/>
                </a:ext>
              </a:extLst>
            </p:cNvPr>
            <p:cNvSpPr txBox="1"/>
            <p:nvPr/>
          </p:nvSpPr>
          <p:spPr>
            <a:xfrm>
              <a:off x="3946187" y="2851285"/>
              <a:ext cx="915315" cy="523220"/>
            </a:xfrm>
            <a:prstGeom prst="rect">
              <a:avLst/>
            </a:prstGeom>
            <a:noFill/>
          </p:spPr>
          <p:txBody>
            <a:bodyPr wrap="none" rtlCol="0">
              <a:spAutoFit/>
            </a:bodyPr>
            <a:lstStyle/>
            <a:p>
              <a:r>
                <a:rPr lang="en-CH" sz="2800" b="1" dirty="0"/>
                <a:t>OEO</a:t>
              </a:r>
            </a:p>
          </p:txBody>
        </p:sp>
        <p:sp>
          <p:nvSpPr>
            <p:cNvPr id="7" name="Rectangle 6">
              <a:extLst>
                <a:ext uri="{FF2B5EF4-FFF2-40B4-BE49-F238E27FC236}">
                  <a16:creationId xmlns:a16="http://schemas.microsoft.com/office/drawing/2014/main" id="{D170CAE0-6201-B3B5-9EDC-FB882EFBA588}"/>
                </a:ext>
              </a:extLst>
            </p:cNvPr>
            <p:cNvSpPr/>
            <p:nvPr/>
          </p:nvSpPr>
          <p:spPr>
            <a:xfrm>
              <a:off x="3858810" y="3289579"/>
              <a:ext cx="486676" cy="122300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1" name="Rectangle 50">
              <a:extLst>
                <a:ext uri="{FF2B5EF4-FFF2-40B4-BE49-F238E27FC236}">
                  <a16:creationId xmlns:a16="http://schemas.microsoft.com/office/drawing/2014/main" id="{2E79DC62-9C95-B5A8-ABA5-F4C901F9EBCA}"/>
                </a:ext>
              </a:extLst>
            </p:cNvPr>
            <p:cNvSpPr/>
            <p:nvPr/>
          </p:nvSpPr>
          <p:spPr>
            <a:xfrm>
              <a:off x="3755075" y="3297899"/>
              <a:ext cx="178130" cy="12230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2" name="Rectangle 51">
              <a:extLst>
                <a:ext uri="{FF2B5EF4-FFF2-40B4-BE49-F238E27FC236}">
                  <a16:creationId xmlns:a16="http://schemas.microsoft.com/office/drawing/2014/main" id="{86942EA2-6A24-988E-181B-B9A10CEEF937}"/>
                </a:ext>
              </a:extLst>
            </p:cNvPr>
            <p:cNvSpPr/>
            <p:nvPr/>
          </p:nvSpPr>
          <p:spPr>
            <a:xfrm>
              <a:off x="4265653" y="3293428"/>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1" name="Rectangle 60">
              <a:extLst>
                <a:ext uri="{FF2B5EF4-FFF2-40B4-BE49-F238E27FC236}">
                  <a16:creationId xmlns:a16="http://schemas.microsoft.com/office/drawing/2014/main" id="{F533FAF3-3AFF-3EF1-EFDB-03C70C6975D1}"/>
                </a:ext>
              </a:extLst>
            </p:cNvPr>
            <p:cNvSpPr/>
            <p:nvPr/>
          </p:nvSpPr>
          <p:spPr>
            <a:xfrm>
              <a:off x="7013505" y="3374792"/>
              <a:ext cx="486676" cy="122300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2" name="Rectangle 61">
              <a:extLst>
                <a:ext uri="{FF2B5EF4-FFF2-40B4-BE49-F238E27FC236}">
                  <a16:creationId xmlns:a16="http://schemas.microsoft.com/office/drawing/2014/main" id="{B0489056-8D91-9C3D-0061-423099DA659E}"/>
                </a:ext>
              </a:extLst>
            </p:cNvPr>
            <p:cNvSpPr/>
            <p:nvPr/>
          </p:nvSpPr>
          <p:spPr>
            <a:xfrm>
              <a:off x="6909770" y="3383112"/>
              <a:ext cx="178130" cy="12230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3" name="Rectangle 62">
              <a:extLst>
                <a:ext uri="{FF2B5EF4-FFF2-40B4-BE49-F238E27FC236}">
                  <a16:creationId xmlns:a16="http://schemas.microsoft.com/office/drawing/2014/main" id="{91B694D3-54FF-A7FF-2F62-89BF04D3983B}"/>
                </a:ext>
              </a:extLst>
            </p:cNvPr>
            <p:cNvSpPr/>
            <p:nvPr/>
          </p:nvSpPr>
          <p:spPr>
            <a:xfrm>
              <a:off x="7420348" y="3378641"/>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4" name="TextBox 63">
              <a:extLst>
                <a:ext uri="{FF2B5EF4-FFF2-40B4-BE49-F238E27FC236}">
                  <a16:creationId xmlns:a16="http://schemas.microsoft.com/office/drawing/2014/main" id="{F711E171-49B5-A1B1-5B27-26563B737914}"/>
                </a:ext>
              </a:extLst>
            </p:cNvPr>
            <p:cNvSpPr txBox="1"/>
            <p:nvPr/>
          </p:nvSpPr>
          <p:spPr>
            <a:xfrm>
              <a:off x="7107312" y="2938180"/>
              <a:ext cx="915315" cy="523220"/>
            </a:xfrm>
            <a:prstGeom prst="rect">
              <a:avLst/>
            </a:prstGeom>
            <a:noFill/>
          </p:spPr>
          <p:txBody>
            <a:bodyPr wrap="none" rtlCol="0">
              <a:spAutoFit/>
            </a:bodyPr>
            <a:lstStyle/>
            <a:p>
              <a:r>
                <a:rPr lang="en-CH" sz="2800" b="1" dirty="0"/>
                <a:t>OEO</a:t>
              </a:r>
            </a:p>
          </p:txBody>
        </p:sp>
        <p:cxnSp>
          <p:nvCxnSpPr>
            <p:cNvPr id="71" name="Straight Arrow Connector 70">
              <a:extLst>
                <a:ext uri="{FF2B5EF4-FFF2-40B4-BE49-F238E27FC236}">
                  <a16:creationId xmlns:a16="http://schemas.microsoft.com/office/drawing/2014/main" id="{49F8EDD5-FF13-C815-8E92-268CE0CC76C2}"/>
                </a:ext>
              </a:extLst>
            </p:cNvPr>
            <p:cNvCxnSpPr>
              <a:cxnSpLocks/>
            </p:cNvCxnSpPr>
            <p:nvPr/>
          </p:nvCxnSpPr>
          <p:spPr>
            <a:xfrm flipV="1">
              <a:off x="10391695" y="1887188"/>
              <a:ext cx="12662" cy="19997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CD03C130-ECEE-396D-D7DD-B9A2BD86F049}"/>
                </a:ext>
              </a:extLst>
            </p:cNvPr>
            <p:cNvCxnSpPr>
              <a:cxnSpLocks/>
            </p:cNvCxnSpPr>
            <p:nvPr/>
          </p:nvCxnSpPr>
          <p:spPr>
            <a:xfrm flipH="1">
              <a:off x="9467401" y="1909758"/>
              <a:ext cx="92429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C7582245-6BF0-016C-B66B-057731FF4188}"/>
                </a:ext>
              </a:extLst>
            </p:cNvPr>
            <p:cNvCxnSpPr>
              <a:cxnSpLocks/>
            </p:cNvCxnSpPr>
            <p:nvPr/>
          </p:nvCxnSpPr>
          <p:spPr>
            <a:xfrm flipV="1">
              <a:off x="3844140" y="2138857"/>
              <a:ext cx="0" cy="1123862"/>
            </a:xfrm>
            <a:prstGeom prst="straightConnector1">
              <a:avLst/>
            </a:prstGeom>
            <a:ln w="3810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2A3D8A26-5E17-B969-DC87-BB692353D7CA}"/>
                </a:ext>
              </a:extLst>
            </p:cNvPr>
            <p:cNvCxnSpPr>
              <a:cxnSpLocks/>
            </p:cNvCxnSpPr>
            <p:nvPr/>
          </p:nvCxnSpPr>
          <p:spPr>
            <a:xfrm flipV="1">
              <a:off x="7013505" y="2149501"/>
              <a:ext cx="0" cy="1123862"/>
            </a:xfrm>
            <a:prstGeom prst="straightConnector1">
              <a:avLst/>
            </a:prstGeom>
            <a:ln w="38100">
              <a:prstDash val="dash"/>
              <a:tailEnd type="triangle"/>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75D7F92E-6554-8EE0-43A3-EEC72BC173A2}"/>
                </a:ext>
              </a:extLst>
            </p:cNvPr>
            <p:cNvSpPr txBox="1"/>
            <p:nvPr/>
          </p:nvSpPr>
          <p:spPr>
            <a:xfrm>
              <a:off x="2711050" y="2170196"/>
              <a:ext cx="389850" cy="369332"/>
            </a:xfrm>
            <a:prstGeom prst="rect">
              <a:avLst/>
            </a:prstGeom>
            <a:noFill/>
          </p:spPr>
          <p:txBody>
            <a:bodyPr wrap="none" rtlCol="0">
              <a:spAutoFit/>
            </a:bodyPr>
            <a:lstStyle/>
            <a:p>
              <a:r>
                <a:rPr lang="en-CH" dirty="0"/>
                <a:t>W</a:t>
              </a:r>
            </a:p>
          </p:txBody>
        </p:sp>
        <p:sp>
          <p:nvSpPr>
            <p:cNvPr id="84" name="TextBox 83">
              <a:extLst>
                <a:ext uri="{FF2B5EF4-FFF2-40B4-BE49-F238E27FC236}">
                  <a16:creationId xmlns:a16="http://schemas.microsoft.com/office/drawing/2014/main" id="{79D7F36E-D884-92C7-47A3-AEA752EA1095}"/>
                </a:ext>
              </a:extLst>
            </p:cNvPr>
            <p:cNvSpPr txBox="1"/>
            <p:nvPr/>
          </p:nvSpPr>
          <p:spPr>
            <a:xfrm>
              <a:off x="5689773" y="2191967"/>
              <a:ext cx="389850" cy="369332"/>
            </a:xfrm>
            <a:prstGeom prst="rect">
              <a:avLst/>
            </a:prstGeom>
            <a:noFill/>
          </p:spPr>
          <p:txBody>
            <a:bodyPr wrap="none" rtlCol="0">
              <a:spAutoFit/>
            </a:bodyPr>
            <a:lstStyle/>
            <a:p>
              <a:r>
                <a:rPr lang="en-CH" dirty="0"/>
                <a:t>W</a:t>
              </a:r>
            </a:p>
          </p:txBody>
        </p:sp>
        <p:sp>
          <p:nvSpPr>
            <p:cNvPr id="85" name="TextBox 84">
              <a:extLst>
                <a:ext uri="{FF2B5EF4-FFF2-40B4-BE49-F238E27FC236}">
                  <a16:creationId xmlns:a16="http://schemas.microsoft.com/office/drawing/2014/main" id="{39B0D5FE-DEE3-6BF9-DDBB-C96E220E7743}"/>
                </a:ext>
              </a:extLst>
            </p:cNvPr>
            <p:cNvSpPr txBox="1"/>
            <p:nvPr/>
          </p:nvSpPr>
          <p:spPr>
            <a:xfrm>
              <a:off x="8799120" y="2213738"/>
              <a:ext cx="389850" cy="369332"/>
            </a:xfrm>
            <a:prstGeom prst="rect">
              <a:avLst/>
            </a:prstGeom>
            <a:noFill/>
          </p:spPr>
          <p:txBody>
            <a:bodyPr wrap="none" rtlCol="0">
              <a:spAutoFit/>
            </a:bodyPr>
            <a:lstStyle/>
            <a:p>
              <a:r>
                <a:rPr lang="en-CH" dirty="0"/>
                <a:t>W</a:t>
              </a:r>
            </a:p>
          </p:txBody>
        </p:sp>
        <p:cxnSp>
          <p:nvCxnSpPr>
            <p:cNvPr id="8" name="Curved Connector 7">
              <a:extLst>
                <a:ext uri="{FF2B5EF4-FFF2-40B4-BE49-F238E27FC236}">
                  <a16:creationId xmlns:a16="http://schemas.microsoft.com/office/drawing/2014/main" id="{DDF17031-9BEE-6289-A20A-6DDD5DA17DA9}"/>
                </a:ext>
              </a:extLst>
            </p:cNvPr>
            <p:cNvCxnSpPr>
              <a:cxnSpLocks/>
            </p:cNvCxnSpPr>
            <p:nvPr/>
          </p:nvCxnSpPr>
          <p:spPr>
            <a:xfrm>
              <a:off x="1514895" y="2476184"/>
              <a:ext cx="291752" cy="211127"/>
            </a:xfrm>
            <a:prstGeom prst="curvedConnector3">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urved Connector 9">
              <a:extLst>
                <a:ext uri="{FF2B5EF4-FFF2-40B4-BE49-F238E27FC236}">
                  <a16:creationId xmlns:a16="http://schemas.microsoft.com/office/drawing/2014/main" id="{880AF50C-9ACC-4779-20D5-523076C6711D}"/>
                </a:ext>
              </a:extLst>
            </p:cNvPr>
            <p:cNvCxnSpPr>
              <a:cxnSpLocks/>
            </p:cNvCxnSpPr>
            <p:nvPr/>
          </p:nvCxnSpPr>
          <p:spPr>
            <a:xfrm rot="16200000" flipH="1">
              <a:off x="912231" y="2952529"/>
              <a:ext cx="370851" cy="342151"/>
            </a:xfrm>
            <a:prstGeom prst="curvedConnector3">
              <a:avLst>
                <a:gd name="adj1" fmla="val 50000"/>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urved Connector 23">
              <a:extLst>
                <a:ext uri="{FF2B5EF4-FFF2-40B4-BE49-F238E27FC236}">
                  <a16:creationId xmlns:a16="http://schemas.microsoft.com/office/drawing/2014/main" id="{936700CD-A905-A4C0-56E6-7B225283E4D1}"/>
                </a:ext>
              </a:extLst>
            </p:cNvPr>
            <p:cNvCxnSpPr>
              <a:cxnSpLocks/>
            </p:cNvCxnSpPr>
            <p:nvPr/>
          </p:nvCxnSpPr>
          <p:spPr>
            <a:xfrm flipV="1">
              <a:off x="9188970" y="4597801"/>
              <a:ext cx="844182" cy="340390"/>
            </a:xfrm>
            <a:prstGeom prst="curvedConnector3">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urved Connector 30">
              <a:extLst>
                <a:ext uri="{FF2B5EF4-FFF2-40B4-BE49-F238E27FC236}">
                  <a16:creationId xmlns:a16="http://schemas.microsoft.com/office/drawing/2014/main" id="{B33F649C-A0CE-58A8-9BC9-F8783D315CDD}"/>
                </a:ext>
              </a:extLst>
            </p:cNvPr>
            <p:cNvCxnSpPr>
              <a:cxnSpLocks/>
            </p:cNvCxnSpPr>
            <p:nvPr/>
          </p:nvCxnSpPr>
          <p:spPr>
            <a:xfrm rot="10800000">
              <a:off x="6995064" y="4704916"/>
              <a:ext cx="704587" cy="326388"/>
            </a:xfrm>
            <a:prstGeom prst="curvedConnector3">
              <a:avLst>
                <a:gd name="adj1" fmla="val 10191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17715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908B-5A0C-4C57-7116-184677B25D83}"/>
              </a:ext>
            </a:extLst>
          </p:cNvPr>
          <p:cNvSpPr>
            <a:spLocks noGrp="1"/>
          </p:cNvSpPr>
          <p:nvPr>
            <p:ph type="title"/>
          </p:nvPr>
        </p:nvSpPr>
        <p:spPr>
          <a:xfrm>
            <a:off x="906780" y="45431"/>
            <a:ext cx="10515600" cy="1325563"/>
          </a:xfrm>
        </p:spPr>
        <p:txBody>
          <a:bodyPr>
            <a:normAutofit/>
          </a:bodyPr>
          <a:lstStyle/>
          <a:p>
            <a:pPr algn="ctr"/>
            <a:r>
              <a:rPr lang="en-CH" sz="4000" dirty="0">
                <a:solidFill>
                  <a:srgbClr val="0070C0"/>
                </a:solidFill>
              </a:rPr>
              <a:t>Linear optics + digital nonlinearities</a:t>
            </a:r>
          </a:p>
        </p:txBody>
      </p:sp>
      <p:grpSp>
        <p:nvGrpSpPr>
          <p:cNvPr id="49" name="Group 48">
            <a:extLst>
              <a:ext uri="{FF2B5EF4-FFF2-40B4-BE49-F238E27FC236}">
                <a16:creationId xmlns:a16="http://schemas.microsoft.com/office/drawing/2014/main" id="{34A17204-48B6-A107-0CCC-76D6CAC59F4C}"/>
              </a:ext>
            </a:extLst>
          </p:cNvPr>
          <p:cNvGrpSpPr/>
          <p:nvPr/>
        </p:nvGrpSpPr>
        <p:grpSpPr>
          <a:xfrm>
            <a:off x="0" y="1618856"/>
            <a:ext cx="11753351" cy="3748905"/>
            <a:chOff x="0" y="1573136"/>
            <a:chExt cx="11753351" cy="3748905"/>
          </a:xfrm>
        </p:grpSpPr>
        <p:sp>
          <p:nvSpPr>
            <p:cNvPr id="4" name="Rectangle 3">
              <a:extLst>
                <a:ext uri="{FF2B5EF4-FFF2-40B4-BE49-F238E27FC236}">
                  <a16:creationId xmlns:a16="http://schemas.microsoft.com/office/drawing/2014/main" id="{5567ABCE-ED65-B888-D57A-A9BC267C9FDC}"/>
                </a:ext>
              </a:extLst>
            </p:cNvPr>
            <p:cNvSpPr/>
            <p:nvPr/>
          </p:nvSpPr>
          <p:spPr>
            <a:xfrm>
              <a:off x="1875767" y="3309033"/>
              <a:ext cx="1334044" cy="12230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OPTICS</a:t>
              </a:r>
            </a:p>
          </p:txBody>
        </p:sp>
        <p:sp>
          <p:nvSpPr>
            <p:cNvPr id="5" name="Rectangle 4">
              <a:extLst>
                <a:ext uri="{FF2B5EF4-FFF2-40B4-BE49-F238E27FC236}">
                  <a16:creationId xmlns:a16="http://schemas.microsoft.com/office/drawing/2014/main" id="{D7F26814-FAF2-C42F-48CA-46E521255668}"/>
                </a:ext>
              </a:extLst>
            </p:cNvPr>
            <p:cNvSpPr/>
            <p:nvPr/>
          </p:nvSpPr>
          <p:spPr>
            <a:xfrm>
              <a:off x="5020749" y="3309033"/>
              <a:ext cx="1334044" cy="12230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OPTICS</a:t>
              </a:r>
            </a:p>
          </p:txBody>
        </p:sp>
        <p:sp>
          <p:nvSpPr>
            <p:cNvPr id="6" name="Rectangle 5">
              <a:extLst>
                <a:ext uri="{FF2B5EF4-FFF2-40B4-BE49-F238E27FC236}">
                  <a16:creationId xmlns:a16="http://schemas.microsoft.com/office/drawing/2014/main" id="{EB20617B-7C6F-747F-D12E-8EEC7526DDCC}"/>
                </a:ext>
              </a:extLst>
            </p:cNvPr>
            <p:cNvSpPr/>
            <p:nvPr/>
          </p:nvSpPr>
          <p:spPr>
            <a:xfrm>
              <a:off x="8094481" y="3299533"/>
              <a:ext cx="1334044" cy="12230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OPTICS</a:t>
              </a:r>
            </a:p>
          </p:txBody>
        </p:sp>
        <p:sp>
          <p:nvSpPr>
            <p:cNvPr id="11" name="Rectangle 10">
              <a:extLst>
                <a:ext uri="{FF2B5EF4-FFF2-40B4-BE49-F238E27FC236}">
                  <a16:creationId xmlns:a16="http://schemas.microsoft.com/office/drawing/2014/main" id="{82201012-FA3D-9F27-4A46-3C7CB59CC68B}"/>
                </a:ext>
              </a:extLst>
            </p:cNvPr>
            <p:cNvSpPr/>
            <p:nvPr/>
          </p:nvSpPr>
          <p:spPr>
            <a:xfrm>
              <a:off x="1843393" y="1573136"/>
              <a:ext cx="7624008" cy="55814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400" b="1" dirty="0"/>
                <a:t>ELECTRONICS</a:t>
              </a:r>
            </a:p>
          </p:txBody>
        </p:sp>
        <p:sp>
          <p:nvSpPr>
            <p:cNvPr id="12" name="Rectangle 11">
              <a:extLst>
                <a:ext uri="{FF2B5EF4-FFF2-40B4-BE49-F238E27FC236}">
                  <a16:creationId xmlns:a16="http://schemas.microsoft.com/office/drawing/2014/main" id="{963F5360-AD30-B890-6B3D-2448BF13C683}"/>
                </a:ext>
              </a:extLst>
            </p:cNvPr>
            <p:cNvSpPr/>
            <p:nvPr/>
          </p:nvSpPr>
          <p:spPr>
            <a:xfrm>
              <a:off x="1381012" y="3309033"/>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Rectangle 12">
              <a:extLst>
                <a:ext uri="{FF2B5EF4-FFF2-40B4-BE49-F238E27FC236}">
                  <a16:creationId xmlns:a16="http://schemas.microsoft.com/office/drawing/2014/main" id="{9C443D04-C8AB-D546-8688-B2C9C68C858F}"/>
                </a:ext>
              </a:extLst>
            </p:cNvPr>
            <p:cNvSpPr/>
            <p:nvPr/>
          </p:nvSpPr>
          <p:spPr>
            <a:xfrm>
              <a:off x="9944087" y="3305748"/>
              <a:ext cx="178130" cy="12230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45433ECE-1936-3CD0-E70E-5325A89A85C4}"/>
                </a:ext>
              </a:extLst>
            </p:cNvPr>
            <p:cNvSpPr txBox="1"/>
            <p:nvPr/>
          </p:nvSpPr>
          <p:spPr>
            <a:xfrm>
              <a:off x="190301" y="2170196"/>
              <a:ext cx="1320554" cy="646331"/>
            </a:xfrm>
            <a:prstGeom prst="rect">
              <a:avLst/>
            </a:prstGeom>
            <a:noFill/>
          </p:spPr>
          <p:txBody>
            <a:bodyPr wrap="none" rtlCol="0">
              <a:spAutoFit/>
            </a:bodyPr>
            <a:lstStyle/>
            <a:p>
              <a:pPr algn="ctr"/>
              <a:r>
                <a:rPr lang="en-CH" dirty="0">
                  <a:solidFill>
                    <a:srgbClr val="00B050"/>
                  </a:solidFill>
                </a:rPr>
                <a:t>Light </a:t>
              </a:r>
            </a:p>
            <a:p>
              <a:pPr algn="ctr"/>
              <a:r>
                <a:rPr lang="en-CH" dirty="0">
                  <a:solidFill>
                    <a:srgbClr val="00B050"/>
                  </a:solidFill>
                </a:rPr>
                <a:t>Modulators</a:t>
              </a:r>
            </a:p>
          </p:txBody>
        </p:sp>
        <p:sp>
          <p:nvSpPr>
            <p:cNvPr id="15" name="TextBox 14">
              <a:extLst>
                <a:ext uri="{FF2B5EF4-FFF2-40B4-BE49-F238E27FC236}">
                  <a16:creationId xmlns:a16="http://schemas.microsoft.com/office/drawing/2014/main" id="{A5E0C945-8364-AD25-7B6C-20461C7EF24A}"/>
                </a:ext>
              </a:extLst>
            </p:cNvPr>
            <p:cNvSpPr txBox="1"/>
            <p:nvPr/>
          </p:nvSpPr>
          <p:spPr>
            <a:xfrm>
              <a:off x="7986235" y="4675710"/>
              <a:ext cx="1170770" cy="646331"/>
            </a:xfrm>
            <a:prstGeom prst="rect">
              <a:avLst/>
            </a:prstGeom>
            <a:solidFill>
              <a:schemeClr val="accent2">
                <a:lumMod val="50000"/>
              </a:schemeClr>
            </a:solidFill>
            <a:ln>
              <a:noFill/>
            </a:ln>
          </p:spPr>
          <p:txBody>
            <a:bodyPr wrap="none" rtlCol="0">
              <a:spAutoFit/>
            </a:bodyPr>
            <a:lstStyle/>
            <a:p>
              <a:pPr algn="ctr"/>
              <a:r>
                <a:rPr lang="en-CH" dirty="0">
                  <a:solidFill>
                    <a:srgbClr val="FFC000"/>
                  </a:solidFill>
                </a:rPr>
                <a:t>Light </a:t>
              </a:r>
            </a:p>
            <a:p>
              <a:pPr algn="ctr"/>
              <a:r>
                <a:rPr lang="en-CH" dirty="0">
                  <a:solidFill>
                    <a:srgbClr val="FFC000"/>
                  </a:solidFill>
                </a:rPr>
                <a:t>Detectors</a:t>
              </a:r>
            </a:p>
          </p:txBody>
        </p:sp>
        <p:sp>
          <p:nvSpPr>
            <p:cNvPr id="16" name="TextBox 15">
              <a:extLst>
                <a:ext uri="{FF2B5EF4-FFF2-40B4-BE49-F238E27FC236}">
                  <a16:creationId xmlns:a16="http://schemas.microsoft.com/office/drawing/2014/main" id="{A37077B6-C599-8AF7-0AFB-ED9048BB496D}"/>
                </a:ext>
              </a:extLst>
            </p:cNvPr>
            <p:cNvSpPr txBox="1"/>
            <p:nvPr/>
          </p:nvSpPr>
          <p:spPr>
            <a:xfrm>
              <a:off x="0" y="3716417"/>
              <a:ext cx="699230" cy="646331"/>
            </a:xfrm>
            <a:prstGeom prst="rect">
              <a:avLst/>
            </a:prstGeom>
            <a:noFill/>
          </p:spPr>
          <p:txBody>
            <a:bodyPr wrap="none" rtlCol="0">
              <a:spAutoFit/>
            </a:bodyPr>
            <a:lstStyle/>
            <a:p>
              <a:r>
                <a:rPr lang="en-GB" dirty="0"/>
                <a:t>I</a:t>
              </a:r>
              <a:r>
                <a:rPr lang="en-CH" dirty="0"/>
                <a:t>nput</a:t>
              </a:r>
            </a:p>
            <a:p>
              <a:pPr algn="ctr"/>
              <a:r>
                <a:rPr lang="en-CH" dirty="0"/>
                <a:t>X</a:t>
              </a:r>
            </a:p>
          </p:txBody>
        </p:sp>
        <p:sp>
          <p:nvSpPr>
            <p:cNvPr id="17" name="TextBox 16">
              <a:extLst>
                <a:ext uri="{FF2B5EF4-FFF2-40B4-BE49-F238E27FC236}">
                  <a16:creationId xmlns:a16="http://schemas.microsoft.com/office/drawing/2014/main" id="{70CF5CF2-F378-8A0F-6067-B97B866CF84F}"/>
                </a:ext>
              </a:extLst>
            </p:cNvPr>
            <p:cNvSpPr txBox="1"/>
            <p:nvPr/>
          </p:nvSpPr>
          <p:spPr>
            <a:xfrm>
              <a:off x="10636570" y="3739093"/>
              <a:ext cx="1116781" cy="646331"/>
            </a:xfrm>
            <a:prstGeom prst="rect">
              <a:avLst/>
            </a:prstGeom>
            <a:noFill/>
          </p:spPr>
          <p:txBody>
            <a:bodyPr wrap="none" rtlCol="0">
              <a:spAutoFit/>
            </a:bodyPr>
            <a:lstStyle/>
            <a:p>
              <a:pPr algn="ctr"/>
              <a:r>
                <a:rPr lang="en-GB" dirty="0"/>
                <a:t>O</a:t>
              </a:r>
              <a:r>
                <a:rPr lang="en-CH" dirty="0"/>
                <a:t>utput</a:t>
              </a:r>
            </a:p>
            <a:p>
              <a:pPr algn="ctr"/>
              <a:r>
                <a:rPr lang="en-CH" dirty="0"/>
                <a:t>Y = f(X,W)</a:t>
              </a:r>
            </a:p>
          </p:txBody>
        </p:sp>
        <p:sp>
          <p:nvSpPr>
            <p:cNvPr id="21" name="Right Arrow 20">
              <a:extLst>
                <a:ext uri="{FF2B5EF4-FFF2-40B4-BE49-F238E27FC236}">
                  <a16:creationId xmlns:a16="http://schemas.microsoft.com/office/drawing/2014/main" id="{BF96543E-2DF2-A90E-BEFD-9612A6424A94}"/>
                </a:ext>
              </a:extLst>
            </p:cNvPr>
            <p:cNvSpPr/>
            <p:nvPr/>
          </p:nvSpPr>
          <p:spPr>
            <a:xfrm>
              <a:off x="9467401" y="3856589"/>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ight Arrow 21">
              <a:extLst>
                <a:ext uri="{FF2B5EF4-FFF2-40B4-BE49-F238E27FC236}">
                  <a16:creationId xmlns:a16="http://schemas.microsoft.com/office/drawing/2014/main" id="{205E3932-F41E-C60C-8D14-FE35F0B86660}"/>
                </a:ext>
              </a:extLst>
            </p:cNvPr>
            <p:cNvSpPr/>
            <p:nvPr/>
          </p:nvSpPr>
          <p:spPr>
            <a:xfrm>
              <a:off x="926581" y="3847088"/>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ight Arrow 22">
              <a:extLst>
                <a:ext uri="{FF2B5EF4-FFF2-40B4-BE49-F238E27FC236}">
                  <a16:creationId xmlns:a16="http://schemas.microsoft.com/office/drawing/2014/main" id="{55C92862-196A-CF2D-78F7-9C4421FA67A2}"/>
                </a:ext>
              </a:extLst>
            </p:cNvPr>
            <p:cNvSpPr/>
            <p:nvPr/>
          </p:nvSpPr>
          <p:spPr>
            <a:xfrm>
              <a:off x="1587817" y="3853304"/>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Right Arrow 24">
              <a:extLst>
                <a:ext uri="{FF2B5EF4-FFF2-40B4-BE49-F238E27FC236}">
                  <a16:creationId xmlns:a16="http://schemas.microsoft.com/office/drawing/2014/main" id="{2502246A-3D8F-8E8F-4C1C-4AFCA5256DD3}"/>
                </a:ext>
              </a:extLst>
            </p:cNvPr>
            <p:cNvSpPr/>
            <p:nvPr/>
          </p:nvSpPr>
          <p:spPr>
            <a:xfrm>
              <a:off x="4566545" y="3863203"/>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Right Arrow 25">
              <a:extLst>
                <a:ext uri="{FF2B5EF4-FFF2-40B4-BE49-F238E27FC236}">
                  <a16:creationId xmlns:a16="http://schemas.microsoft.com/office/drawing/2014/main" id="{7A5047D2-22B6-BA69-B859-CA132B842BDB}"/>
                </a:ext>
              </a:extLst>
            </p:cNvPr>
            <p:cNvSpPr/>
            <p:nvPr/>
          </p:nvSpPr>
          <p:spPr>
            <a:xfrm>
              <a:off x="6450388" y="3882388"/>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 name="Right Arrow 26">
              <a:extLst>
                <a:ext uri="{FF2B5EF4-FFF2-40B4-BE49-F238E27FC236}">
                  <a16:creationId xmlns:a16="http://schemas.microsoft.com/office/drawing/2014/main" id="{C031C4DF-FD07-2A1C-E723-22B39B49F55F}"/>
                </a:ext>
              </a:extLst>
            </p:cNvPr>
            <p:cNvSpPr/>
            <p:nvPr/>
          </p:nvSpPr>
          <p:spPr>
            <a:xfrm>
              <a:off x="3339427" y="3835493"/>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Right Arrow 27">
              <a:extLst>
                <a:ext uri="{FF2B5EF4-FFF2-40B4-BE49-F238E27FC236}">
                  <a16:creationId xmlns:a16="http://schemas.microsoft.com/office/drawing/2014/main" id="{7F1791AA-15E6-D290-DD8D-04A25758197F}"/>
                </a:ext>
              </a:extLst>
            </p:cNvPr>
            <p:cNvSpPr/>
            <p:nvPr/>
          </p:nvSpPr>
          <p:spPr>
            <a:xfrm>
              <a:off x="7699650" y="3908727"/>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Right Arrow 38">
              <a:extLst>
                <a:ext uri="{FF2B5EF4-FFF2-40B4-BE49-F238E27FC236}">
                  <a16:creationId xmlns:a16="http://schemas.microsoft.com/office/drawing/2014/main" id="{D53C7D3E-FD89-75EC-95F7-41C3EF125253}"/>
                </a:ext>
              </a:extLst>
            </p:cNvPr>
            <p:cNvSpPr/>
            <p:nvPr/>
          </p:nvSpPr>
          <p:spPr>
            <a:xfrm>
              <a:off x="10177939" y="3854609"/>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Right Arrow 40">
              <a:extLst>
                <a:ext uri="{FF2B5EF4-FFF2-40B4-BE49-F238E27FC236}">
                  <a16:creationId xmlns:a16="http://schemas.microsoft.com/office/drawing/2014/main" id="{101E053E-8C22-2570-FD89-9A1125B91ACD}"/>
                </a:ext>
              </a:extLst>
            </p:cNvPr>
            <p:cNvSpPr/>
            <p:nvPr/>
          </p:nvSpPr>
          <p:spPr>
            <a:xfrm rot="5400000">
              <a:off x="2373558" y="2313828"/>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Right Arrow 41">
              <a:extLst>
                <a:ext uri="{FF2B5EF4-FFF2-40B4-BE49-F238E27FC236}">
                  <a16:creationId xmlns:a16="http://schemas.microsoft.com/office/drawing/2014/main" id="{9E410EEB-3CB7-C233-42BC-1636EAF248F1}"/>
                </a:ext>
              </a:extLst>
            </p:cNvPr>
            <p:cNvSpPr/>
            <p:nvPr/>
          </p:nvSpPr>
          <p:spPr>
            <a:xfrm rot="5400000">
              <a:off x="5440874" y="2320661"/>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Right Arrow 42">
              <a:extLst>
                <a:ext uri="{FF2B5EF4-FFF2-40B4-BE49-F238E27FC236}">
                  <a16:creationId xmlns:a16="http://schemas.microsoft.com/office/drawing/2014/main" id="{6D5BF886-F558-78AE-92E5-7B75E4FFC76E}"/>
                </a:ext>
              </a:extLst>
            </p:cNvPr>
            <p:cNvSpPr/>
            <p:nvPr/>
          </p:nvSpPr>
          <p:spPr>
            <a:xfrm rot="5400000">
              <a:off x="8532161" y="2979156"/>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4" name="Rectangle 43">
              <a:extLst>
                <a:ext uri="{FF2B5EF4-FFF2-40B4-BE49-F238E27FC236}">
                  <a16:creationId xmlns:a16="http://schemas.microsoft.com/office/drawing/2014/main" id="{D22E7AF4-9E1D-C61C-A086-79F656F65AB8}"/>
                </a:ext>
              </a:extLst>
            </p:cNvPr>
            <p:cNvSpPr/>
            <p:nvPr/>
          </p:nvSpPr>
          <p:spPr>
            <a:xfrm rot="5400000">
              <a:off x="2502031" y="2059308"/>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 name="Rectangle 44">
              <a:extLst>
                <a:ext uri="{FF2B5EF4-FFF2-40B4-BE49-F238E27FC236}">
                  <a16:creationId xmlns:a16="http://schemas.microsoft.com/office/drawing/2014/main" id="{D119D4AC-E8B7-1AB4-FF52-D1FA005F473C}"/>
                </a:ext>
              </a:extLst>
            </p:cNvPr>
            <p:cNvSpPr/>
            <p:nvPr/>
          </p:nvSpPr>
          <p:spPr>
            <a:xfrm rot="5400000">
              <a:off x="5634431" y="2099225"/>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6" name="Rectangle 45">
              <a:extLst>
                <a:ext uri="{FF2B5EF4-FFF2-40B4-BE49-F238E27FC236}">
                  <a16:creationId xmlns:a16="http://schemas.microsoft.com/office/drawing/2014/main" id="{12231EFE-0C76-A391-A49E-FE0F2960AC3C}"/>
                </a:ext>
              </a:extLst>
            </p:cNvPr>
            <p:cNvSpPr/>
            <p:nvPr/>
          </p:nvSpPr>
          <p:spPr>
            <a:xfrm rot="5400000">
              <a:off x="8669443" y="2083395"/>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Right Arrow 46">
              <a:extLst>
                <a:ext uri="{FF2B5EF4-FFF2-40B4-BE49-F238E27FC236}">
                  <a16:creationId xmlns:a16="http://schemas.microsoft.com/office/drawing/2014/main" id="{18957629-D837-EDC8-A49D-723EB39A2BC4}"/>
                </a:ext>
              </a:extLst>
            </p:cNvPr>
            <p:cNvSpPr/>
            <p:nvPr/>
          </p:nvSpPr>
          <p:spPr>
            <a:xfrm rot="5400000">
              <a:off x="8520286" y="2307770"/>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Right Arrow 47">
              <a:extLst>
                <a:ext uri="{FF2B5EF4-FFF2-40B4-BE49-F238E27FC236}">
                  <a16:creationId xmlns:a16="http://schemas.microsoft.com/office/drawing/2014/main" id="{4E3A8D37-6ADF-0CD6-478B-D2FADB9A5EF0}"/>
                </a:ext>
              </a:extLst>
            </p:cNvPr>
            <p:cNvSpPr/>
            <p:nvPr/>
          </p:nvSpPr>
          <p:spPr>
            <a:xfrm rot="5400000">
              <a:off x="2373558" y="2951023"/>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 name="Right Arrow 49">
              <a:extLst>
                <a:ext uri="{FF2B5EF4-FFF2-40B4-BE49-F238E27FC236}">
                  <a16:creationId xmlns:a16="http://schemas.microsoft.com/office/drawing/2014/main" id="{E8F9E531-23C8-7D0E-D286-0E924E124964}"/>
                </a:ext>
              </a:extLst>
            </p:cNvPr>
            <p:cNvSpPr/>
            <p:nvPr/>
          </p:nvSpPr>
          <p:spPr>
            <a:xfrm rot="5400000">
              <a:off x="5460801" y="2986542"/>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EE0F1AF0-E0D2-CE73-94E8-D64840E6009B}"/>
                </a:ext>
              </a:extLst>
            </p:cNvPr>
            <p:cNvSpPr txBox="1"/>
            <p:nvPr/>
          </p:nvSpPr>
          <p:spPr>
            <a:xfrm>
              <a:off x="3946187" y="2851285"/>
              <a:ext cx="915315" cy="523220"/>
            </a:xfrm>
            <a:prstGeom prst="rect">
              <a:avLst/>
            </a:prstGeom>
            <a:noFill/>
          </p:spPr>
          <p:txBody>
            <a:bodyPr wrap="none" rtlCol="0">
              <a:spAutoFit/>
            </a:bodyPr>
            <a:lstStyle/>
            <a:p>
              <a:r>
                <a:rPr lang="en-CH" sz="2800" b="1" dirty="0"/>
                <a:t>OEO</a:t>
              </a:r>
            </a:p>
          </p:txBody>
        </p:sp>
        <p:sp>
          <p:nvSpPr>
            <p:cNvPr id="7" name="Rectangle 6">
              <a:extLst>
                <a:ext uri="{FF2B5EF4-FFF2-40B4-BE49-F238E27FC236}">
                  <a16:creationId xmlns:a16="http://schemas.microsoft.com/office/drawing/2014/main" id="{D170CAE0-6201-B3B5-9EDC-FB882EFBA588}"/>
                </a:ext>
              </a:extLst>
            </p:cNvPr>
            <p:cNvSpPr/>
            <p:nvPr/>
          </p:nvSpPr>
          <p:spPr>
            <a:xfrm>
              <a:off x="3858810" y="3289579"/>
              <a:ext cx="486676" cy="122300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1" name="Rectangle 50">
              <a:extLst>
                <a:ext uri="{FF2B5EF4-FFF2-40B4-BE49-F238E27FC236}">
                  <a16:creationId xmlns:a16="http://schemas.microsoft.com/office/drawing/2014/main" id="{2E79DC62-9C95-B5A8-ABA5-F4C901F9EBCA}"/>
                </a:ext>
              </a:extLst>
            </p:cNvPr>
            <p:cNvSpPr/>
            <p:nvPr/>
          </p:nvSpPr>
          <p:spPr>
            <a:xfrm>
              <a:off x="3755075" y="3297899"/>
              <a:ext cx="178130" cy="12230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2" name="Rectangle 51">
              <a:extLst>
                <a:ext uri="{FF2B5EF4-FFF2-40B4-BE49-F238E27FC236}">
                  <a16:creationId xmlns:a16="http://schemas.microsoft.com/office/drawing/2014/main" id="{86942EA2-6A24-988E-181B-B9A10CEEF937}"/>
                </a:ext>
              </a:extLst>
            </p:cNvPr>
            <p:cNvSpPr/>
            <p:nvPr/>
          </p:nvSpPr>
          <p:spPr>
            <a:xfrm>
              <a:off x="4265653" y="3293428"/>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1" name="Rectangle 60">
              <a:extLst>
                <a:ext uri="{FF2B5EF4-FFF2-40B4-BE49-F238E27FC236}">
                  <a16:creationId xmlns:a16="http://schemas.microsoft.com/office/drawing/2014/main" id="{F533FAF3-3AFF-3EF1-EFDB-03C70C6975D1}"/>
                </a:ext>
              </a:extLst>
            </p:cNvPr>
            <p:cNvSpPr/>
            <p:nvPr/>
          </p:nvSpPr>
          <p:spPr>
            <a:xfrm>
              <a:off x="7013505" y="3374792"/>
              <a:ext cx="486676" cy="122300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2" name="Rectangle 61">
              <a:extLst>
                <a:ext uri="{FF2B5EF4-FFF2-40B4-BE49-F238E27FC236}">
                  <a16:creationId xmlns:a16="http://schemas.microsoft.com/office/drawing/2014/main" id="{B0489056-8D91-9C3D-0061-423099DA659E}"/>
                </a:ext>
              </a:extLst>
            </p:cNvPr>
            <p:cNvSpPr/>
            <p:nvPr/>
          </p:nvSpPr>
          <p:spPr>
            <a:xfrm>
              <a:off x="6909770" y="3383112"/>
              <a:ext cx="178130" cy="12230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3" name="Rectangle 62">
              <a:extLst>
                <a:ext uri="{FF2B5EF4-FFF2-40B4-BE49-F238E27FC236}">
                  <a16:creationId xmlns:a16="http://schemas.microsoft.com/office/drawing/2014/main" id="{91B694D3-54FF-A7FF-2F62-89BF04D3983B}"/>
                </a:ext>
              </a:extLst>
            </p:cNvPr>
            <p:cNvSpPr/>
            <p:nvPr/>
          </p:nvSpPr>
          <p:spPr>
            <a:xfrm>
              <a:off x="7420348" y="3378641"/>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4" name="TextBox 63">
              <a:extLst>
                <a:ext uri="{FF2B5EF4-FFF2-40B4-BE49-F238E27FC236}">
                  <a16:creationId xmlns:a16="http://schemas.microsoft.com/office/drawing/2014/main" id="{F711E171-49B5-A1B1-5B27-26563B737914}"/>
                </a:ext>
              </a:extLst>
            </p:cNvPr>
            <p:cNvSpPr txBox="1"/>
            <p:nvPr/>
          </p:nvSpPr>
          <p:spPr>
            <a:xfrm>
              <a:off x="7107312" y="2938180"/>
              <a:ext cx="915315" cy="523220"/>
            </a:xfrm>
            <a:prstGeom prst="rect">
              <a:avLst/>
            </a:prstGeom>
            <a:noFill/>
          </p:spPr>
          <p:txBody>
            <a:bodyPr wrap="none" rtlCol="0">
              <a:spAutoFit/>
            </a:bodyPr>
            <a:lstStyle/>
            <a:p>
              <a:r>
                <a:rPr lang="en-CH" sz="2800" b="1" dirty="0"/>
                <a:t>OEO</a:t>
              </a:r>
            </a:p>
          </p:txBody>
        </p:sp>
        <p:cxnSp>
          <p:nvCxnSpPr>
            <p:cNvPr id="71" name="Straight Arrow Connector 70">
              <a:extLst>
                <a:ext uri="{FF2B5EF4-FFF2-40B4-BE49-F238E27FC236}">
                  <a16:creationId xmlns:a16="http://schemas.microsoft.com/office/drawing/2014/main" id="{49F8EDD5-FF13-C815-8E92-268CE0CC76C2}"/>
                </a:ext>
              </a:extLst>
            </p:cNvPr>
            <p:cNvCxnSpPr>
              <a:cxnSpLocks/>
            </p:cNvCxnSpPr>
            <p:nvPr/>
          </p:nvCxnSpPr>
          <p:spPr>
            <a:xfrm flipV="1">
              <a:off x="10391695" y="1887188"/>
              <a:ext cx="12662" cy="19997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CD03C130-ECEE-396D-D7DD-B9A2BD86F049}"/>
                </a:ext>
              </a:extLst>
            </p:cNvPr>
            <p:cNvCxnSpPr>
              <a:cxnSpLocks/>
            </p:cNvCxnSpPr>
            <p:nvPr/>
          </p:nvCxnSpPr>
          <p:spPr>
            <a:xfrm flipH="1">
              <a:off x="9467401" y="1909758"/>
              <a:ext cx="92429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C7582245-6BF0-016C-B66B-057731FF4188}"/>
                </a:ext>
              </a:extLst>
            </p:cNvPr>
            <p:cNvCxnSpPr>
              <a:cxnSpLocks/>
            </p:cNvCxnSpPr>
            <p:nvPr/>
          </p:nvCxnSpPr>
          <p:spPr>
            <a:xfrm flipV="1">
              <a:off x="3844140" y="2138857"/>
              <a:ext cx="0" cy="1123862"/>
            </a:xfrm>
            <a:prstGeom prst="straightConnector1">
              <a:avLst/>
            </a:prstGeom>
            <a:ln w="3810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2A3D8A26-5E17-B969-DC87-BB692353D7CA}"/>
                </a:ext>
              </a:extLst>
            </p:cNvPr>
            <p:cNvCxnSpPr>
              <a:cxnSpLocks/>
            </p:cNvCxnSpPr>
            <p:nvPr/>
          </p:nvCxnSpPr>
          <p:spPr>
            <a:xfrm flipV="1">
              <a:off x="7013505" y="2149501"/>
              <a:ext cx="0" cy="1123862"/>
            </a:xfrm>
            <a:prstGeom prst="straightConnector1">
              <a:avLst/>
            </a:prstGeom>
            <a:ln w="38100">
              <a:prstDash val="dash"/>
              <a:tailEnd type="triangle"/>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75D7F92E-6554-8EE0-43A3-EEC72BC173A2}"/>
                </a:ext>
              </a:extLst>
            </p:cNvPr>
            <p:cNvSpPr txBox="1"/>
            <p:nvPr/>
          </p:nvSpPr>
          <p:spPr>
            <a:xfrm>
              <a:off x="2711050" y="2170196"/>
              <a:ext cx="389850" cy="369332"/>
            </a:xfrm>
            <a:prstGeom prst="rect">
              <a:avLst/>
            </a:prstGeom>
            <a:noFill/>
          </p:spPr>
          <p:txBody>
            <a:bodyPr wrap="none" rtlCol="0">
              <a:spAutoFit/>
            </a:bodyPr>
            <a:lstStyle/>
            <a:p>
              <a:r>
                <a:rPr lang="en-CH" dirty="0"/>
                <a:t>W</a:t>
              </a:r>
            </a:p>
          </p:txBody>
        </p:sp>
        <p:sp>
          <p:nvSpPr>
            <p:cNvPr id="84" name="TextBox 83">
              <a:extLst>
                <a:ext uri="{FF2B5EF4-FFF2-40B4-BE49-F238E27FC236}">
                  <a16:creationId xmlns:a16="http://schemas.microsoft.com/office/drawing/2014/main" id="{79D7F36E-D884-92C7-47A3-AEA752EA1095}"/>
                </a:ext>
              </a:extLst>
            </p:cNvPr>
            <p:cNvSpPr txBox="1"/>
            <p:nvPr/>
          </p:nvSpPr>
          <p:spPr>
            <a:xfrm>
              <a:off x="5689773" y="2191967"/>
              <a:ext cx="389850" cy="369332"/>
            </a:xfrm>
            <a:prstGeom prst="rect">
              <a:avLst/>
            </a:prstGeom>
            <a:noFill/>
          </p:spPr>
          <p:txBody>
            <a:bodyPr wrap="none" rtlCol="0">
              <a:spAutoFit/>
            </a:bodyPr>
            <a:lstStyle/>
            <a:p>
              <a:r>
                <a:rPr lang="en-CH" dirty="0"/>
                <a:t>W</a:t>
              </a:r>
            </a:p>
          </p:txBody>
        </p:sp>
        <p:sp>
          <p:nvSpPr>
            <p:cNvPr id="85" name="TextBox 84">
              <a:extLst>
                <a:ext uri="{FF2B5EF4-FFF2-40B4-BE49-F238E27FC236}">
                  <a16:creationId xmlns:a16="http://schemas.microsoft.com/office/drawing/2014/main" id="{39B0D5FE-DEE3-6BF9-DDBB-C96E220E7743}"/>
                </a:ext>
              </a:extLst>
            </p:cNvPr>
            <p:cNvSpPr txBox="1"/>
            <p:nvPr/>
          </p:nvSpPr>
          <p:spPr>
            <a:xfrm>
              <a:off x="8799120" y="2213738"/>
              <a:ext cx="389850" cy="369332"/>
            </a:xfrm>
            <a:prstGeom prst="rect">
              <a:avLst/>
            </a:prstGeom>
            <a:noFill/>
          </p:spPr>
          <p:txBody>
            <a:bodyPr wrap="none" rtlCol="0">
              <a:spAutoFit/>
            </a:bodyPr>
            <a:lstStyle/>
            <a:p>
              <a:r>
                <a:rPr lang="en-CH" dirty="0"/>
                <a:t>W</a:t>
              </a:r>
            </a:p>
          </p:txBody>
        </p:sp>
        <p:cxnSp>
          <p:nvCxnSpPr>
            <p:cNvPr id="8" name="Curved Connector 7">
              <a:extLst>
                <a:ext uri="{FF2B5EF4-FFF2-40B4-BE49-F238E27FC236}">
                  <a16:creationId xmlns:a16="http://schemas.microsoft.com/office/drawing/2014/main" id="{DDF17031-9BEE-6289-A20A-6DDD5DA17DA9}"/>
                </a:ext>
              </a:extLst>
            </p:cNvPr>
            <p:cNvCxnSpPr>
              <a:cxnSpLocks/>
            </p:cNvCxnSpPr>
            <p:nvPr/>
          </p:nvCxnSpPr>
          <p:spPr>
            <a:xfrm>
              <a:off x="1514895" y="2476184"/>
              <a:ext cx="291752" cy="211127"/>
            </a:xfrm>
            <a:prstGeom prst="curvedConnector3">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urved Connector 9">
              <a:extLst>
                <a:ext uri="{FF2B5EF4-FFF2-40B4-BE49-F238E27FC236}">
                  <a16:creationId xmlns:a16="http://schemas.microsoft.com/office/drawing/2014/main" id="{880AF50C-9ACC-4779-20D5-523076C6711D}"/>
                </a:ext>
              </a:extLst>
            </p:cNvPr>
            <p:cNvCxnSpPr>
              <a:cxnSpLocks/>
            </p:cNvCxnSpPr>
            <p:nvPr/>
          </p:nvCxnSpPr>
          <p:spPr>
            <a:xfrm rot="16200000" flipH="1">
              <a:off x="912231" y="2952529"/>
              <a:ext cx="370851" cy="342151"/>
            </a:xfrm>
            <a:prstGeom prst="curvedConnector3">
              <a:avLst>
                <a:gd name="adj1" fmla="val 50000"/>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urved Connector 23">
              <a:extLst>
                <a:ext uri="{FF2B5EF4-FFF2-40B4-BE49-F238E27FC236}">
                  <a16:creationId xmlns:a16="http://schemas.microsoft.com/office/drawing/2014/main" id="{936700CD-A905-A4C0-56E6-7B225283E4D1}"/>
                </a:ext>
              </a:extLst>
            </p:cNvPr>
            <p:cNvCxnSpPr>
              <a:cxnSpLocks/>
            </p:cNvCxnSpPr>
            <p:nvPr/>
          </p:nvCxnSpPr>
          <p:spPr>
            <a:xfrm flipV="1">
              <a:off x="9188970" y="4666381"/>
              <a:ext cx="844182" cy="340390"/>
            </a:xfrm>
            <a:prstGeom prst="curvedConnector3">
              <a:avLst>
                <a:gd name="adj1" fmla="val 97389"/>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urved Connector 30">
              <a:extLst>
                <a:ext uri="{FF2B5EF4-FFF2-40B4-BE49-F238E27FC236}">
                  <a16:creationId xmlns:a16="http://schemas.microsoft.com/office/drawing/2014/main" id="{B33F649C-A0CE-58A8-9BC9-F8783D315CDD}"/>
                </a:ext>
              </a:extLst>
            </p:cNvPr>
            <p:cNvCxnSpPr>
              <a:cxnSpLocks/>
            </p:cNvCxnSpPr>
            <p:nvPr/>
          </p:nvCxnSpPr>
          <p:spPr>
            <a:xfrm rot="10800000">
              <a:off x="6995064" y="4704916"/>
              <a:ext cx="704587" cy="326388"/>
            </a:xfrm>
            <a:prstGeom prst="curvedConnector3">
              <a:avLst>
                <a:gd name="adj1" fmla="val 10191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F1A33EAC-2E6F-7B2E-BD09-5AB8625D80F9}"/>
              </a:ext>
            </a:extLst>
          </p:cNvPr>
          <p:cNvGrpSpPr/>
          <p:nvPr/>
        </p:nvGrpSpPr>
        <p:grpSpPr>
          <a:xfrm>
            <a:off x="3624001" y="3279522"/>
            <a:ext cx="923106" cy="1398430"/>
            <a:chOff x="1660771" y="5179184"/>
            <a:chExt cx="531067" cy="940676"/>
          </a:xfrm>
        </p:grpSpPr>
        <p:cxnSp>
          <p:nvCxnSpPr>
            <p:cNvPr id="36" name="Straight Connector 35">
              <a:extLst>
                <a:ext uri="{FF2B5EF4-FFF2-40B4-BE49-F238E27FC236}">
                  <a16:creationId xmlns:a16="http://schemas.microsoft.com/office/drawing/2014/main" id="{A63F167C-75E1-459A-2F72-83CC6F7484F5}"/>
                </a:ext>
              </a:extLst>
            </p:cNvPr>
            <p:cNvCxnSpPr>
              <a:cxnSpLocks/>
            </p:cNvCxnSpPr>
            <p:nvPr/>
          </p:nvCxnSpPr>
          <p:spPr>
            <a:xfrm flipV="1">
              <a:off x="1660771" y="5184769"/>
              <a:ext cx="531067" cy="907421"/>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FC9C245-C09A-3BA6-90E3-9AE603C9EA95}"/>
                </a:ext>
              </a:extLst>
            </p:cNvPr>
            <p:cNvCxnSpPr>
              <a:cxnSpLocks/>
            </p:cNvCxnSpPr>
            <p:nvPr/>
          </p:nvCxnSpPr>
          <p:spPr>
            <a:xfrm flipH="1" flipV="1">
              <a:off x="1731792" y="5179184"/>
              <a:ext cx="390972" cy="940676"/>
            </a:xfrm>
            <a:prstGeom prst="line">
              <a:avLst/>
            </a:prstGeom>
            <a:ln w="76200"/>
          </p:spPr>
          <p:style>
            <a:lnRef idx="2">
              <a:schemeClr val="accent1"/>
            </a:lnRef>
            <a:fillRef idx="0">
              <a:schemeClr val="accent1"/>
            </a:fillRef>
            <a:effectRef idx="1">
              <a:schemeClr val="accent1"/>
            </a:effectRef>
            <a:fontRef idx="minor">
              <a:schemeClr val="tx1"/>
            </a:fontRef>
          </p:style>
        </p:cxnSp>
      </p:grpSp>
      <p:grpSp>
        <p:nvGrpSpPr>
          <p:cNvPr id="60" name="Group 59">
            <a:extLst>
              <a:ext uri="{FF2B5EF4-FFF2-40B4-BE49-F238E27FC236}">
                <a16:creationId xmlns:a16="http://schemas.microsoft.com/office/drawing/2014/main" id="{23B25119-AB0E-6A00-FFF9-D7A183FBA1E3}"/>
              </a:ext>
            </a:extLst>
          </p:cNvPr>
          <p:cNvGrpSpPr/>
          <p:nvPr/>
        </p:nvGrpSpPr>
        <p:grpSpPr>
          <a:xfrm>
            <a:off x="6811205" y="3309690"/>
            <a:ext cx="923106" cy="1398430"/>
            <a:chOff x="1660771" y="5179184"/>
            <a:chExt cx="531067" cy="940676"/>
          </a:xfrm>
        </p:grpSpPr>
        <p:cxnSp>
          <p:nvCxnSpPr>
            <p:cNvPr id="65" name="Straight Connector 64">
              <a:extLst>
                <a:ext uri="{FF2B5EF4-FFF2-40B4-BE49-F238E27FC236}">
                  <a16:creationId xmlns:a16="http://schemas.microsoft.com/office/drawing/2014/main" id="{9E14ADCD-8820-92EE-2868-10465611BF85}"/>
                </a:ext>
              </a:extLst>
            </p:cNvPr>
            <p:cNvCxnSpPr>
              <a:cxnSpLocks/>
            </p:cNvCxnSpPr>
            <p:nvPr/>
          </p:nvCxnSpPr>
          <p:spPr>
            <a:xfrm flipV="1">
              <a:off x="1660771" y="5184769"/>
              <a:ext cx="531067" cy="907421"/>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2A77E9E3-DF41-2B43-60F4-75CA53692F1F}"/>
                </a:ext>
              </a:extLst>
            </p:cNvPr>
            <p:cNvCxnSpPr>
              <a:cxnSpLocks/>
            </p:cNvCxnSpPr>
            <p:nvPr/>
          </p:nvCxnSpPr>
          <p:spPr>
            <a:xfrm flipH="1" flipV="1">
              <a:off x="1731792" y="5179184"/>
              <a:ext cx="390972" cy="940676"/>
            </a:xfrm>
            <a:prstGeom prst="line">
              <a:avLst/>
            </a:prstGeom>
            <a:ln w="7620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70367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96438-7FD7-B2F0-D69C-650CCD3759E5}"/>
              </a:ext>
            </a:extLst>
          </p:cNvPr>
          <p:cNvSpPr>
            <a:spLocks noGrp="1"/>
          </p:cNvSpPr>
          <p:nvPr>
            <p:ph type="title"/>
          </p:nvPr>
        </p:nvSpPr>
        <p:spPr/>
        <p:txBody>
          <a:bodyPr/>
          <a:lstStyle/>
          <a:p>
            <a:r>
              <a:rPr lang="en-CH" dirty="0">
                <a:solidFill>
                  <a:srgbClr val="0070C0"/>
                </a:solidFill>
              </a:rPr>
              <a:t>Invidia </a:t>
            </a:r>
            <a:br>
              <a:rPr lang="en-CH" dirty="0">
                <a:solidFill>
                  <a:srgbClr val="0070C0"/>
                </a:solidFill>
              </a:rPr>
            </a:br>
            <a:r>
              <a:rPr lang="en-CH" sz="3600" i="1" dirty="0">
                <a:solidFill>
                  <a:srgbClr val="0070C0"/>
                </a:solidFill>
              </a:rPr>
              <a:t>Tough competition</a:t>
            </a:r>
            <a:endParaRPr lang="en-CH" i="1" dirty="0">
              <a:solidFill>
                <a:srgbClr val="0070C0"/>
              </a:solidFill>
            </a:endParaRPr>
          </a:p>
        </p:txBody>
      </p:sp>
      <p:pic>
        <p:nvPicPr>
          <p:cNvPr id="5" name="Picture 4" descr="A screenshot of a computer&#10;&#10;Description automatically generated">
            <a:extLst>
              <a:ext uri="{FF2B5EF4-FFF2-40B4-BE49-F238E27FC236}">
                <a16:creationId xmlns:a16="http://schemas.microsoft.com/office/drawing/2014/main" id="{29FB180E-C812-618D-B82A-7B89389D7F6F}"/>
              </a:ext>
            </a:extLst>
          </p:cNvPr>
          <p:cNvPicPr>
            <a:picLocks noChangeAspect="1"/>
          </p:cNvPicPr>
          <p:nvPr/>
        </p:nvPicPr>
        <p:blipFill>
          <a:blip r:embed="rId2"/>
          <a:stretch>
            <a:fillRect/>
          </a:stretch>
        </p:blipFill>
        <p:spPr>
          <a:xfrm>
            <a:off x="5670401" y="0"/>
            <a:ext cx="3980329" cy="6858000"/>
          </a:xfrm>
          <a:prstGeom prst="rect">
            <a:avLst/>
          </a:prstGeom>
        </p:spPr>
      </p:pic>
      <p:sp>
        <p:nvSpPr>
          <p:cNvPr id="8" name="Oval 7">
            <a:extLst>
              <a:ext uri="{FF2B5EF4-FFF2-40B4-BE49-F238E27FC236}">
                <a16:creationId xmlns:a16="http://schemas.microsoft.com/office/drawing/2014/main" id="{23FFDAD8-FB99-BEB4-4D0F-4642886A1BFE}"/>
              </a:ext>
            </a:extLst>
          </p:cNvPr>
          <p:cNvSpPr/>
          <p:nvPr/>
        </p:nvSpPr>
        <p:spPr>
          <a:xfrm>
            <a:off x="6892290" y="3611880"/>
            <a:ext cx="925830" cy="46863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5D501E6C-DB4E-3D96-6EB6-804361E10E09}"/>
              </a:ext>
            </a:extLst>
          </p:cNvPr>
          <p:cNvSpPr txBox="1"/>
          <p:nvPr/>
        </p:nvSpPr>
        <p:spPr>
          <a:xfrm>
            <a:off x="860107" y="3214688"/>
            <a:ext cx="3982116" cy="523220"/>
          </a:xfrm>
          <a:prstGeom prst="rect">
            <a:avLst/>
          </a:prstGeom>
          <a:noFill/>
          <a:ln>
            <a:solidFill>
              <a:srgbClr val="FF0000"/>
            </a:solidFill>
          </a:ln>
        </p:spPr>
        <p:txBody>
          <a:bodyPr wrap="none" rtlCol="0">
            <a:spAutoFit/>
          </a:bodyPr>
          <a:lstStyle/>
          <a:p>
            <a:r>
              <a:rPr lang="en-CH" sz="2800" dirty="0"/>
              <a:t>OPS/Watt ~ 2 TOPS/Watt</a:t>
            </a:r>
          </a:p>
        </p:txBody>
      </p:sp>
      <p:sp>
        <p:nvSpPr>
          <p:cNvPr id="3" name="Oval 2">
            <a:extLst>
              <a:ext uri="{FF2B5EF4-FFF2-40B4-BE49-F238E27FC236}">
                <a16:creationId xmlns:a16="http://schemas.microsoft.com/office/drawing/2014/main" id="{E4E440DB-8BF3-A755-5797-D28CD6AF1DF4}"/>
              </a:ext>
            </a:extLst>
          </p:cNvPr>
          <p:cNvSpPr/>
          <p:nvPr/>
        </p:nvSpPr>
        <p:spPr>
          <a:xfrm>
            <a:off x="7144706" y="2606985"/>
            <a:ext cx="925830" cy="46863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7022896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908B-5A0C-4C57-7116-184677B25D83}"/>
              </a:ext>
            </a:extLst>
          </p:cNvPr>
          <p:cNvSpPr>
            <a:spLocks noGrp="1"/>
          </p:cNvSpPr>
          <p:nvPr>
            <p:ph type="title"/>
          </p:nvPr>
        </p:nvSpPr>
        <p:spPr>
          <a:xfrm>
            <a:off x="838200" y="45431"/>
            <a:ext cx="10515600" cy="1325563"/>
          </a:xfrm>
        </p:spPr>
        <p:txBody>
          <a:bodyPr>
            <a:normAutofit/>
          </a:bodyPr>
          <a:lstStyle/>
          <a:p>
            <a:pPr algn="ctr"/>
            <a:r>
              <a:rPr lang="en-CH" sz="3600" dirty="0">
                <a:solidFill>
                  <a:srgbClr val="0070C0"/>
                </a:solidFill>
              </a:rPr>
              <a:t>Structural Nonlinearity</a:t>
            </a:r>
            <a:br>
              <a:rPr lang="en-CH" sz="3600" dirty="0">
                <a:solidFill>
                  <a:srgbClr val="0070C0"/>
                </a:solidFill>
              </a:rPr>
            </a:br>
            <a:r>
              <a:rPr lang="en-CH" sz="2800" dirty="0">
                <a:solidFill>
                  <a:srgbClr val="0070C0"/>
                </a:solidFill>
              </a:rPr>
              <a:t>Nonlinear computation with linear optics: SLM interface</a:t>
            </a:r>
            <a:endParaRPr lang="en-CH" sz="3600" dirty="0">
              <a:solidFill>
                <a:srgbClr val="0070C0"/>
              </a:solidFill>
            </a:endParaRPr>
          </a:p>
        </p:txBody>
      </p:sp>
      <p:sp>
        <p:nvSpPr>
          <p:cNvPr id="4" name="Rectangle 3">
            <a:extLst>
              <a:ext uri="{FF2B5EF4-FFF2-40B4-BE49-F238E27FC236}">
                <a16:creationId xmlns:a16="http://schemas.microsoft.com/office/drawing/2014/main" id="{5567ABCE-ED65-B888-D57A-A9BC267C9FDC}"/>
              </a:ext>
            </a:extLst>
          </p:cNvPr>
          <p:cNvSpPr/>
          <p:nvPr/>
        </p:nvSpPr>
        <p:spPr>
          <a:xfrm>
            <a:off x="1875766" y="3309033"/>
            <a:ext cx="7560515" cy="12230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OPTICS</a:t>
            </a:r>
          </a:p>
        </p:txBody>
      </p:sp>
      <p:sp>
        <p:nvSpPr>
          <p:cNvPr id="11" name="Rectangle 10">
            <a:extLst>
              <a:ext uri="{FF2B5EF4-FFF2-40B4-BE49-F238E27FC236}">
                <a16:creationId xmlns:a16="http://schemas.microsoft.com/office/drawing/2014/main" id="{82201012-FA3D-9F27-4A46-3C7CB59CC68B}"/>
              </a:ext>
            </a:extLst>
          </p:cNvPr>
          <p:cNvSpPr/>
          <p:nvPr/>
        </p:nvSpPr>
        <p:spPr>
          <a:xfrm>
            <a:off x="1843393" y="1573136"/>
            <a:ext cx="7624008" cy="55814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400" b="1" dirty="0"/>
              <a:t>ELECTRONICS</a:t>
            </a:r>
          </a:p>
        </p:txBody>
      </p:sp>
      <p:sp>
        <p:nvSpPr>
          <p:cNvPr id="12" name="Rectangle 11">
            <a:extLst>
              <a:ext uri="{FF2B5EF4-FFF2-40B4-BE49-F238E27FC236}">
                <a16:creationId xmlns:a16="http://schemas.microsoft.com/office/drawing/2014/main" id="{963F5360-AD30-B890-6B3D-2448BF13C683}"/>
              </a:ext>
            </a:extLst>
          </p:cNvPr>
          <p:cNvSpPr/>
          <p:nvPr/>
        </p:nvSpPr>
        <p:spPr>
          <a:xfrm>
            <a:off x="1381012" y="3309033"/>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Rectangle 12">
            <a:extLst>
              <a:ext uri="{FF2B5EF4-FFF2-40B4-BE49-F238E27FC236}">
                <a16:creationId xmlns:a16="http://schemas.microsoft.com/office/drawing/2014/main" id="{9C443D04-C8AB-D546-8688-B2C9C68C858F}"/>
              </a:ext>
            </a:extLst>
          </p:cNvPr>
          <p:cNvSpPr/>
          <p:nvPr/>
        </p:nvSpPr>
        <p:spPr>
          <a:xfrm>
            <a:off x="9944087" y="3305748"/>
            <a:ext cx="178130" cy="12230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45433ECE-1936-3CD0-E70E-5325A89A85C4}"/>
              </a:ext>
            </a:extLst>
          </p:cNvPr>
          <p:cNvSpPr txBox="1"/>
          <p:nvPr/>
        </p:nvSpPr>
        <p:spPr>
          <a:xfrm>
            <a:off x="321745" y="1648854"/>
            <a:ext cx="1320554" cy="646331"/>
          </a:xfrm>
          <a:prstGeom prst="rect">
            <a:avLst/>
          </a:prstGeom>
          <a:noFill/>
        </p:spPr>
        <p:txBody>
          <a:bodyPr wrap="none" rtlCol="0">
            <a:spAutoFit/>
          </a:bodyPr>
          <a:lstStyle/>
          <a:p>
            <a:pPr algn="ctr"/>
            <a:r>
              <a:rPr lang="en-CH" dirty="0">
                <a:solidFill>
                  <a:srgbClr val="00B050"/>
                </a:solidFill>
              </a:rPr>
              <a:t>Light </a:t>
            </a:r>
          </a:p>
          <a:p>
            <a:pPr algn="ctr"/>
            <a:r>
              <a:rPr lang="en-CH" dirty="0">
                <a:solidFill>
                  <a:srgbClr val="00B050"/>
                </a:solidFill>
              </a:rPr>
              <a:t>Modulators</a:t>
            </a:r>
          </a:p>
        </p:txBody>
      </p:sp>
      <p:sp>
        <p:nvSpPr>
          <p:cNvPr id="15" name="TextBox 14">
            <a:extLst>
              <a:ext uri="{FF2B5EF4-FFF2-40B4-BE49-F238E27FC236}">
                <a16:creationId xmlns:a16="http://schemas.microsoft.com/office/drawing/2014/main" id="{A5E0C945-8364-AD25-7B6C-20461C7EF24A}"/>
              </a:ext>
            </a:extLst>
          </p:cNvPr>
          <p:cNvSpPr txBox="1"/>
          <p:nvPr/>
        </p:nvSpPr>
        <p:spPr>
          <a:xfrm>
            <a:off x="9873955" y="4528648"/>
            <a:ext cx="1060803" cy="646331"/>
          </a:xfrm>
          <a:prstGeom prst="rect">
            <a:avLst/>
          </a:prstGeom>
          <a:noFill/>
          <a:ln>
            <a:noFill/>
          </a:ln>
        </p:spPr>
        <p:txBody>
          <a:bodyPr wrap="none" rtlCol="0">
            <a:spAutoFit/>
          </a:bodyPr>
          <a:lstStyle/>
          <a:p>
            <a:pPr algn="ctr"/>
            <a:r>
              <a:rPr lang="en-CH" dirty="0">
                <a:solidFill>
                  <a:srgbClr val="C00000"/>
                </a:solidFill>
              </a:rPr>
              <a:t>Light </a:t>
            </a:r>
          </a:p>
          <a:p>
            <a:pPr algn="ctr"/>
            <a:r>
              <a:rPr lang="en-CH" dirty="0">
                <a:solidFill>
                  <a:srgbClr val="C00000"/>
                </a:solidFill>
              </a:rPr>
              <a:t>Detector</a:t>
            </a:r>
          </a:p>
        </p:txBody>
      </p:sp>
      <p:sp>
        <p:nvSpPr>
          <p:cNvPr id="16" name="TextBox 15">
            <a:extLst>
              <a:ext uri="{FF2B5EF4-FFF2-40B4-BE49-F238E27FC236}">
                <a16:creationId xmlns:a16="http://schemas.microsoft.com/office/drawing/2014/main" id="{A37077B6-C599-8AF7-0AFB-ED9048BB496D}"/>
              </a:ext>
            </a:extLst>
          </p:cNvPr>
          <p:cNvSpPr txBox="1"/>
          <p:nvPr/>
        </p:nvSpPr>
        <p:spPr>
          <a:xfrm>
            <a:off x="0" y="3716417"/>
            <a:ext cx="699230" cy="646331"/>
          </a:xfrm>
          <a:prstGeom prst="rect">
            <a:avLst/>
          </a:prstGeom>
          <a:noFill/>
        </p:spPr>
        <p:txBody>
          <a:bodyPr wrap="none" rtlCol="0">
            <a:spAutoFit/>
          </a:bodyPr>
          <a:lstStyle/>
          <a:p>
            <a:r>
              <a:rPr lang="en-GB" dirty="0"/>
              <a:t>I</a:t>
            </a:r>
            <a:r>
              <a:rPr lang="en-CH" dirty="0"/>
              <a:t>nput</a:t>
            </a:r>
          </a:p>
          <a:p>
            <a:pPr algn="ctr"/>
            <a:r>
              <a:rPr lang="en-CH" dirty="0"/>
              <a:t>X</a:t>
            </a:r>
          </a:p>
        </p:txBody>
      </p:sp>
      <p:sp>
        <p:nvSpPr>
          <p:cNvPr id="17" name="TextBox 16">
            <a:extLst>
              <a:ext uri="{FF2B5EF4-FFF2-40B4-BE49-F238E27FC236}">
                <a16:creationId xmlns:a16="http://schemas.microsoft.com/office/drawing/2014/main" id="{70CF5CF2-F378-8A0F-6067-B97B866CF84F}"/>
              </a:ext>
            </a:extLst>
          </p:cNvPr>
          <p:cNvSpPr txBox="1"/>
          <p:nvPr/>
        </p:nvSpPr>
        <p:spPr>
          <a:xfrm>
            <a:off x="10636570" y="3739093"/>
            <a:ext cx="1116781" cy="646331"/>
          </a:xfrm>
          <a:prstGeom prst="rect">
            <a:avLst/>
          </a:prstGeom>
          <a:noFill/>
        </p:spPr>
        <p:txBody>
          <a:bodyPr wrap="none" rtlCol="0">
            <a:spAutoFit/>
          </a:bodyPr>
          <a:lstStyle/>
          <a:p>
            <a:pPr algn="ctr"/>
            <a:r>
              <a:rPr lang="en-GB" dirty="0"/>
              <a:t>O</a:t>
            </a:r>
            <a:r>
              <a:rPr lang="en-CH" dirty="0"/>
              <a:t>utput</a:t>
            </a:r>
          </a:p>
          <a:p>
            <a:pPr algn="ctr"/>
            <a:r>
              <a:rPr lang="en-CH" dirty="0"/>
              <a:t>Y = f(X,W)</a:t>
            </a:r>
          </a:p>
        </p:txBody>
      </p:sp>
      <p:sp>
        <p:nvSpPr>
          <p:cNvPr id="21" name="Right Arrow 20">
            <a:extLst>
              <a:ext uri="{FF2B5EF4-FFF2-40B4-BE49-F238E27FC236}">
                <a16:creationId xmlns:a16="http://schemas.microsoft.com/office/drawing/2014/main" id="{BF96543E-2DF2-A90E-BEFD-9612A6424A94}"/>
              </a:ext>
            </a:extLst>
          </p:cNvPr>
          <p:cNvSpPr/>
          <p:nvPr/>
        </p:nvSpPr>
        <p:spPr>
          <a:xfrm>
            <a:off x="9467401" y="3856589"/>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ight Arrow 21">
            <a:extLst>
              <a:ext uri="{FF2B5EF4-FFF2-40B4-BE49-F238E27FC236}">
                <a16:creationId xmlns:a16="http://schemas.microsoft.com/office/drawing/2014/main" id="{205E3932-F41E-C60C-8D14-FE35F0B86660}"/>
              </a:ext>
            </a:extLst>
          </p:cNvPr>
          <p:cNvSpPr/>
          <p:nvPr/>
        </p:nvSpPr>
        <p:spPr>
          <a:xfrm>
            <a:off x="926581" y="3847088"/>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ight Arrow 22">
            <a:extLst>
              <a:ext uri="{FF2B5EF4-FFF2-40B4-BE49-F238E27FC236}">
                <a16:creationId xmlns:a16="http://schemas.microsoft.com/office/drawing/2014/main" id="{55C92862-196A-CF2D-78F7-9C4421FA67A2}"/>
              </a:ext>
            </a:extLst>
          </p:cNvPr>
          <p:cNvSpPr/>
          <p:nvPr/>
        </p:nvSpPr>
        <p:spPr>
          <a:xfrm>
            <a:off x="1587817" y="3853304"/>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Right Arrow 38">
            <a:extLst>
              <a:ext uri="{FF2B5EF4-FFF2-40B4-BE49-F238E27FC236}">
                <a16:creationId xmlns:a16="http://schemas.microsoft.com/office/drawing/2014/main" id="{D53C7D3E-FD89-75EC-95F7-41C3EF125253}"/>
              </a:ext>
            </a:extLst>
          </p:cNvPr>
          <p:cNvSpPr/>
          <p:nvPr/>
        </p:nvSpPr>
        <p:spPr>
          <a:xfrm>
            <a:off x="10177939" y="3854609"/>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Right Arrow 40">
            <a:extLst>
              <a:ext uri="{FF2B5EF4-FFF2-40B4-BE49-F238E27FC236}">
                <a16:creationId xmlns:a16="http://schemas.microsoft.com/office/drawing/2014/main" id="{101E053E-8C22-2570-FD89-9A1125B91ACD}"/>
              </a:ext>
            </a:extLst>
          </p:cNvPr>
          <p:cNvSpPr/>
          <p:nvPr/>
        </p:nvSpPr>
        <p:spPr>
          <a:xfrm rot="5400000">
            <a:off x="2373558" y="2313828"/>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Right Arrow 41">
            <a:extLst>
              <a:ext uri="{FF2B5EF4-FFF2-40B4-BE49-F238E27FC236}">
                <a16:creationId xmlns:a16="http://schemas.microsoft.com/office/drawing/2014/main" id="{9E410EEB-3CB7-C233-42BC-1636EAF248F1}"/>
              </a:ext>
            </a:extLst>
          </p:cNvPr>
          <p:cNvSpPr/>
          <p:nvPr/>
        </p:nvSpPr>
        <p:spPr>
          <a:xfrm rot="5400000">
            <a:off x="5440874" y="2320661"/>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Right Arrow 42">
            <a:extLst>
              <a:ext uri="{FF2B5EF4-FFF2-40B4-BE49-F238E27FC236}">
                <a16:creationId xmlns:a16="http://schemas.microsoft.com/office/drawing/2014/main" id="{6D5BF886-F558-78AE-92E5-7B75E4FFC76E}"/>
              </a:ext>
            </a:extLst>
          </p:cNvPr>
          <p:cNvSpPr/>
          <p:nvPr/>
        </p:nvSpPr>
        <p:spPr>
          <a:xfrm rot="5400000">
            <a:off x="8532161" y="2979156"/>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4" name="Rectangle 43">
            <a:extLst>
              <a:ext uri="{FF2B5EF4-FFF2-40B4-BE49-F238E27FC236}">
                <a16:creationId xmlns:a16="http://schemas.microsoft.com/office/drawing/2014/main" id="{D22E7AF4-9E1D-C61C-A086-79F656F65AB8}"/>
              </a:ext>
            </a:extLst>
          </p:cNvPr>
          <p:cNvSpPr/>
          <p:nvPr/>
        </p:nvSpPr>
        <p:spPr>
          <a:xfrm rot="5400000">
            <a:off x="2502031" y="2059308"/>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5" name="Rectangle 44">
            <a:extLst>
              <a:ext uri="{FF2B5EF4-FFF2-40B4-BE49-F238E27FC236}">
                <a16:creationId xmlns:a16="http://schemas.microsoft.com/office/drawing/2014/main" id="{D119D4AC-E8B7-1AB4-FF52-D1FA005F473C}"/>
              </a:ext>
            </a:extLst>
          </p:cNvPr>
          <p:cNvSpPr/>
          <p:nvPr/>
        </p:nvSpPr>
        <p:spPr>
          <a:xfrm rot="5400000">
            <a:off x="5634431" y="2099225"/>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6" name="Rectangle 45">
            <a:extLst>
              <a:ext uri="{FF2B5EF4-FFF2-40B4-BE49-F238E27FC236}">
                <a16:creationId xmlns:a16="http://schemas.microsoft.com/office/drawing/2014/main" id="{12231EFE-0C76-A391-A49E-FE0F2960AC3C}"/>
              </a:ext>
            </a:extLst>
          </p:cNvPr>
          <p:cNvSpPr/>
          <p:nvPr/>
        </p:nvSpPr>
        <p:spPr>
          <a:xfrm rot="5400000">
            <a:off x="8669443" y="2083395"/>
            <a:ext cx="178130" cy="12230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Right Arrow 46">
            <a:extLst>
              <a:ext uri="{FF2B5EF4-FFF2-40B4-BE49-F238E27FC236}">
                <a16:creationId xmlns:a16="http://schemas.microsoft.com/office/drawing/2014/main" id="{18957629-D837-EDC8-A49D-723EB39A2BC4}"/>
              </a:ext>
            </a:extLst>
          </p:cNvPr>
          <p:cNvSpPr/>
          <p:nvPr/>
        </p:nvSpPr>
        <p:spPr>
          <a:xfrm rot="5400000">
            <a:off x="8520286" y="2307770"/>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Right Arrow 47">
            <a:extLst>
              <a:ext uri="{FF2B5EF4-FFF2-40B4-BE49-F238E27FC236}">
                <a16:creationId xmlns:a16="http://schemas.microsoft.com/office/drawing/2014/main" id="{4E3A8D37-6ADF-0CD6-478B-D2FADB9A5EF0}"/>
              </a:ext>
            </a:extLst>
          </p:cNvPr>
          <p:cNvSpPr/>
          <p:nvPr/>
        </p:nvSpPr>
        <p:spPr>
          <a:xfrm rot="5400000">
            <a:off x="2373558" y="2951023"/>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 name="Right Arrow 49">
            <a:extLst>
              <a:ext uri="{FF2B5EF4-FFF2-40B4-BE49-F238E27FC236}">
                <a16:creationId xmlns:a16="http://schemas.microsoft.com/office/drawing/2014/main" id="{E8F9E531-23C8-7D0E-D286-0E924E124964}"/>
              </a:ext>
            </a:extLst>
          </p:cNvPr>
          <p:cNvSpPr/>
          <p:nvPr/>
        </p:nvSpPr>
        <p:spPr>
          <a:xfrm rot="5400000">
            <a:off x="5460801" y="2986542"/>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71" name="Straight Arrow Connector 70">
            <a:extLst>
              <a:ext uri="{FF2B5EF4-FFF2-40B4-BE49-F238E27FC236}">
                <a16:creationId xmlns:a16="http://schemas.microsoft.com/office/drawing/2014/main" id="{49F8EDD5-FF13-C815-8E92-268CE0CC76C2}"/>
              </a:ext>
            </a:extLst>
          </p:cNvPr>
          <p:cNvCxnSpPr>
            <a:cxnSpLocks/>
          </p:cNvCxnSpPr>
          <p:nvPr/>
        </p:nvCxnSpPr>
        <p:spPr>
          <a:xfrm flipV="1">
            <a:off x="10391695" y="1887188"/>
            <a:ext cx="12662" cy="19997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CD03C130-ECEE-396D-D7DD-B9A2BD86F049}"/>
              </a:ext>
            </a:extLst>
          </p:cNvPr>
          <p:cNvCxnSpPr>
            <a:cxnSpLocks/>
          </p:cNvCxnSpPr>
          <p:nvPr/>
        </p:nvCxnSpPr>
        <p:spPr>
          <a:xfrm flipH="1">
            <a:off x="9467401" y="1909758"/>
            <a:ext cx="92429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75D7F92E-6554-8EE0-43A3-EEC72BC173A2}"/>
              </a:ext>
            </a:extLst>
          </p:cNvPr>
          <p:cNvSpPr txBox="1"/>
          <p:nvPr/>
        </p:nvSpPr>
        <p:spPr>
          <a:xfrm>
            <a:off x="2711050" y="2170196"/>
            <a:ext cx="389850" cy="369332"/>
          </a:xfrm>
          <a:prstGeom prst="rect">
            <a:avLst/>
          </a:prstGeom>
          <a:noFill/>
        </p:spPr>
        <p:txBody>
          <a:bodyPr wrap="none" rtlCol="0">
            <a:spAutoFit/>
          </a:bodyPr>
          <a:lstStyle/>
          <a:p>
            <a:r>
              <a:rPr lang="en-CH" dirty="0"/>
              <a:t>W</a:t>
            </a:r>
          </a:p>
        </p:txBody>
      </p:sp>
      <p:sp>
        <p:nvSpPr>
          <p:cNvPr id="84" name="TextBox 83">
            <a:extLst>
              <a:ext uri="{FF2B5EF4-FFF2-40B4-BE49-F238E27FC236}">
                <a16:creationId xmlns:a16="http://schemas.microsoft.com/office/drawing/2014/main" id="{79D7F36E-D884-92C7-47A3-AEA752EA1095}"/>
              </a:ext>
            </a:extLst>
          </p:cNvPr>
          <p:cNvSpPr txBox="1"/>
          <p:nvPr/>
        </p:nvSpPr>
        <p:spPr>
          <a:xfrm>
            <a:off x="5689773" y="2191967"/>
            <a:ext cx="389850" cy="369332"/>
          </a:xfrm>
          <a:prstGeom prst="rect">
            <a:avLst/>
          </a:prstGeom>
          <a:noFill/>
        </p:spPr>
        <p:txBody>
          <a:bodyPr wrap="none" rtlCol="0">
            <a:spAutoFit/>
          </a:bodyPr>
          <a:lstStyle/>
          <a:p>
            <a:r>
              <a:rPr lang="en-CH" dirty="0"/>
              <a:t>W</a:t>
            </a:r>
          </a:p>
        </p:txBody>
      </p:sp>
      <p:sp>
        <p:nvSpPr>
          <p:cNvPr id="85" name="TextBox 84">
            <a:extLst>
              <a:ext uri="{FF2B5EF4-FFF2-40B4-BE49-F238E27FC236}">
                <a16:creationId xmlns:a16="http://schemas.microsoft.com/office/drawing/2014/main" id="{39B0D5FE-DEE3-6BF9-DDBB-C96E220E7743}"/>
              </a:ext>
            </a:extLst>
          </p:cNvPr>
          <p:cNvSpPr txBox="1"/>
          <p:nvPr/>
        </p:nvSpPr>
        <p:spPr>
          <a:xfrm>
            <a:off x="8799120" y="2213738"/>
            <a:ext cx="389850" cy="369332"/>
          </a:xfrm>
          <a:prstGeom prst="rect">
            <a:avLst/>
          </a:prstGeom>
          <a:noFill/>
        </p:spPr>
        <p:txBody>
          <a:bodyPr wrap="none" rtlCol="0">
            <a:spAutoFit/>
          </a:bodyPr>
          <a:lstStyle/>
          <a:p>
            <a:r>
              <a:rPr lang="en-CH" dirty="0"/>
              <a:t>W</a:t>
            </a:r>
          </a:p>
        </p:txBody>
      </p:sp>
      <p:cxnSp>
        <p:nvCxnSpPr>
          <p:cNvPr id="8" name="Straight Arrow Connector 7">
            <a:extLst>
              <a:ext uri="{FF2B5EF4-FFF2-40B4-BE49-F238E27FC236}">
                <a16:creationId xmlns:a16="http://schemas.microsoft.com/office/drawing/2014/main" id="{02B7E1B2-72A1-8E89-78FE-A8DED086E847}"/>
              </a:ext>
            </a:extLst>
          </p:cNvPr>
          <p:cNvCxnSpPr>
            <a:cxnSpLocks/>
          </p:cNvCxnSpPr>
          <p:nvPr/>
        </p:nvCxnSpPr>
        <p:spPr>
          <a:xfrm flipV="1">
            <a:off x="1120140" y="2412817"/>
            <a:ext cx="0" cy="14861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FE2A260-F97A-762F-756F-696815675B9A}"/>
              </a:ext>
            </a:extLst>
          </p:cNvPr>
          <p:cNvCxnSpPr>
            <a:cxnSpLocks/>
          </p:cNvCxnSpPr>
          <p:nvPr/>
        </p:nvCxnSpPr>
        <p:spPr>
          <a:xfrm flipV="1">
            <a:off x="1120140" y="2398404"/>
            <a:ext cx="7383780" cy="144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80F5AC7-A556-77C0-BF41-571731B1589D}"/>
              </a:ext>
            </a:extLst>
          </p:cNvPr>
          <p:cNvCxnSpPr>
            <a:cxnSpLocks/>
          </p:cNvCxnSpPr>
          <p:nvPr/>
        </p:nvCxnSpPr>
        <p:spPr>
          <a:xfrm>
            <a:off x="2324100" y="2394984"/>
            <a:ext cx="0" cy="166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23B5D118-7608-7F85-71E4-4369FB2FB7A5}"/>
              </a:ext>
            </a:extLst>
          </p:cNvPr>
          <p:cNvCxnSpPr>
            <a:cxnSpLocks/>
          </p:cNvCxnSpPr>
          <p:nvPr/>
        </p:nvCxnSpPr>
        <p:spPr>
          <a:xfrm>
            <a:off x="8465820" y="2410224"/>
            <a:ext cx="0" cy="166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D5299013-89BB-9F0C-24DA-3C5D496B39C2}"/>
              </a:ext>
            </a:extLst>
          </p:cNvPr>
          <p:cNvCxnSpPr>
            <a:cxnSpLocks/>
          </p:cNvCxnSpPr>
          <p:nvPr/>
        </p:nvCxnSpPr>
        <p:spPr>
          <a:xfrm>
            <a:off x="5394960" y="2436894"/>
            <a:ext cx="0" cy="166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44AE68D-252C-E027-57FA-B27A434824F4}"/>
              </a:ext>
            </a:extLst>
          </p:cNvPr>
          <p:cNvSpPr txBox="1"/>
          <p:nvPr/>
        </p:nvSpPr>
        <p:spPr>
          <a:xfrm>
            <a:off x="1207127" y="4935847"/>
            <a:ext cx="10108406" cy="369332"/>
          </a:xfrm>
          <a:prstGeom prst="rect">
            <a:avLst/>
          </a:prstGeom>
          <a:noFill/>
        </p:spPr>
        <p:txBody>
          <a:bodyPr wrap="square">
            <a:spAutoFit/>
          </a:bodyPr>
          <a:lstStyle/>
          <a:p>
            <a:r>
              <a:rPr lang="en-CH" sz="1800" dirty="0"/>
              <a:t>OPS/Watt==(10</a:t>
            </a:r>
            <a:r>
              <a:rPr lang="en-CH" sz="1800" baseline="30000" dirty="0"/>
              <a:t>6 </a:t>
            </a:r>
            <a:r>
              <a:rPr lang="en-CH" sz="1800" dirty="0"/>
              <a:t>pixels)(</a:t>
            </a:r>
            <a:r>
              <a:rPr lang="en-CH" sz="1800" dirty="0">
                <a:solidFill>
                  <a:srgbClr val="FF0000"/>
                </a:solidFill>
              </a:rPr>
              <a:t>10</a:t>
            </a:r>
            <a:r>
              <a:rPr lang="en-CH" baseline="30000" dirty="0">
                <a:solidFill>
                  <a:srgbClr val="FF0000"/>
                </a:solidFill>
              </a:rPr>
              <a:t>3</a:t>
            </a:r>
            <a:r>
              <a:rPr lang="en-CH" sz="1800" baseline="30000" dirty="0">
                <a:solidFill>
                  <a:srgbClr val="FF0000"/>
                </a:solidFill>
              </a:rPr>
              <a:t> </a:t>
            </a:r>
            <a:r>
              <a:rPr lang="en-CH" sz="1800" dirty="0">
                <a:solidFill>
                  <a:srgbClr val="FF0000"/>
                </a:solidFill>
              </a:rPr>
              <a:t> fan-out</a:t>
            </a:r>
            <a:r>
              <a:rPr lang="en-CH" sz="1800" dirty="0"/>
              <a:t>)(1 KHz) </a:t>
            </a:r>
            <a:r>
              <a:rPr lang="en-CH" sz="1800" dirty="0">
                <a:solidFill>
                  <a:schemeClr val="tx2"/>
                </a:solidFill>
              </a:rPr>
              <a:t>/(1 Watt)=</a:t>
            </a:r>
            <a:r>
              <a:rPr lang="en-CH" sz="1800" dirty="0"/>
              <a:t> 1 TOPS/Watt  ~   2TOPS/Watt</a:t>
            </a:r>
            <a:r>
              <a:rPr lang="en-CH" dirty="0"/>
              <a:t> for GPU.   </a:t>
            </a:r>
          </a:p>
        </p:txBody>
      </p:sp>
      <p:sp>
        <p:nvSpPr>
          <p:cNvPr id="7" name="TextBox 6">
            <a:extLst>
              <a:ext uri="{FF2B5EF4-FFF2-40B4-BE49-F238E27FC236}">
                <a16:creationId xmlns:a16="http://schemas.microsoft.com/office/drawing/2014/main" id="{3DACBA06-75B9-9F69-DCF4-5BF1ABA0A2FA}"/>
              </a:ext>
            </a:extLst>
          </p:cNvPr>
          <p:cNvSpPr txBox="1"/>
          <p:nvPr/>
        </p:nvSpPr>
        <p:spPr>
          <a:xfrm>
            <a:off x="8274204" y="5531006"/>
            <a:ext cx="2185640" cy="1107996"/>
          </a:xfrm>
          <a:prstGeom prst="rect">
            <a:avLst/>
          </a:prstGeom>
          <a:noFill/>
        </p:spPr>
        <p:txBody>
          <a:bodyPr wrap="square" rtlCol="0">
            <a:spAutoFit/>
          </a:bodyPr>
          <a:lstStyle/>
          <a:p>
            <a:r>
              <a:rPr lang="en-CH" sz="6600" dirty="0"/>
              <a:t>🤨</a:t>
            </a:r>
          </a:p>
        </p:txBody>
      </p:sp>
      <p:sp>
        <p:nvSpPr>
          <p:cNvPr id="9" name="TextBox 8">
            <a:extLst>
              <a:ext uri="{FF2B5EF4-FFF2-40B4-BE49-F238E27FC236}">
                <a16:creationId xmlns:a16="http://schemas.microsoft.com/office/drawing/2014/main" id="{18314776-D89F-9EC0-7D69-EC0680754E1D}"/>
              </a:ext>
            </a:extLst>
          </p:cNvPr>
          <p:cNvSpPr txBox="1"/>
          <p:nvPr/>
        </p:nvSpPr>
        <p:spPr>
          <a:xfrm>
            <a:off x="5151863" y="5698272"/>
            <a:ext cx="585417" cy="369332"/>
          </a:xfrm>
          <a:prstGeom prst="rect">
            <a:avLst/>
          </a:prstGeom>
          <a:noFill/>
        </p:spPr>
        <p:txBody>
          <a:bodyPr wrap="none" rtlCol="0">
            <a:spAutoFit/>
          </a:bodyPr>
          <a:lstStyle/>
          <a:p>
            <a:r>
              <a:rPr lang="en-CH" dirty="0"/>
              <a:t>SLM</a:t>
            </a:r>
          </a:p>
        </p:txBody>
      </p:sp>
      <p:sp>
        <p:nvSpPr>
          <p:cNvPr id="19" name="Right Brace 18">
            <a:extLst>
              <a:ext uri="{FF2B5EF4-FFF2-40B4-BE49-F238E27FC236}">
                <a16:creationId xmlns:a16="http://schemas.microsoft.com/office/drawing/2014/main" id="{9383B9E3-F30B-64B4-41D5-D266CA85F950}"/>
              </a:ext>
            </a:extLst>
          </p:cNvPr>
          <p:cNvSpPr/>
          <p:nvPr/>
        </p:nvSpPr>
        <p:spPr>
          <a:xfrm rot="5400000">
            <a:off x="5377672" y="4898180"/>
            <a:ext cx="278781" cy="1131846"/>
          </a:xfrm>
          <a:prstGeom prst="rightBrace">
            <a:avLst>
              <a:gd name="adj1" fmla="val 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24" name="Right Brace 23">
            <a:extLst>
              <a:ext uri="{FF2B5EF4-FFF2-40B4-BE49-F238E27FC236}">
                <a16:creationId xmlns:a16="http://schemas.microsoft.com/office/drawing/2014/main" id="{6D0480BB-0F8A-2B0B-4856-21B47524ED66}"/>
              </a:ext>
            </a:extLst>
          </p:cNvPr>
          <p:cNvSpPr/>
          <p:nvPr/>
        </p:nvSpPr>
        <p:spPr>
          <a:xfrm rot="5400000">
            <a:off x="2816608" y="5046867"/>
            <a:ext cx="278781" cy="827045"/>
          </a:xfrm>
          <a:prstGeom prst="rightBrace">
            <a:avLst>
              <a:gd name="adj1" fmla="val 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25" name="TextBox 24">
            <a:extLst>
              <a:ext uri="{FF2B5EF4-FFF2-40B4-BE49-F238E27FC236}">
                <a16:creationId xmlns:a16="http://schemas.microsoft.com/office/drawing/2014/main" id="{DC36B6E2-F4FA-B4F4-CCA1-0AEDACA16791}"/>
              </a:ext>
            </a:extLst>
          </p:cNvPr>
          <p:cNvSpPr txBox="1"/>
          <p:nvPr/>
        </p:nvSpPr>
        <p:spPr>
          <a:xfrm>
            <a:off x="2661426" y="5672255"/>
            <a:ext cx="585417" cy="369332"/>
          </a:xfrm>
          <a:prstGeom prst="rect">
            <a:avLst/>
          </a:prstGeom>
          <a:noFill/>
        </p:spPr>
        <p:txBody>
          <a:bodyPr wrap="none" rtlCol="0">
            <a:spAutoFit/>
          </a:bodyPr>
          <a:lstStyle/>
          <a:p>
            <a:r>
              <a:rPr lang="en-CH" dirty="0"/>
              <a:t>SLM</a:t>
            </a:r>
          </a:p>
        </p:txBody>
      </p:sp>
      <p:sp>
        <p:nvSpPr>
          <p:cNvPr id="26" name="TextBox 25">
            <a:extLst>
              <a:ext uri="{FF2B5EF4-FFF2-40B4-BE49-F238E27FC236}">
                <a16:creationId xmlns:a16="http://schemas.microsoft.com/office/drawing/2014/main" id="{D6F9F7B0-7578-8123-6A62-73880112F858}"/>
              </a:ext>
            </a:extLst>
          </p:cNvPr>
          <p:cNvSpPr txBox="1"/>
          <p:nvPr/>
        </p:nvSpPr>
        <p:spPr>
          <a:xfrm>
            <a:off x="3579542" y="5564460"/>
            <a:ext cx="1166410" cy="1477328"/>
          </a:xfrm>
          <a:prstGeom prst="rect">
            <a:avLst/>
          </a:prstGeom>
          <a:noFill/>
        </p:spPr>
        <p:txBody>
          <a:bodyPr wrap="none" rtlCol="0">
            <a:spAutoFit/>
          </a:bodyPr>
          <a:lstStyle/>
          <a:p>
            <a:r>
              <a:rPr lang="en-CH" dirty="0"/>
              <a:t>Equivalent</a:t>
            </a:r>
          </a:p>
          <a:p>
            <a:r>
              <a:rPr lang="en-CH" dirty="0"/>
              <a:t>Digital </a:t>
            </a:r>
          </a:p>
          <a:p>
            <a:r>
              <a:rPr lang="en-CH" dirty="0"/>
              <a:t>Neural </a:t>
            </a:r>
          </a:p>
          <a:p>
            <a:r>
              <a:rPr lang="en-CH" dirty="0"/>
              <a:t>Network</a:t>
            </a:r>
          </a:p>
          <a:p>
            <a:endParaRPr lang="en-CH" dirty="0"/>
          </a:p>
        </p:txBody>
      </p:sp>
      <p:cxnSp>
        <p:nvCxnSpPr>
          <p:cNvPr id="28" name="Straight Arrow Connector 27">
            <a:extLst>
              <a:ext uri="{FF2B5EF4-FFF2-40B4-BE49-F238E27FC236}">
                <a16:creationId xmlns:a16="http://schemas.microsoft.com/office/drawing/2014/main" id="{207781A4-7CFD-9067-07B5-2F5D761327B5}"/>
              </a:ext>
            </a:extLst>
          </p:cNvPr>
          <p:cNvCxnSpPr>
            <a:cxnSpLocks/>
          </p:cNvCxnSpPr>
          <p:nvPr/>
        </p:nvCxnSpPr>
        <p:spPr>
          <a:xfrm flipV="1">
            <a:off x="4051235" y="5252225"/>
            <a:ext cx="0" cy="3010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35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D6A9C21-AF0D-28DF-7BBE-B5721B8B28A3}"/>
              </a:ext>
            </a:extLst>
          </p:cNvPr>
          <p:cNvSpPr>
            <a:spLocks noChangeArrowheads="1"/>
          </p:cNvSpPr>
          <p:nvPr/>
        </p:nvSpPr>
        <p:spPr bwMode="auto">
          <a:xfrm>
            <a:off x="3886200" y="1695450"/>
            <a:ext cx="1752600" cy="3508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55" name="Rectangle 3">
            <a:extLst>
              <a:ext uri="{FF2B5EF4-FFF2-40B4-BE49-F238E27FC236}">
                <a16:creationId xmlns:a16="http://schemas.microsoft.com/office/drawing/2014/main" id="{BF73EB09-2872-574F-1151-9E19C184076F}"/>
              </a:ext>
            </a:extLst>
          </p:cNvPr>
          <p:cNvSpPr>
            <a:spLocks noChangeArrowheads="1"/>
          </p:cNvSpPr>
          <p:nvPr/>
        </p:nvSpPr>
        <p:spPr bwMode="auto">
          <a:xfrm>
            <a:off x="3886200" y="1695450"/>
            <a:ext cx="4191000" cy="3508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56" name="Oval 4">
            <a:extLst>
              <a:ext uri="{FF2B5EF4-FFF2-40B4-BE49-F238E27FC236}">
                <a16:creationId xmlns:a16="http://schemas.microsoft.com/office/drawing/2014/main" id="{460CB0B5-4730-59D2-81F4-73C8014A6853}"/>
              </a:ext>
            </a:extLst>
          </p:cNvPr>
          <p:cNvSpPr>
            <a:spLocks noChangeArrowheads="1"/>
          </p:cNvSpPr>
          <p:nvPr/>
        </p:nvSpPr>
        <p:spPr bwMode="auto">
          <a:xfrm>
            <a:off x="5410200" y="1300163"/>
            <a:ext cx="457200" cy="920750"/>
          </a:xfrm>
          <a:prstGeom prst="ellipse">
            <a:avLst/>
          </a:prstGeom>
          <a:noFill/>
          <a:ln w="381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57" name="Line 6">
            <a:extLst>
              <a:ext uri="{FF2B5EF4-FFF2-40B4-BE49-F238E27FC236}">
                <a16:creationId xmlns:a16="http://schemas.microsoft.com/office/drawing/2014/main" id="{47D0D650-7DF2-155D-D293-2801F679AF7F}"/>
              </a:ext>
            </a:extLst>
          </p:cNvPr>
          <p:cNvSpPr>
            <a:spLocks noChangeShapeType="1"/>
          </p:cNvSpPr>
          <p:nvPr/>
        </p:nvSpPr>
        <p:spPr bwMode="auto">
          <a:xfrm>
            <a:off x="5791200" y="1431926"/>
            <a:ext cx="76200" cy="131763"/>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23558" name="Line 7">
            <a:extLst>
              <a:ext uri="{FF2B5EF4-FFF2-40B4-BE49-F238E27FC236}">
                <a16:creationId xmlns:a16="http://schemas.microsoft.com/office/drawing/2014/main" id="{5DD158A6-4154-357B-1AEF-42176E1F72E0}"/>
              </a:ext>
            </a:extLst>
          </p:cNvPr>
          <p:cNvSpPr>
            <a:spLocks noChangeShapeType="1"/>
          </p:cNvSpPr>
          <p:nvPr/>
        </p:nvSpPr>
        <p:spPr bwMode="auto">
          <a:xfrm>
            <a:off x="2895600" y="2090738"/>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59" name="Line 8">
            <a:extLst>
              <a:ext uri="{FF2B5EF4-FFF2-40B4-BE49-F238E27FC236}">
                <a16:creationId xmlns:a16="http://schemas.microsoft.com/office/drawing/2014/main" id="{3988F809-1A1A-105B-C293-3D1336DC5567}"/>
              </a:ext>
            </a:extLst>
          </p:cNvPr>
          <p:cNvSpPr>
            <a:spLocks noChangeShapeType="1"/>
          </p:cNvSpPr>
          <p:nvPr/>
        </p:nvSpPr>
        <p:spPr bwMode="auto">
          <a:xfrm>
            <a:off x="3200400" y="1870076"/>
            <a:ext cx="0" cy="220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60" name="Line 9">
            <a:extLst>
              <a:ext uri="{FF2B5EF4-FFF2-40B4-BE49-F238E27FC236}">
                <a16:creationId xmlns:a16="http://schemas.microsoft.com/office/drawing/2014/main" id="{49C37015-CC06-6191-F53D-B6B06BED20AD}"/>
              </a:ext>
            </a:extLst>
          </p:cNvPr>
          <p:cNvSpPr>
            <a:spLocks noChangeShapeType="1"/>
          </p:cNvSpPr>
          <p:nvPr/>
        </p:nvSpPr>
        <p:spPr bwMode="auto">
          <a:xfrm>
            <a:off x="3200400" y="2220914"/>
            <a:ext cx="0" cy="395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61" name="Line 10">
            <a:extLst>
              <a:ext uri="{FF2B5EF4-FFF2-40B4-BE49-F238E27FC236}">
                <a16:creationId xmlns:a16="http://schemas.microsoft.com/office/drawing/2014/main" id="{3A48B077-EB13-FA60-108B-3E7BA6D46F86}"/>
              </a:ext>
            </a:extLst>
          </p:cNvPr>
          <p:cNvSpPr>
            <a:spLocks noChangeShapeType="1"/>
          </p:cNvSpPr>
          <p:nvPr/>
        </p:nvSpPr>
        <p:spPr bwMode="auto">
          <a:xfrm>
            <a:off x="2895600" y="2220913"/>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62" name="Line 11">
            <a:extLst>
              <a:ext uri="{FF2B5EF4-FFF2-40B4-BE49-F238E27FC236}">
                <a16:creationId xmlns:a16="http://schemas.microsoft.com/office/drawing/2014/main" id="{E0272E7F-409A-0649-B7A6-33552F6DD20E}"/>
              </a:ext>
            </a:extLst>
          </p:cNvPr>
          <p:cNvSpPr>
            <a:spLocks noChangeShapeType="1"/>
          </p:cNvSpPr>
          <p:nvPr/>
        </p:nvSpPr>
        <p:spPr bwMode="auto">
          <a:xfrm>
            <a:off x="3200400" y="1870075"/>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nvGrpSpPr>
          <p:cNvPr id="23563" name="Group 12">
            <a:extLst>
              <a:ext uri="{FF2B5EF4-FFF2-40B4-BE49-F238E27FC236}">
                <a16:creationId xmlns:a16="http://schemas.microsoft.com/office/drawing/2014/main" id="{A32A2420-DD9B-7702-BFB4-5F0DA1DCD414}"/>
              </a:ext>
            </a:extLst>
          </p:cNvPr>
          <p:cNvGrpSpPr>
            <a:grpSpLocks/>
          </p:cNvGrpSpPr>
          <p:nvPr/>
        </p:nvGrpSpPr>
        <p:grpSpPr bwMode="auto">
          <a:xfrm>
            <a:off x="3048000" y="2616201"/>
            <a:ext cx="304800" cy="131763"/>
            <a:chOff x="960" y="3312"/>
            <a:chExt cx="192" cy="144"/>
          </a:xfrm>
        </p:grpSpPr>
        <p:sp>
          <p:nvSpPr>
            <p:cNvPr id="23618" name="Line 13">
              <a:extLst>
                <a:ext uri="{FF2B5EF4-FFF2-40B4-BE49-F238E27FC236}">
                  <a16:creationId xmlns:a16="http://schemas.microsoft.com/office/drawing/2014/main" id="{AA45EC42-EB31-17D9-CDD4-7CF2D89B733C}"/>
                </a:ext>
              </a:extLst>
            </p:cNvPr>
            <p:cNvSpPr>
              <a:spLocks noChangeShapeType="1"/>
            </p:cNvSpPr>
            <p:nvPr/>
          </p:nvSpPr>
          <p:spPr bwMode="auto">
            <a:xfrm>
              <a:off x="960" y="331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9" name="Line 14">
              <a:extLst>
                <a:ext uri="{FF2B5EF4-FFF2-40B4-BE49-F238E27FC236}">
                  <a16:creationId xmlns:a16="http://schemas.microsoft.com/office/drawing/2014/main" id="{21EAB3F4-EDC4-E18A-A440-0F5A32D3D4BA}"/>
                </a:ext>
              </a:extLst>
            </p:cNvPr>
            <p:cNvSpPr>
              <a:spLocks noChangeShapeType="1"/>
            </p:cNvSpPr>
            <p:nvPr/>
          </p:nvSpPr>
          <p:spPr bwMode="auto">
            <a:xfrm>
              <a:off x="960" y="336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20" name="Line 15">
              <a:extLst>
                <a:ext uri="{FF2B5EF4-FFF2-40B4-BE49-F238E27FC236}">
                  <a16:creationId xmlns:a16="http://schemas.microsoft.com/office/drawing/2014/main" id="{171E6340-F72E-C022-C70E-38D60FEA0F65}"/>
                </a:ext>
              </a:extLst>
            </p:cNvPr>
            <p:cNvSpPr>
              <a:spLocks noChangeShapeType="1"/>
            </p:cNvSpPr>
            <p:nvPr/>
          </p:nvSpPr>
          <p:spPr bwMode="auto">
            <a:xfrm>
              <a:off x="960" y="340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21" name="Line 16">
              <a:extLst>
                <a:ext uri="{FF2B5EF4-FFF2-40B4-BE49-F238E27FC236}">
                  <a16:creationId xmlns:a16="http://schemas.microsoft.com/office/drawing/2014/main" id="{FEAAC0D7-56F4-2AAE-E550-E1A77B681697}"/>
                </a:ext>
              </a:extLst>
            </p:cNvPr>
            <p:cNvSpPr>
              <a:spLocks noChangeShapeType="1"/>
            </p:cNvSpPr>
            <p:nvPr/>
          </p:nvSpPr>
          <p:spPr bwMode="auto">
            <a:xfrm>
              <a:off x="960" y="345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23564" name="Text Box 17">
            <a:extLst>
              <a:ext uri="{FF2B5EF4-FFF2-40B4-BE49-F238E27FC236}">
                <a16:creationId xmlns:a16="http://schemas.microsoft.com/office/drawing/2014/main" id="{740B34B3-006E-AEA5-4200-DED52599F908}"/>
              </a:ext>
            </a:extLst>
          </p:cNvPr>
          <p:cNvSpPr txBox="1">
            <a:spLocks noChangeArrowheads="1"/>
          </p:cNvSpPr>
          <p:nvPr/>
        </p:nvSpPr>
        <p:spPr bwMode="auto">
          <a:xfrm>
            <a:off x="3581400" y="1223963"/>
            <a:ext cx="1296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      J</a:t>
            </a:r>
            <a:r>
              <a:rPr lang="en-US" altLang="en-CH" sz="2400">
                <a:latin typeface="Symbol" pitchFamily="2" charset="2"/>
              </a:rPr>
              <a:t>=sE</a:t>
            </a:r>
          </a:p>
        </p:txBody>
      </p:sp>
      <p:sp>
        <p:nvSpPr>
          <p:cNvPr id="23565" name="Text Box 18">
            <a:extLst>
              <a:ext uri="{FF2B5EF4-FFF2-40B4-BE49-F238E27FC236}">
                <a16:creationId xmlns:a16="http://schemas.microsoft.com/office/drawing/2014/main" id="{6DB7E8C6-B256-48EE-2A1F-4B60027A49A7}"/>
              </a:ext>
            </a:extLst>
          </p:cNvPr>
          <p:cNvSpPr txBox="1">
            <a:spLocks noChangeArrowheads="1"/>
          </p:cNvSpPr>
          <p:nvPr/>
        </p:nvSpPr>
        <p:spPr bwMode="auto">
          <a:xfrm>
            <a:off x="5759451" y="2046288"/>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H</a:t>
            </a:r>
          </a:p>
        </p:txBody>
      </p:sp>
      <p:sp>
        <p:nvSpPr>
          <p:cNvPr id="23566" name="Line 19">
            <a:extLst>
              <a:ext uri="{FF2B5EF4-FFF2-40B4-BE49-F238E27FC236}">
                <a16:creationId xmlns:a16="http://schemas.microsoft.com/office/drawing/2014/main" id="{B0393786-2011-3B7A-01F4-8517806EC1F0}"/>
              </a:ext>
            </a:extLst>
          </p:cNvPr>
          <p:cNvSpPr>
            <a:spLocks noChangeShapeType="1"/>
          </p:cNvSpPr>
          <p:nvPr/>
        </p:nvSpPr>
        <p:spPr bwMode="auto">
          <a:xfrm>
            <a:off x="8001000" y="1870075"/>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67" name="Rectangle 20">
            <a:extLst>
              <a:ext uri="{FF2B5EF4-FFF2-40B4-BE49-F238E27FC236}">
                <a16:creationId xmlns:a16="http://schemas.microsoft.com/office/drawing/2014/main" id="{F5EBEF88-B53B-1FB2-12DE-528D3E817AA0}"/>
              </a:ext>
            </a:extLst>
          </p:cNvPr>
          <p:cNvSpPr>
            <a:spLocks noChangeArrowheads="1"/>
          </p:cNvSpPr>
          <p:nvPr/>
        </p:nvSpPr>
        <p:spPr bwMode="auto">
          <a:xfrm>
            <a:off x="8382000" y="2090738"/>
            <a:ext cx="152400" cy="393700"/>
          </a:xfrm>
          <a:prstGeom prst="rect">
            <a:avLst/>
          </a:prstGeom>
          <a:solidFill>
            <a:schemeClr val="tx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23568" name="Group 21">
            <a:extLst>
              <a:ext uri="{FF2B5EF4-FFF2-40B4-BE49-F238E27FC236}">
                <a16:creationId xmlns:a16="http://schemas.microsoft.com/office/drawing/2014/main" id="{74885170-47B4-BAB3-5167-A6440E1B2CF5}"/>
              </a:ext>
            </a:extLst>
          </p:cNvPr>
          <p:cNvGrpSpPr>
            <a:grpSpLocks/>
          </p:cNvGrpSpPr>
          <p:nvPr/>
        </p:nvGrpSpPr>
        <p:grpSpPr bwMode="auto">
          <a:xfrm>
            <a:off x="8305800" y="2616201"/>
            <a:ext cx="304800" cy="131763"/>
            <a:chOff x="960" y="3312"/>
            <a:chExt cx="192" cy="144"/>
          </a:xfrm>
        </p:grpSpPr>
        <p:sp>
          <p:nvSpPr>
            <p:cNvPr id="23614" name="Line 22">
              <a:extLst>
                <a:ext uri="{FF2B5EF4-FFF2-40B4-BE49-F238E27FC236}">
                  <a16:creationId xmlns:a16="http://schemas.microsoft.com/office/drawing/2014/main" id="{210EED45-366B-741A-0368-8D5D7DF66938}"/>
                </a:ext>
              </a:extLst>
            </p:cNvPr>
            <p:cNvSpPr>
              <a:spLocks noChangeShapeType="1"/>
            </p:cNvSpPr>
            <p:nvPr/>
          </p:nvSpPr>
          <p:spPr bwMode="auto">
            <a:xfrm>
              <a:off x="960" y="331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5" name="Line 23">
              <a:extLst>
                <a:ext uri="{FF2B5EF4-FFF2-40B4-BE49-F238E27FC236}">
                  <a16:creationId xmlns:a16="http://schemas.microsoft.com/office/drawing/2014/main" id="{4D68B9B9-2499-2581-1A78-507D8E503D78}"/>
                </a:ext>
              </a:extLst>
            </p:cNvPr>
            <p:cNvSpPr>
              <a:spLocks noChangeShapeType="1"/>
            </p:cNvSpPr>
            <p:nvPr/>
          </p:nvSpPr>
          <p:spPr bwMode="auto">
            <a:xfrm>
              <a:off x="960" y="336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6" name="Line 24">
              <a:extLst>
                <a:ext uri="{FF2B5EF4-FFF2-40B4-BE49-F238E27FC236}">
                  <a16:creationId xmlns:a16="http://schemas.microsoft.com/office/drawing/2014/main" id="{C6A6ACF9-9389-F921-EAEF-BCDD05FCA966}"/>
                </a:ext>
              </a:extLst>
            </p:cNvPr>
            <p:cNvSpPr>
              <a:spLocks noChangeShapeType="1"/>
            </p:cNvSpPr>
            <p:nvPr/>
          </p:nvSpPr>
          <p:spPr bwMode="auto">
            <a:xfrm>
              <a:off x="960" y="340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7" name="Line 25">
              <a:extLst>
                <a:ext uri="{FF2B5EF4-FFF2-40B4-BE49-F238E27FC236}">
                  <a16:creationId xmlns:a16="http://schemas.microsoft.com/office/drawing/2014/main" id="{3F3EB0F9-368B-4A7A-22A6-07CFB6EE43BB}"/>
                </a:ext>
              </a:extLst>
            </p:cNvPr>
            <p:cNvSpPr>
              <a:spLocks noChangeShapeType="1"/>
            </p:cNvSpPr>
            <p:nvPr/>
          </p:nvSpPr>
          <p:spPr bwMode="auto">
            <a:xfrm>
              <a:off x="960" y="345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23569" name="Line 26">
            <a:extLst>
              <a:ext uri="{FF2B5EF4-FFF2-40B4-BE49-F238E27FC236}">
                <a16:creationId xmlns:a16="http://schemas.microsoft.com/office/drawing/2014/main" id="{DFD04F03-F690-5AC8-A4DC-083D3816654B}"/>
              </a:ext>
            </a:extLst>
          </p:cNvPr>
          <p:cNvSpPr>
            <a:spLocks noChangeShapeType="1"/>
          </p:cNvSpPr>
          <p:nvPr/>
        </p:nvSpPr>
        <p:spPr bwMode="auto">
          <a:xfrm>
            <a:off x="8458200" y="1870076"/>
            <a:ext cx="0" cy="220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70" name="Line 27">
            <a:extLst>
              <a:ext uri="{FF2B5EF4-FFF2-40B4-BE49-F238E27FC236}">
                <a16:creationId xmlns:a16="http://schemas.microsoft.com/office/drawing/2014/main" id="{2C2FF69C-76DE-D5EE-B052-60B6ACAB9E74}"/>
              </a:ext>
            </a:extLst>
          </p:cNvPr>
          <p:cNvSpPr>
            <a:spLocks noChangeShapeType="1"/>
          </p:cNvSpPr>
          <p:nvPr/>
        </p:nvSpPr>
        <p:spPr bwMode="auto">
          <a:xfrm>
            <a:off x="8458200" y="2484438"/>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71" name="Text Box 28">
            <a:extLst>
              <a:ext uri="{FF2B5EF4-FFF2-40B4-BE49-F238E27FC236}">
                <a16:creationId xmlns:a16="http://schemas.microsoft.com/office/drawing/2014/main" id="{4B66C728-FC66-ED79-D131-FD2F575ED024}"/>
              </a:ext>
            </a:extLst>
          </p:cNvPr>
          <p:cNvSpPr txBox="1">
            <a:spLocks noChangeArrowheads="1"/>
          </p:cNvSpPr>
          <p:nvPr/>
        </p:nvSpPr>
        <p:spPr bwMode="auto">
          <a:xfrm>
            <a:off x="8670925" y="215741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R</a:t>
            </a:r>
          </a:p>
        </p:txBody>
      </p:sp>
      <p:sp>
        <p:nvSpPr>
          <p:cNvPr id="23572" name="Text Box 29">
            <a:extLst>
              <a:ext uri="{FF2B5EF4-FFF2-40B4-BE49-F238E27FC236}">
                <a16:creationId xmlns:a16="http://schemas.microsoft.com/office/drawing/2014/main" id="{4F70A213-2127-1129-B1D8-6017DA6F7ADA}"/>
              </a:ext>
            </a:extLst>
          </p:cNvPr>
          <p:cNvSpPr txBox="1">
            <a:spLocks noChangeArrowheads="1"/>
          </p:cNvSpPr>
          <p:nvPr/>
        </p:nvSpPr>
        <p:spPr bwMode="auto">
          <a:xfrm>
            <a:off x="6373814" y="2352676"/>
            <a:ext cx="1093787"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P=ExH</a:t>
            </a:r>
          </a:p>
        </p:txBody>
      </p:sp>
      <p:sp>
        <p:nvSpPr>
          <p:cNvPr id="23573" name="Line 30">
            <a:extLst>
              <a:ext uri="{FF2B5EF4-FFF2-40B4-BE49-F238E27FC236}">
                <a16:creationId xmlns:a16="http://schemas.microsoft.com/office/drawing/2014/main" id="{0A21E78E-77C1-DA6E-BE72-7426C8961A4C}"/>
              </a:ext>
            </a:extLst>
          </p:cNvPr>
          <p:cNvSpPr>
            <a:spLocks noChangeShapeType="1"/>
          </p:cNvSpPr>
          <p:nvPr/>
        </p:nvSpPr>
        <p:spPr bwMode="auto">
          <a:xfrm>
            <a:off x="4191000" y="1870075"/>
            <a:ext cx="685800" cy="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sp>
        <p:nvSpPr>
          <p:cNvPr id="23574" name="Line 32">
            <a:extLst>
              <a:ext uri="{FF2B5EF4-FFF2-40B4-BE49-F238E27FC236}">
                <a16:creationId xmlns:a16="http://schemas.microsoft.com/office/drawing/2014/main" id="{3A2BF8D3-0F82-8FD8-328D-31B21E8EB2D5}"/>
              </a:ext>
            </a:extLst>
          </p:cNvPr>
          <p:cNvSpPr>
            <a:spLocks noChangeShapeType="1"/>
          </p:cNvSpPr>
          <p:nvPr/>
        </p:nvSpPr>
        <p:spPr bwMode="auto">
          <a:xfrm>
            <a:off x="6629400" y="1757364"/>
            <a:ext cx="0" cy="288925"/>
          </a:xfrm>
          <a:prstGeom prst="line">
            <a:avLst/>
          </a:prstGeom>
          <a:noFill/>
          <a:ln w="38100">
            <a:solidFill>
              <a:schemeClr val="hlink"/>
            </a:solidFill>
            <a:round/>
            <a:headEnd type="triangle" w="med" len="med"/>
            <a:tailEnd/>
          </a:ln>
          <a:extLst>
            <a:ext uri="{909E8E84-426E-40DD-AFC4-6F175D3DCCD1}">
              <a14:hiddenFill xmlns:a14="http://schemas.microsoft.com/office/drawing/2010/main">
                <a:noFill/>
              </a14:hiddenFill>
            </a:ext>
          </a:extLst>
        </p:spPr>
        <p:txBody>
          <a:bodyPr/>
          <a:lstStyle/>
          <a:p>
            <a:endParaRPr lang="en-CH"/>
          </a:p>
        </p:txBody>
      </p:sp>
      <p:cxnSp>
        <p:nvCxnSpPr>
          <p:cNvPr id="23575" name="AutoShape 33">
            <a:extLst>
              <a:ext uri="{FF2B5EF4-FFF2-40B4-BE49-F238E27FC236}">
                <a16:creationId xmlns:a16="http://schemas.microsoft.com/office/drawing/2014/main" id="{38560FC3-E7D0-7DFB-F318-97FC3B0427F9}"/>
              </a:ext>
            </a:extLst>
          </p:cNvPr>
          <p:cNvCxnSpPr>
            <a:cxnSpLocks noChangeShapeType="1"/>
          </p:cNvCxnSpPr>
          <p:nvPr/>
        </p:nvCxnSpPr>
        <p:spPr bwMode="auto">
          <a:xfrm rot="5400000" flipH="1">
            <a:off x="6731794" y="2107407"/>
            <a:ext cx="176213" cy="228600"/>
          </a:xfrm>
          <a:prstGeom prst="curvedConnector3">
            <a:avLst>
              <a:gd name="adj1" fmla="val 50000"/>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cxnSp>
      <p:sp>
        <p:nvSpPr>
          <p:cNvPr id="23576" name="Text Box 34">
            <a:extLst>
              <a:ext uri="{FF2B5EF4-FFF2-40B4-BE49-F238E27FC236}">
                <a16:creationId xmlns:a16="http://schemas.microsoft.com/office/drawing/2014/main" id="{C7936CBF-0FD9-92FF-0918-23B263A1CBD1}"/>
              </a:ext>
            </a:extLst>
          </p:cNvPr>
          <p:cNvSpPr txBox="1">
            <a:spLocks noChangeArrowheads="1"/>
          </p:cNvSpPr>
          <p:nvPr/>
        </p:nvSpPr>
        <p:spPr bwMode="auto">
          <a:xfrm>
            <a:off x="2422526" y="1997076"/>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V</a:t>
            </a:r>
          </a:p>
        </p:txBody>
      </p:sp>
      <p:sp>
        <p:nvSpPr>
          <p:cNvPr id="23577" name="Rectangle 71">
            <a:extLst>
              <a:ext uri="{FF2B5EF4-FFF2-40B4-BE49-F238E27FC236}">
                <a16:creationId xmlns:a16="http://schemas.microsoft.com/office/drawing/2014/main" id="{257BDDA5-28E1-31E6-6E98-BCEAD757270B}"/>
              </a:ext>
            </a:extLst>
          </p:cNvPr>
          <p:cNvSpPr>
            <a:spLocks noChangeArrowheads="1"/>
          </p:cNvSpPr>
          <p:nvPr/>
        </p:nvSpPr>
        <p:spPr bwMode="auto">
          <a:xfrm>
            <a:off x="5257800" y="1706564"/>
            <a:ext cx="381000" cy="3508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78" name="Rectangle 39">
            <a:extLst>
              <a:ext uri="{FF2B5EF4-FFF2-40B4-BE49-F238E27FC236}">
                <a16:creationId xmlns:a16="http://schemas.microsoft.com/office/drawing/2014/main" id="{D77DA727-4981-B750-328F-D3BBB04D4907}"/>
              </a:ext>
            </a:extLst>
          </p:cNvPr>
          <p:cNvSpPr>
            <a:spLocks noChangeArrowheads="1"/>
          </p:cNvSpPr>
          <p:nvPr/>
        </p:nvSpPr>
        <p:spPr bwMode="auto">
          <a:xfrm>
            <a:off x="3895725" y="5048250"/>
            <a:ext cx="1752600" cy="3508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79" name="Rectangle 40">
            <a:extLst>
              <a:ext uri="{FF2B5EF4-FFF2-40B4-BE49-F238E27FC236}">
                <a16:creationId xmlns:a16="http://schemas.microsoft.com/office/drawing/2014/main" id="{F9266DBC-A5EA-EEA7-4BE8-DD914FEBB103}"/>
              </a:ext>
            </a:extLst>
          </p:cNvPr>
          <p:cNvSpPr>
            <a:spLocks noChangeArrowheads="1"/>
          </p:cNvSpPr>
          <p:nvPr/>
        </p:nvSpPr>
        <p:spPr bwMode="auto">
          <a:xfrm>
            <a:off x="3895725" y="5048250"/>
            <a:ext cx="4191000" cy="350838"/>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80" name="Line 44">
            <a:extLst>
              <a:ext uri="{FF2B5EF4-FFF2-40B4-BE49-F238E27FC236}">
                <a16:creationId xmlns:a16="http://schemas.microsoft.com/office/drawing/2014/main" id="{884766A6-C6AA-754D-545B-DF17AEF8226D}"/>
              </a:ext>
            </a:extLst>
          </p:cNvPr>
          <p:cNvSpPr>
            <a:spLocks noChangeShapeType="1"/>
          </p:cNvSpPr>
          <p:nvPr/>
        </p:nvSpPr>
        <p:spPr bwMode="auto">
          <a:xfrm>
            <a:off x="3200400" y="4800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81" name="Line 45">
            <a:extLst>
              <a:ext uri="{FF2B5EF4-FFF2-40B4-BE49-F238E27FC236}">
                <a16:creationId xmlns:a16="http://schemas.microsoft.com/office/drawing/2014/main" id="{121594D6-8712-716C-0262-296666778032}"/>
              </a:ext>
            </a:extLst>
          </p:cNvPr>
          <p:cNvSpPr>
            <a:spLocks noChangeShapeType="1"/>
          </p:cNvSpPr>
          <p:nvPr/>
        </p:nvSpPr>
        <p:spPr bwMode="auto">
          <a:xfrm>
            <a:off x="3200401" y="5410200"/>
            <a:ext cx="9525" cy="55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nvGrpSpPr>
          <p:cNvPr id="23582" name="Group 48">
            <a:extLst>
              <a:ext uri="{FF2B5EF4-FFF2-40B4-BE49-F238E27FC236}">
                <a16:creationId xmlns:a16="http://schemas.microsoft.com/office/drawing/2014/main" id="{E58921F7-A4A7-A9D9-5457-E8E8C2A0932F}"/>
              </a:ext>
            </a:extLst>
          </p:cNvPr>
          <p:cNvGrpSpPr>
            <a:grpSpLocks/>
          </p:cNvGrpSpPr>
          <p:nvPr/>
        </p:nvGrpSpPr>
        <p:grpSpPr bwMode="auto">
          <a:xfrm>
            <a:off x="3057525" y="5969001"/>
            <a:ext cx="304800" cy="131763"/>
            <a:chOff x="960" y="3312"/>
            <a:chExt cx="192" cy="144"/>
          </a:xfrm>
        </p:grpSpPr>
        <p:sp>
          <p:nvSpPr>
            <p:cNvPr id="23610" name="Line 49">
              <a:extLst>
                <a:ext uri="{FF2B5EF4-FFF2-40B4-BE49-F238E27FC236}">
                  <a16:creationId xmlns:a16="http://schemas.microsoft.com/office/drawing/2014/main" id="{CF178350-DF49-030A-4BF2-9045A1B16E0D}"/>
                </a:ext>
              </a:extLst>
            </p:cNvPr>
            <p:cNvSpPr>
              <a:spLocks noChangeShapeType="1"/>
            </p:cNvSpPr>
            <p:nvPr/>
          </p:nvSpPr>
          <p:spPr bwMode="auto">
            <a:xfrm>
              <a:off x="960" y="331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1" name="Line 50">
              <a:extLst>
                <a:ext uri="{FF2B5EF4-FFF2-40B4-BE49-F238E27FC236}">
                  <a16:creationId xmlns:a16="http://schemas.microsoft.com/office/drawing/2014/main" id="{4D7109EF-B293-903E-CCD6-7B76720D30FA}"/>
                </a:ext>
              </a:extLst>
            </p:cNvPr>
            <p:cNvSpPr>
              <a:spLocks noChangeShapeType="1"/>
            </p:cNvSpPr>
            <p:nvPr/>
          </p:nvSpPr>
          <p:spPr bwMode="auto">
            <a:xfrm>
              <a:off x="960" y="336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2" name="Line 51">
              <a:extLst>
                <a:ext uri="{FF2B5EF4-FFF2-40B4-BE49-F238E27FC236}">
                  <a16:creationId xmlns:a16="http://schemas.microsoft.com/office/drawing/2014/main" id="{35B7E74B-0672-1B96-99BC-7C447C738A7C}"/>
                </a:ext>
              </a:extLst>
            </p:cNvPr>
            <p:cNvSpPr>
              <a:spLocks noChangeShapeType="1"/>
            </p:cNvSpPr>
            <p:nvPr/>
          </p:nvSpPr>
          <p:spPr bwMode="auto">
            <a:xfrm>
              <a:off x="960" y="340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13" name="Line 52">
              <a:extLst>
                <a:ext uri="{FF2B5EF4-FFF2-40B4-BE49-F238E27FC236}">
                  <a16:creationId xmlns:a16="http://schemas.microsoft.com/office/drawing/2014/main" id="{AAE29C89-4B03-6B3B-4EEC-BA31700C010B}"/>
                </a:ext>
              </a:extLst>
            </p:cNvPr>
            <p:cNvSpPr>
              <a:spLocks noChangeShapeType="1"/>
            </p:cNvSpPr>
            <p:nvPr/>
          </p:nvSpPr>
          <p:spPr bwMode="auto">
            <a:xfrm>
              <a:off x="960" y="345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23583" name="Text Box 69">
            <a:extLst>
              <a:ext uri="{FF2B5EF4-FFF2-40B4-BE49-F238E27FC236}">
                <a16:creationId xmlns:a16="http://schemas.microsoft.com/office/drawing/2014/main" id="{2FDCD065-A28A-092B-5E7C-AB62B7DDF482}"/>
              </a:ext>
            </a:extLst>
          </p:cNvPr>
          <p:cNvSpPr txBox="1">
            <a:spLocks noChangeArrowheads="1"/>
          </p:cNvSpPr>
          <p:nvPr/>
        </p:nvSpPr>
        <p:spPr bwMode="auto">
          <a:xfrm>
            <a:off x="2971801" y="42672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V</a:t>
            </a:r>
          </a:p>
        </p:txBody>
      </p:sp>
      <p:sp>
        <p:nvSpPr>
          <p:cNvPr id="23584" name="AutoShape 72">
            <a:extLst>
              <a:ext uri="{FF2B5EF4-FFF2-40B4-BE49-F238E27FC236}">
                <a16:creationId xmlns:a16="http://schemas.microsoft.com/office/drawing/2014/main" id="{3F0FBE73-3AE2-F896-D16B-289BB12E9EFD}"/>
              </a:ext>
            </a:extLst>
          </p:cNvPr>
          <p:cNvSpPr>
            <a:spLocks noChangeArrowheads="1"/>
          </p:cNvSpPr>
          <p:nvPr/>
        </p:nvSpPr>
        <p:spPr bwMode="auto">
          <a:xfrm flipV="1">
            <a:off x="2971800" y="5029200"/>
            <a:ext cx="457200" cy="381000"/>
          </a:xfrm>
          <a:prstGeom prst="triangle">
            <a:avLst>
              <a:gd name="adj" fmla="val 50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23585" name="Group 76">
            <a:extLst>
              <a:ext uri="{FF2B5EF4-FFF2-40B4-BE49-F238E27FC236}">
                <a16:creationId xmlns:a16="http://schemas.microsoft.com/office/drawing/2014/main" id="{1CEE60E8-4F03-F6D5-8CB5-2729E95A3E07}"/>
              </a:ext>
            </a:extLst>
          </p:cNvPr>
          <p:cNvGrpSpPr>
            <a:grpSpLocks/>
          </p:cNvGrpSpPr>
          <p:nvPr/>
        </p:nvGrpSpPr>
        <p:grpSpPr bwMode="auto">
          <a:xfrm>
            <a:off x="8534400" y="4262438"/>
            <a:ext cx="838200" cy="2062162"/>
            <a:chOff x="4224" y="2352"/>
            <a:chExt cx="528" cy="1299"/>
          </a:xfrm>
        </p:grpSpPr>
        <p:sp>
          <p:nvSpPr>
            <p:cNvPr id="23597" name="Line 55">
              <a:extLst>
                <a:ext uri="{FF2B5EF4-FFF2-40B4-BE49-F238E27FC236}">
                  <a16:creationId xmlns:a16="http://schemas.microsoft.com/office/drawing/2014/main" id="{10387375-0A3A-C94E-D0DF-59B59750E683}"/>
                </a:ext>
              </a:extLst>
            </p:cNvPr>
            <p:cNvSpPr>
              <a:spLocks noChangeShapeType="1"/>
            </p:cNvSpPr>
            <p:nvPr/>
          </p:nvSpPr>
          <p:spPr bwMode="auto">
            <a:xfrm>
              <a:off x="4224" y="2832"/>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598" name="Rectangle 56">
              <a:extLst>
                <a:ext uri="{FF2B5EF4-FFF2-40B4-BE49-F238E27FC236}">
                  <a16:creationId xmlns:a16="http://schemas.microsoft.com/office/drawing/2014/main" id="{0E8E16D5-999E-9F66-A5FF-5521BE363F43}"/>
                </a:ext>
              </a:extLst>
            </p:cNvPr>
            <p:cNvSpPr>
              <a:spLocks noChangeArrowheads="1"/>
            </p:cNvSpPr>
            <p:nvPr/>
          </p:nvSpPr>
          <p:spPr bwMode="auto">
            <a:xfrm>
              <a:off x="4326" y="3237"/>
              <a:ext cx="96" cy="248"/>
            </a:xfrm>
            <a:prstGeom prst="rect">
              <a:avLst/>
            </a:prstGeom>
            <a:solidFill>
              <a:schemeClr val="tx1"/>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grpSp>
          <p:nvGrpSpPr>
            <p:cNvPr id="23599" name="Group 57">
              <a:extLst>
                <a:ext uri="{FF2B5EF4-FFF2-40B4-BE49-F238E27FC236}">
                  <a16:creationId xmlns:a16="http://schemas.microsoft.com/office/drawing/2014/main" id="{F23FEB50-B085-5BBC-849F-1D5D3A9AF9BD}"/>
                </a:ext>
              </a:extLst>
            </p:cNvPr>
            <p:cNvGrpSpPr>
              <a:grpSpLocks/>
            </p:cNvGrpSpPr>
            <p:nvPr/>
          </p:nvGrpSpPr>
          <p:grpSpPr bwMode="auto">
            <a:xfrm>
              <a:off x="4278" y="3568"/>
              <a:ext cx="192" cy="83"/>
              <a:chOff x="960" y="3312"/>
              <a:chExt cx="192" cy="144"/>
            </a:xfrm>
          </p:grpSpPr>
          <p:sp>
            <p:nvSpPr>
              <p:cNvPr id="23606" name="Line 58">
                <a:extLst>
                  <a:ext uri="{FF2B5EF4-FFF2-40B4-BE49-F238E27FC236}">
                    <a16:creationId xmlns:a16="http://schemas.microsoft.com/office/drawing/2014/main" id="{157AB728-1094-C2C5-3D24-B7C3CA9D5861}"/>
                  </a:ext>
                </a:extLst>
              </p:cNvPr>
              <p:cNvSpPr>
                <a:spLocks noChangeShapeType="1"/>
              </p:cNvSpPr>
              <p:nvPr/>
            </p:nvSpPr>
            <p:spPr bwMode="auto">
              <a:xfrm>
                <a:off x="960" y="3312"/>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7" name="Line 59">
                <a:extLst>
                  <a:ext uri="{FF2B5EF4-FFF2-40B4-BE49-F238E27FC236}">
                    <a16:creationId xmlns:a16="http://schemas.microsoft.com/office/drawing/2014/main" id="{0F9B64E3-4C2C-40B4-EE44-3D5D6516F7F9}"/>
                  </a:ext>
                </a:extLst>
              </p:cNvPr>
              <p:cNvSpPr>
                <a:spLocks noChangeShapeType="1"/>
              </p:cNvSpPr>
              <p:nvPr/>
            </p:nvSpPr>
            <p:spPr bwMode="auto">
              <a:xfrm>
                <a:off x="960" y="336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8" name="Line 60">
                <a:extLst>
                  <a:ext uri="{FF2B5EF4-FFF2-40B4-BE49-F238E27FC236}">
                    <a16:creationId xmlns:a16="http://schemas.microsoft.com/office/drawing/2014/main" id="{A442C7B2-91F3-54A6-AE6C-256F616A8F3F}"/>
                  </a:ext>
                </a:extLst>
              </p:cNvPr>
              <p:cNvSpPr>
                <a:spLocks noChangeShapeType="1"/>
              </p:cNvSpPr>
              <p:nvPr/>
            </p:nvSpPr>
            <p:spPr bwMode="auto">
              <a:xfrm>
                <a:off x="960" y="340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9" name="Line 61">
                <a:extLst>
                  <a:ext uri="{FF2B5EF4-FFF2-40B4-BE49-F238E27FC236}">
                    <a16:creationId xmlns:a16="http://schemas.microsoft.com/office/drawing/2014/main" id="{4DA1E607-6E39-EEBB-4E49-2332F9D079AC}"/>
                  </a:ext>
                </a:extLst>
              </p:cNvPr>
              <p:cNvSpPr>
                <a:spLocks noChangeShapeType="1"/>
              </p:cNvSpPr>
              <p:nvPr/>
            </p:nvSpPr>
            <p:spPr bwMode="auto">
              <a:xfrm>
                <a:off x="960" y="345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grpSp>
        <p:sp>
          <p:nvSpPr>
            <p:cNvPr id="23600" name="Line 62">
              <a:extLst>
                <a:ext uri="{FF2B5EF4-FFF2-40B4-BE49-F238E27FC236}">
                  <a16:creationId xmlns:a16="http://schemas.microsoft.com/office/drawing/2014/main" id="{9CCDCB7B-C346-97A9-563F-59F0963EB073}"/>
                </a:ext>
              </a:extLst>
            </p:cNvPr>
            <p:cNvSpPr>
              <a:spLocks noChangeShapeType="1"/>
            </p:cNvSpPr>
            <p:nvPr/>
          </p:nvSpPr>
          <p:spPr bwMode="auto">
            <a:xfrm>
              <a:off x="4374" y="3098"/>
              <a:ext cx="0" cy="13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1" name="Line 63">
              <a:extLst>
                <a:ext uri="{FF2B5EF4-FFF2-40B4-BE49-F238E27FC236}">
                  <a16:creationId xmlns:a16="http://schemas.microsoft.com/office/drawing/2014/main" id="{CA4A7440-2358-60B2-1B26-A851ED5A2E40}"/>
                </a:ext>
              </a:extLst>
            </p:cNvPr>
            <p:cNvSpPr>
              <a:spLocks noChangeShapeType="1"/>
            </p:cNvSpPr>
            <p:nvPr/>
          </p:nvSpPr>
          <p:spPr bwMode="auto">
            <a:xfrm>
              <a:off x="4374" y="3485"/>
              <a:ext cx="0" cy="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2" name="Text Box 64">
              <a:extLst>
                <a:ext uri="{FF2B5EF4-FFF2-40B4-BE49-F238E27FC236}">
                  <a16:creationId xmlns:a16="http://schemas.microsoft.com/office/drawing/2014/main" id="{039FDF8F-B01F-E917-D14A-1E22E56EC15F}"/>
                </a:ext>
              </a:extLst>
            </p:cNvPr>
            <p:cNvSpPr txBox="1">
              <a:spLocks noChangeArrowheads="1"/>
            </p:cNvSpPr>
            <p:nvPr/>
          </p:nvSpPr>
          <p:spPr bwMode="auto">
            <a:xfrm>
              <a:off x="4508" y="3279"/>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R</a:t>
              </a:r>
            </a:p>
          </p:txBody>
        </p:sp>
        <p:sp>
          <p:nvSpPr>
            <p:cNvPr id="23603" name="AutoShape 73">
              <a:extLst>
                <a:ext uri="{FF2B5EF4-FFF2-40B4-BE49-F238E27FC236}">
                  <a16:creationId xmlns:a16="http://schemas.microsoft.com/office/drawing/2014/main" id="{C00A6251-5449-A332-03F1-0A4F7674FA27}"/>
                </a:ext>
              </a:extLst>
            </p:cNvPr>
            <p:cNvSpPr>
              <a:spLocks noChangeArrowheads="1"/>
            </p:cNvSpPr>
            <p:nvPr/>
          </p:nvSpPr>
          <p:spPr bwMode="auto">
            <a:xfrm>
              <a:off x="4224" y="2832"/>
              <a:ext cx="288" cy="240"/>
            </a:xfrm>
            <a:prstGeom prst="triangle">
              <a:avLst>
                <a:gd name="adj" fmla="val 50000"/>
              </a:avLst>
            </a:prstGeom>
            <a:solidFill>
              <a:srgbClr val="339933"/>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604" name="Line 74">
              <a:extLst>
                <a:ext uri="{FF2B5EF4-FFF2-40B4-BE49-F238E27FC236}">
                  <a16:creationId xmlns:a16="http://schemas.microsoft.com/office/drawing/2014/main" id="{2AB117AF-4901-2FF7-C1DF-91BB0155C3C7}"/>
                </a:ext>
              </a:extLst>
            </p:cNvPr>
            <p:cNvSpPr>
              <a:spLocks noChangeShapeType="1"/>
            </p:cNvSpPr>
            <p:nvPr/>
          </p:nvSpPr>
          <p:spPr bwMode="auto">
            <a:xfrm>
              <a:off x="4368" y="268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H"/>
            </a:p>
          </p:txBody>
        </p:sp>
        <p:sp>
          <p:nvSpPr>
            <p:cNvPr id="23605" name="Text Box 75">
              <a:extLst>
                <a:ext uri="{FF2B5EF4-FFF2-40B4-BE49-F238E27FC236}">
                  <a16:creationId xmlns:a16="http://schemas.microsoft.com/office/drawing/2014/main" id="{49F6A89F-90B6-3560-A230-D85342BD6035}"/>
                </a:ext>
              </a:extLst>
            </p:cNvPr>
            <p:cNvSpPr txBox="1">
              <a:spLocks noChangeArrowheads="1"/>
            </p:cNvSpPr>
            <p:nvPr/>
          </p:nvSpPr>
          <p:spPr bwMode="auto">
            <a:xfrm>
              <a:off x="4224" y="2352"/>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V</a:t>
              </a:r>
            </a:p>
          </p:txBody>
        </p:sp>
      </p:grpSp>
      <p:sp>
        <p:nvSpPr>
          <p:cNvPr id="23586" name="AutoShape 77">
            <a:extLst>
              <a:ext uri="{FF2B5EF4-FFF2-40B4-BE49-F238E27FC236}">
                <a16:creationId xmlns:a16="http://schemas.microsoft.com/office/drawing/2014/main" id="{66EE32AF-A751-5F80-943F-6C05C2B2073E}"/>
              </a:ext>
            </a:extLst>
          </p:cNvPr>
          <p:cNvSpPr>
            <a:spLocks noChangeArrowheads="1"/>
          </p:cNvSpPr>
          <p:nvPr/>
        </p:nvSpPr>
        <p:spPr bwMode="auto">
          <a:xfrm rot="-3149531">
            <a:off x="3444081" y="5039519"/>
            <a:ext cx="350838" cy="381000"/>
          </a:xfrm>
          <a:prstGeom prst="lightningBolt">
            <a:avLst/>
          </a:prstGeom>
          <a:solidFill>
            <a:schemeClr val="hlink"/>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87" name="AutoShape 78">
            <a:extLst>
              <a:ext uri="{FF2B5EF4-FFF2-40B4-BE49-F238E27FC236}">
                <a16:creationId xmlns:a16="http://schemas.microsoft.com/office/drawing/2014/main" id="{EC27629F-0CC0-2320-7E30-291EE5652AA3}"/>
              </a:ext>
            </a:extLst>
          </p:cNvPr>
          <p:cNvSpPr>
            <a:spLocks noChangeArrowheads="1"/>
          </p:cNvSpPr>
          <p:nvPr/>
        </p:nvSpPr>
        <p:spPr bwMode="auto">
          <a:xfrm rot="-3149531">
            <a:off x="4891881" y="5014119"/>
            <a:ext cx="350838" cy="381000"/>
          </a:xfrm>
          <a:prstGeom prst="lightningBolt">
            <a:avLst/>
          </a:prstGeom>
          <a:solidFill>
            <a:schemeClr val="hlink"/>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88" name="AutoShape 79">
            <a:extLst>
              <a:ext uri="{FF2B5EF4-FFF2-40B4-BE49-F238E27FC236}">
                <a16:creationId xmlns:a16="http://schemas.microsoft.com/office/drawing/2014/main" id="{94C2153F-B784-4765-85BB-A6B2FD493BCA}"/>
              </a:ext>
            </a:extLst>
          </p:cNvPr>
          <p:cNvSpPr>
            <a:spLocks noChangeArrowheads="1"/>
          </p:cNvSpPr>
          <p:nvPr/>
        </p:nvSpPr>
        <p:spPr bwMode="auto">
          <a:xfrm rot="-3149531">
            <a:off x="6415881" y="5014119"/>
            <a:ext cx="350838" cy="381000"/>
          </a:xfrm>
          <a:prstGeom prst="lightningBolt">
            <a:avLst/>
          </a:prstGeom>
          <a:solidFill>
            <a:schemeClr val="hlink"/>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89" name="AutoShape 80">
            <a:extLst>
              <a:ext uri="{FF2B5EF4-FFF2-40B4-BE49-F238E27FC236}">
                <a16:creationId xmlns:a16="http://schemas.microsoft.com/office/drawing/2014/main" id="{AA82A3FC-742A-701B-20FF-C381EF6323AE}"/>
              </a:ext>
            </a:extLst>
          </p:cNvPr>
          <p:cNvSpPr>
            <a:spLocks noChangeArrowheads="1"/>
          </p:cNvSpPr>
          <p:nvPr/>
        </p:nvSpPr>
        <p:spPr bwMode="auto">
          <a:xfrm rot="-3149531">
            <a:off x="8168482" y="5044282"/>
            <a:ext cx="350837" cy="381000"/>
          </a:xfrm>
          <a:prstGeom prst="lightningBolt">
            <a:avLst/>
          </a:prstGeom>
          <a:solidFill>
            <a:schemeClr val="hlink"/>
          </a:solidFill>
          <a:ln w="9525">
            <a:solidFill>
              <a:schemeClr val="tx1"/>
            </a:solidFill>
            <a:miter lim="800000"/>
            <a:headEnd/>
            <a:tailEnd/>
          </a:ln>
        </p:spPr>
        <p:txBody>
          <a:bodyPr wrap="none" anchor="ct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CH" altLang="en-CH"/>
          </a:p>
        </p:txBody>
      </p:sp>
      <p:sp>
        <p:nvSpPr>
          <p:cNvPr id="23590" name="Text Box 82">
            <a:extLst>
              <a:ext uri="{FF2B5EF4-FFF2-40B4-BE49-F238E27FC236}">
                <a16:creationId xmlns:a16="http://schemas.microsoft.com/office/drawing/2014/main" id="{BEFE54B6-4947-26FD-9066-7D91692708A0}"/>
              </a:ext>
            </a:extLst>
          </p:cNvPr>
          <p:cNvSpPr txBox="1">
            <a:spLocks noChangeArrowheads="1"/>
          </p:cNvSpPr>
          <p:nvPr/>
        </p:nvSpPr>
        <p:spPr bwMode="auto">
          <a:xfrm>
            <a:off x="2422526" y="628650"/>
            <a:ext cx="2474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200">
                <a:solidFill>
                  <a:schemeClr val="tx2"/>
                </a:solidFill>
              </a:rPr>
              <a:t>Electrical link</a:t>
            </a:r>
          </a:p>
        </p:txBody>
      </p:sp>
      <p:sp>
        <p:nvSpPr>
          <p:cNvPr id="23591" name="Text Box 84">
            <a:extLst>
              <a:ext uri="{FF2B5EF4-FFF2-40B4-BE49-F238E27FC236}">
                <a16:creationId xmlns:a16="http://schemas.microsoft.com/office/drawing/2014/main" id="{7011481C-3243-67F9-68AE-5FE0E7FCEBCE}"/>
              </a:ext>
            </a:extLst>
          </p:cNvPr>
          <p:cNvSpPr txBox="1">
            <a:spLocks noChangeArrowheads="1"/>
          </p:cNvSpPr>
          <p:nvPr/>
        </p:nvSpPr>
        <p:spPr bwMode="auto">
          <a:xfrm>
            <a:off x="2401888" y="3535364"/>
            <a:ext cx="2114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3200">
                <a:solidFill>
                  <a:schemeClr val="tx2"/>
                </a:solidFill>
              </a:rPr>
              <a:t>Optical link</a:t>
            </a:r>
          </a:p>
        </p:txBody>
      </p:sp>
      <p:sp>
        <p:nvSpPr>
          <p:cNvPr id="23592" name="Text Box 86">
            <a:extLst>
              <a:ext uri="{FF2B5EF4-FFF2-40B4-BE49-F238E27FC236}">
                <a16:creationId xmlns:a16="http://schemas.microsoft.com/office/drawing/2014/main" id="{6017E939-D252-07C6-7043-031878B113CF}"/>
              </a:ext>
            </a:extLst>
          </p:cNvPr>
          <p:cNvSpPr txBox="1">
            <a:spLocks noChangeArrowheads="1"/>
          </p:cNvSpPr>
          <p:nvPr/>
        </p:nvSpPr>
        <p:spPr bwMode="auto">
          <a:xfrm>
            <a:off x="7162801" y="1081088"/>
            <a:ext cx="8159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wire</a:t>
            </a:r>
          </a:p>
        </p:txBody>
      </p:sp>
      <p:sp>
        <p:nvSpPr>
          <p:cNvPr id="23593" name="Text Box 87">
            <a:extLst>
              <a:ext uri="{FF2B5EF4-FFF2-40B4-BE49-F238E27FC236}">
                <a16:creationId xmlns:a16="http://schemas.microsoft.com/office/drawing/2014/main" id="{0142446B-704E-4368-84D7-48EE4E53B2C4}"/>
              </a:ext>
            </a:extLst>
          </p:cNvPr>
          <p:cNvSpPr txBox="1">
            <a:spLocks noChangeArrowheads="1"/>
          </p:cNvSpPr>
          <p:nvPr/>
        </p:nvSpPr>
        <p:spPr bwMode="auto">
          <a:xfrm>
            <a:off x="7010401" y="4433888"/>
            <a:ext cx="855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800"/>
              <a:t>fiber</a:t>
            </a:r>
          </a:p>
        </p:txBody>
      </p:sp>
      <p:sp>
        <p:nvSpPr>
          <p:cNvPr id="23594" name="Text Box 88">
            <a:extLst>
              <a:ext uri="{FF2B5EF4-FFF2-40B4-BE49-F238E27FC236}">
                <a16:creationId xmlns:a16="http://schemas.microsoft.com/office/drawing/2014/main" id="{46B4F397-7267-C2F8-0E32-DF0F48EBC48D}"/>
              </a:ext>
            </a:extLst>
          </p:cNvPr>
          <p:cNvSpPr txBox="1">
            <a:spLocks noChangeArrowheads="1"/>
          </p:cNvSpPr>
          <p:nvPr/>
        </p:nvSpPr>
        <p:spPr bwMode="auto">
          <a:xfrm>
            <a:off x="5307014" y="5715001"/>
            <a:ext cx="1093787"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400"/>
              <a:t>P=ExH</a:t>
            </a:r>
          </a:p>
        </p:txBody>
      </p:sp>
      <p:sp>
        <p:nvSpPr>
          <p:cNvPr id="23595" name="Line 89">
            <a:extLst>
              <a:ext uri="{FF2B5EF4-FFF2-40B4-BE49-F238E27FC236}">
                <a16:creationId xmlns:a16="http://schemas.microsoft.com/office/drawing/2014/main" id="{0A360DB9-B954-321D-51AA-7C3F14A40226}"/>
              </a:ext>
            </a:extLst>
          </p:cNvPr>
          <p:cNvSpPr>
            <a:spLocks noChangeShapeType="1"/>
          </p:cNvSpPr>
          <p:nvPr/>
        </p:nvSpPr>
        <p:spPr bwMode="auto">
          <a:xfrm>
            <a:off x="5486400" y="5181600"/>
            <a:ext cx="685800" cy="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CH"/>
          </a:p>
        </p:txBody>
      </p:sp>
      <p:cxnSp>
        <p:nvCxnSpPr>
          <p:cNvPr id="23596" name="AutoShape 90">
            <a:extLst>
              <a:ext uri="{FF2B5EF4-FFF2-40B4-BE49-F238E27FC236}">
                <a16:creationId xmlns:a16="http://schemas.microsoft.com/office/drawing/2014/main" id="{E3DCFEEB-F798-B208-AF4C-FB73CE8506E2}"/>
              </a:ext>
            </a:extLst>
          </p:cNvPr>
          <p:cNvCxnSpPr>
            <a:cxnSpLocks noChangeShapeType="1"/>
          </p:cNvCxnSpPr>
          <p:nvPr/>
        </p:nvCxnSpPr>
        <p:spPr bwMode="auto">
          <a:xfrm rot="5400000" flipH="1">
            <a:off x="5829300" y="5372100"/>
            <a:ext cx="381000" cy="152400"/>
          </a:xfrm>
          <a:prstGeom prst="curvedConnector3">
            <a:avLst>
              <a:gd name="adj1" fmla="val 50000"/>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6A48-2DCD-740A-E220-5D0B393951EB}"/>
              </a:ext>
            </a:extLst>
          </p:cNvPr>
          <p:cNvSpPr>
            <a:spLocks noGrp="1"/>
          </p:cNvSpPr>
          <p:nvPr>
            <p:ph type="title"/>
          </p:nvPr>
        </p:nvSpPr>
        <p:spPr/>
        <p:txBody>
          <a:bodyPr/>
          <a:lstStyle/>
          <a:p>
            <a:pPr algn="ctr"/>
            <a:r>
              <a:rPr lang="en-GB" dirty="0">
                <a:solidFill>
                  <a:srgbClr val="0070C0"/>
                </a:solidFill>
              </a:rPr>
              <a:t>A promising solution to the SLM problem</a:t>
            </a:r>
            <a:r>
              <a:rPr lang="en-CH" dirty="0">
                <a:solidFill>
                  <a:srgbClr val="0070C0"/>
                </a:solidFill>
              </a:rPr>
              <a:t> </a:t>
            </a:r>
          </a:p>
        </p:txBody>
      </p:sp>
      <p:pic>
        <p:nvPicPr>
          <p:cNvPr id="5" name="Picture 4">
            <a:extLst>
              <a:ext uri="{FF2B5EF4-FFF2-40B4-BE49-F238E27FC236}">
                <a16:creationId xmlns:a16="http://schemas.microsoft.com/office/drawing/2014/main" id="{85007451-9DE7-F44D-11F8-0777E2DFD400}"/>
              </a:ext>
            </a:extLst>
          </p:cNvPr>
          <p:cNvPicPr>
            <a:picLocks noChangeAspect="1"/>
          </p:cNvPicPr>
          <p:nvPr/>
        </p:nvPicPr>
        <p:blipFill>
          <a:blip r:embed="rId2"/>
          <a:stretch>
            <a:fillRect/>
          </a:stretch>
        </p:blipFill>
        <p:spPr>
          <a:xfrm>
            <a:off x="1360170" y="1588173"/>
            <a:ext cx="9761220" cy="3851287"/>
          </a:xfrm>
          <a:prstGeom prst="rect">
            <a:avLst/>
          </a:prstGeom>
        </p:spPr>
      </p:pic>
      <p:sp>
        <p:nvSpPr>
          <p:cNvPr id="8" name="TextBox 7">
            <a:extLst>
              <a:ext uri="{FF2B5EF4-FFF2-40B4-BE49-F238E27FC236}">
                <a16:creationId xmlns:a16="http://schemas.microsoft.com/office/drawing/2014/main" id="{CB62B936-7B71-5255-CD9F-A2C86D83FC12}"/>
              </a:ext>
            </a:extLst>
          </p:cNvPr>
          <p:cNvSpPr txBox="1"/>
          <p:nvPr/>
        </p:nvSpPr>
        <p:spPr>
          <a:xfrm>
            <a:off x="160020" y="6206490"/>
            <a:ext cx="11838947" cy="369332"/>
          </a:xfrm>
          <a:prstGeom prst="rect">
            <a:avLst/>
          </a:prstGeom>
          <a:noFill/>
          <a:ln>
            <a:solidFill>
              <a:srgbClr val="0070C0"/>
            </a:solidFill>
          </a:ln>
        </p:spPr>
        <p:txBody>
          <a:bodyPr wrap="none" rtlCol="0">
            <a:spAutoFit/>
          </a:bodyPr>
          <a:lstStyle/>
          <a:p>
            <a:r>
              <a:rPr lang="en-GB" sz="1800" dirty="0" err="1">
                <a:effectLst/>
                <a:latin typeface="CMR17"/>
              </a:rPr>
              <a:t>LNoS</a:t>
            </a:r>
            <a:r>
              <a:rPr lang="en-GB" sz="1800" dirty="0">
                <a:effectLst/>
                <a:latin typeface="CMR17"/>
              </a:rPr>
              <a:t>: Lithium Niobate on Silicon Spatial Light Modulator, </a:t>
            </a:r>
            <a:r>
              <a:rPr lang="en-GB" dirty="0"/>
              <a:t> </a:t>
            </a:r>
            <a:r>
              <a:rPr lang="en-GB" sz="1800" dirty="0">
                <a:effectLst/>
                <a:latin typeface="CMR12"/>
              </a:rPr>
              <a:t>Sivan Trajtenberg-Mills</a:t>
            </a:r>
            <a:r>
              <a:rPr lang="en-GB" sz="1800" dirty="0">
                <a:effectLst/>
                <a:latin typeface="CMR8"/>
              </a:rPr>
              <a:t>1*</a:t>
            </a:r>
            <a:r>
              <a:rPr lang="en-GB" sz="1800" dirty="0">
                <a:effectLst/>
                <a:latin typeface="CMBSY8"/>
              </a:rPr>
              <a:t>†</a:t>
            </a:r>
            <a:r>
              <a:rPr lang="en-GB" dirty="0">
                <a:latin typeface="CMR10"/>
              </a:rPr>
              <a:t> </a:t>
            </a:r>
            <a:r>
              <a:rPr lang="en-GB" dirty="0" err="1">
                <a:latin typeface="CMR10"/>
              </a:rPr>
              <a:t>et.al</a:t>
            </a:r>
            <a:r>
              <a:rPr lang="en-GB" dirty="0">
                <a:latin typeface="CMR10"/>
              </a:rPr>
              <a:t>. (Englund lab) Feb 2024, Archives. </a:t>
            </a:r>
            <a:endParaRPr lang="en-GB" dirty="0"/>
          </a:p>
        </p:txBody>
      </p:sp>
      <p:sp>
        <p:nvSpPr>
          <p:cNvPr id="9" name="TextBox 8">
            <a:extLst>
              <a:ext uri="{FF2B5EF4-FFF2-40B4-BE49-F238E27FC236}">
                <a16:creationId xmlns:a16="http://schemas.microsoft.com/office/drawing/2014/main" id="{81A0131B-2A52-A9EC-B913-5D6A70056B0A}"/>
              </a:ext>
            </a:extLst>
          </p:cNvPr>
          <p:cNvSpPr txBox="1"/>
          <p:nvPr/>
        </p:nvSpPr>
        <p:spPr>
          <a:xfrm>
            <a:off x="308610" y="4949190"/>
            <a:ext cx="2297617" cy="646331"/>
          </a:xfrm>
          <a:prstGeom prst="rect">
            <a:avLst/>
          </a:prstGeom>
          <a:noFill/>
          <a:ln>
            <a:solidFill>
              <a:srgbClr val="FF0000"/>
            </a:solidFill>
          </a:ln>
        </p:spPr>
        <p:txBody>
          <a:bodyPr wrap="none" rtlCol="0">
            <a:spAutoFit/>
          </a:bodyPr>
          <a:lstStyle/>
          <a:p>
            <a:r>
              <a:rPr lang="en-CH" dirty="0"/>
              <a:t>1 GHz  bandwith </a:t>
            </a:r>
          </a:p>
          <a:p>
            <a:r>
              <a:rPr lang="en-CH" dirty="0"/>
              <a:t>Scalable to 10</a:t>
            </a:r>
            <a:r>
              <a:rPr lang="en-CH" baseline="30000" dirty="0"/>
              <a:t>6</a:t>
            </a:r>
            <a:r>
              <a:rPr lang="en-CH" dirty="0"/>
              <a:t> pixels</a:t>
            </a:r>
          </a:p>
        </p:txBody>
      </p:sp>
    </p:spTree>
    <p:extLst>
      <p:ext uri="{BB962C8B-B14F-4D97-AF65-F5344CB8AC3E}">
        <p14:creationId xmlns:p14="http://schemas.microsoft.com/office/powerpoint/2010/main" val="1418633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908B-5A0C-4C57-7116-184677B25D83}"/>
              </a:ext>
            </a:extLst>
          </p:cNvPr>
          <p:cNvSpPr>
            <a:spLocks noGrp="1"/>
          </p:cNvSpPr>
          <p:nvPr>
            <p:ph type="title"/>
          </p:nvPr>
        </p:nvSpPr>
        <p:spPr>
          <a:xfrm>
            <a:off x="838200" y="45431"/>
            <a:ext cx="10515600" cy="1325563"/>
          </a:xfrm>
          <a:ln>
            <a:noFill/>
          </a:ln>
        </p:spPr>
        <p:txBody>
          <a:bodyPr>
            <a:normAutofit/>
          </a:bodyPr>
          <a:lstStyle/>
          <a:p>
            <a:pPr algn="ctr"/>
            <a:r>
              <a:rPr lang="en-CH" sz="3600" dirty="0">
                <a:solidFill>
                  <a:srgbClr val="0070C0"/>
                </a:solidFill>
              </a:rPr>
              <a:t>Nonlinear computing with linear optics</a:t>
            </a:r>
            <a:br>
              <a:rPr lang="en-CH" sz="3600" dirty="0">
                <a:solidFill>
                  <a:srgbClr val="0070C0"/>
                </a:solidFill>
              </a:rPr>
            </a:br>
            <a:r>
              <a:rPr lang="en-CH" sz="2800" b="1" dirty="0">
                <a:solidFill>
                  <a:srgbClr val="002060"/>
                </a:solidFill>
              </a:rPr>
              <a:t>10</a:t>
            </a:r>
            <a:r>
              <a:rPr lang="en-CH" sz="2800" b="1" baseline="30000" dirty="0">
                <a:solidFill>
                  <a:srgbClr val="002060"/>
                </a:solidFill>
              </a:rPr>
              <a:t>3 </a:t>
            </a:r>
            <a:r>
              <a:rPr lang="en-CH" sz="2800" b="1" dirty="0">
                <a:solidFill>
                  <a:srgbClr val="002060"/>
                </a:solidFill>
              </a:rPr>
              <a:t>pixel SLM @ 1 GHz </a:t>
            </a:r>
            <a:r>
              <a:rPr lang="en-CH" sz="2800" b="1" baseline="30000" dirty="0">
                <a:solidFill>
                  <a:srgbClr val="002060"/>
                </a:solidFill>
              </a:rPr>
              <a:t> </a:t>
            </a:r>
            <a:endParaRPr lang="en-CH" sz="3600" b="1" dirty="0">
              <a:solidFill>
                <a:srgbClr val="002060"/>
              </a:solidFill>
            </a:endParaRPr>
          </a:p>
        </p:txBody>
      </p:sp>
      <p:sp>
        <p:nvSpPr>
          <p:cNvPr id="4" name="Rectangle 3">
            <a:extLst>
              <a:ext uri="{FF2B5EF4-FFF2-40B4-BE49-F238E27FC236}">
                <a16:creationId xmlns:a16="http://schemas.microsoft.com/office/drawing/2014/main" id="{5567ABCE-ED65-B888-D57A-A9BC267C9FDC}"/>
              </a:ext>
            </a:extLst>
          </p:cNvPr>
          <p:cNvSpPr/>
          <p:nvPr/>
        </p:nvSpPr>
        <p:spPr>
          <a:xfrm>
            <a:off x="1875766" y="3309033"/>
            <a:ext cx="7560515" cy="122301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b="1" dirty="0"/>
              <a:t>OPTICS</a:t>
            </a:r>
          </a:p>
        </p:txBody>
      </p:sp>
      <p:sp>
        <p:nvSpPr>
          <p:cNvPr id="11" name="Rectangle 10">
            <a:extLst>
              <a:ext uri="{FF2B5EF4-FFF2-40B4-BE49-F238E27FC236}">
                <a16:creationId xmlns:a16="http://schemas.microsoft.com/office/drawing/2014/main" id="{82201012-FA3D-9F27-4A46-3C7CB59CC68B}"/>
              </a:ext>
            </a:extLst>
          </p:cNvPr>
          <p:cNvSpPr/>
          <p:nvPr/>
        </p:nvSpPr>
        <p:spPr>
          <a:xfrm>
            <a:off x="1843393" y="1573136"/>
            <a:ext cx="7624008" cy="55814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2400" b="1" dirty="0"/>
              <a:t>ELECTRONICS</a:t>
            </a:r>
          </a:p>
        </p:txBody>
      </p:sp>
      <p:sp>
        <p:nvSpPr>
          <p:cNvPr id="12" name="Rectangle 11">
            <a:extLst>
              <a:ext uri="{FF2B5EF4-FFF2-40B4-BE49-F238E27FC236}">
                <a16:creationId xmlns:a16="http://schemas.microsoft.com/office/drawing/2014/main" id="{963F5360-AD30-B890-6B3D-2448BF13C683}"/>
              </a:ext>
            </a:extLst>
          </p:cNvPr>
          <p:cNvSpPr/>
          <p:nvPr/>
        </p:nvSpPr>
        <p:spPr>
          <a:xfrm>
            <a:off x="1381012" y="3678260"/>
            <a:ext cx="151083" cy="535125"/>
          </a:xfrm>
          <a:prstGeom prst="rect">
            <a:avLst/>
          </a:prstGeom>
          <a:pattFill prst="dkHorz">
            <a:fgClr>
              <a:srgbClr val="00B05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Rectangle 12">
            <a:extLst>
              <a:ext uri="{FF2B5EF4-FFF2-40B4-BE49-F238E27FC236}">
                <a16:creationId xmlns:a16="http://schemas.microsoft.com/office/drawing/2014/main" id="{9C443D04-C8AB-D546-8688-B2C9C68C858F}"/>
              </a:ext>
            </a:extLst>
          </p:cNvPr>
          <p:cNvSpPr/>
          <p:nvPr/>
        </p:nvSpPr>
        <p:spPr>
          <a:xfrm>
            <a:off x="9944099" y="3571870"/>
            <a:ext cx="178117" cy="742570"/>
          </a:xfrm>
          <a:prstGeom prst="rect">
            <a:avLst/>
          </a:prstGeom>
          <a:pattFill prst="dkHorz">
            <a:fgClr>
              <a:srgbClr val="FFC00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45433ECE-1936-3CD0-E70E-5325A89A85C4}"/>
              </a:ext>
            </a:extLst>
          </p:cNvPr>
          <p:cNvSpPr txBox="1"/>
          <p:nvPr/>
        </p:nvSpPr>
        <p:spPr>
          <a:xfrm>
            <a:off x="321745" y="1648854"/>
            <a:ext cx="1320554" cy="646331"/>
          </a:xfrm>
          <a:prstGeom prst="rect">
            <a:avLst/>
          </a:prstGeom>
          <a:noFill/>
        </p:spPr>
        <p:txBody>
          <a:bodyPr wrap="none" rtlCol="0">
            <a:spAutoFit/>
          </a:bodyPr>
          <a:lstStyle/>
          <a:p>
            <a:pPr algn="ctr"/>
            <a:r>
              <a:rPr lang="en-CH" dirty="0">
                <a:solidFill>
                  <a:srgbClr val="00B050"/>
                </a:solidFill>
              </a:rPr>
              <a:t>Light </a:t>
            </a:r>
          </a:p>
          <a:p>
            <a:pPr algn="ctr"/>
            <a:r>
              <a:rPr lang="en-CH" dirty="0">
                <a:solidFill>
                  <a:srgbClr val="00B050"/>
                </a:solidFill>
              </a:rPr>
              <a:t>Modulators</a:t>
            </a:r>
          </a:p>
        </p:txBody>
      </p:sp>
      <p:sp>
        <p:nvSpPr>
          <p:cNvPr id="15" name="TextBox 14">
            <a:extLst>
              <a:ext uri="{FF2B5EF4-FFF2-40B4-BE49-F238E27FC236}">
                <a16:creationId xmlns:a16="http://schemas.microsoft.com/office/drawing/2014/main" id="{A5E0C945-8364-AD25-7B6C-20461C7EF24A}"/>
              </a:ext>
            </a:extLst>
          </p:cNvPr>
          <p:cNvSpPr txBox="1"/>
          <p:nvPr/>
        </p:nvSpPr>
        <p:spPr>
          <a:xfrm>
            <a:off x="9220925" y="2578587"/>
            <a:ext cx="1170770" cy="646331"/>
          </a:xfrm>
          <a:prstGeom prst="rect">
            <a:avLst/>
          </a:prstGeom>
          <a:noFill/>
          <a:ln>
            <a:noFill/>
          </a:ln>
        </p:spPr>
        <p:txBody>
          <a:bodyPr wrap="none" rtlCol="0">
            <a:spAutoFit/>
          </a:bodyPr>
          <a:lstStyle/>
          <a:p>
            <a:pPr algn="ctr"/>
            <a:r>
              <a:rPr lang="en-CH" dirty="0">
                <a:solidFill>
                  <a:srgbClr val="C00000"/>
                </a:solidFill>
              </a:rPr>
              <a:t>Light </a:t>
            </a:r>
          </a:p>
          <a:p>
            <a:pPr algn="ctr"/>
            <a:r>
              <a:rPr lang="en-CH" dirty="0">
                <a:solidFill>
                  <a:srgbClr val="C00000"/>
                </a:solidFill>
              </a:rPr>
              <a:t>Detectors</a:t>
            </a:r>
          </a:p>
        </p:txBody>
      </p:sp>
      <p:sp>
        <p:nvSpPr>
          <p:cNvPr id="16" name="TextBox 15">
            <a:extLst>
              <a:ext uri="{FF2B5EF4-FFF2-40B4-BE49-F238E27FC236}">
                <a16:creationId xmlns:a16="http://schemas.microsoft.com/office/drawing/2014/main" id="{A37077B6-C599-8AF7-0AFB-ED9048BB496D}"/>
              </a:ext>
            </a:extLst>
          </p:cNvPr>
          <p:cNvSpPr txBox="1"/>
          <p:nvPr/>
        </p:nvSpPr>
        <p:spPr>
          <a:xfrm>
            <a:off x="0" y="3716417"/>
            <a:ext cx="699230" cy="646331"/>
          </a:xfrm>
          <a:prstGeom prst="rect">
            <a:avLst/>
          </a:prstGeom>
          <a:noFill/>
        </p:spPr>
        <p:txBody>
          <a:bodyPr wrap="none" rtlCol="0">
            <a:spAutoFit/>
          </a:bodyPr>
          <a:lstStyle/>
          <a:p>
            <a:r>
              <a:rPr lang="en-GB" dirty="0"/>
              <a:t>I</a:t>
            </a:r>
            <a:r>
              <a:rPr lang="en-CH" dirty="0"/>
              <a:t>nput</a:t>
            </a:r>
          </a:p>
          <a:p>
            <a:pPr algn="ctr"/>
            <a:r>
              <a:rPr lang="en-CH" dirty="0"/>
              <a:t>X</a:t>
            </a:r>
          </a:p>
        </p:txBody>
      </p:sp>
      <p:sp>
        <p:nvSpPr>
          <p:cNvPr id="17" name="TextBox 16">
            <a:extLst>
              <a:ext uri="{FF2B5EF4-FFF2-40B4-BE49-F238E27FC236}">
                <a16:creationId xmlns:a16="http://schemas.microsoft.com/office/drawing/2014/main" id="{70CF5CF2-F378-8A0F-6067-B97B866CF84F}"/>
              </a:ext>
            </a:extLst>
          </p:cNvPr>
          <p:cNvSpPr txBox="1"/>
          <p:nvPr/>
        </p:nvSpPr>
        <p:spPr>
          <a:xfrm>
            <a:off x="10636570" y="3739093"/>
            <a:ext cx="1116781" cy="646331"/>
          </a:xfrm>
          <a:prstGeom prst="rect">
            <a:avLst/>
          </a:prstGeom>
          <a:noFill/>
        </p:spPr>
        <p:txBody>
          <a:bodyPr wrap="none" rtlCol="0">
            <a:spAutoFit/>
          </a:bodyPr>
          <a:lstStyle/>
          <a:p>
            <a:pPr algn="ctr"/>
            <a:r>
              <a:rPr lang="en-GB" dirty="0"/>
              <a:t>O</a:t>
            </a:r>
            <a:r>
              <a:rPr lang="en-CH" dirty="0"/>
              <a:t>utput</a:t>
            </a:r>
          </a:p>
          <a:p>
            <a:pPr algn="ctr"/>
            <a:r>
              <a:rPr lang="en-CH" dirty="0"/>
              <a:t>Y = f(X,W)</a:t>
            </a:r>
          </a:p>
        </p:txBody>
      </p:sp>
      <p:sp>
        <p:nvSpPr>
          <p:cNvPr id="21" name="Right Arrow 20">
            <a:extLst>
              <a:ext uri="{FF2B5EF4-FFF2-40B4-BE49-F238E27FC236}">
                <a16:creationId xmlns:a16="http://schemas.microsoft.com/office/drawing/2014/main" id="{BF96543E-2DF2-A90E-BEFD-9612A6424A94}"/>
              </a:ext>
            </a:extLst>
          </p:cNvPr>
          <p:cNvSpPr/>
          <p:nvPr/>
        </p:nvSpPr>
        <p:spPr>
          <a:xfrm>
            <a:off x="9467401" y="3856589"/>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ight Arrow 21">
            <a:extLst>
              <a:ext uri="{FF2B5EF4-FFF2-40B4-BE49-F238E27FC236}">
                <a16:creationId xmlns:a16="http://schemas.microsoft.com/office/drawing/2014/main" id="{205E3932-F41E-C60C-8D14-FE35F0B86660}"/>
              </a:ext>
            </a:extLst>
          </p:cNvPr>
          <p:cNvSpPr/>
          <p:nvPr/>
        </p:nvSpPr>
        <p:spPr>
          <a:xfrm>
            <a:off x="926581" y="3847088"/>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ight Arrow 22">
            <a:extLst>
              <a:ext uri="{FF2B5EF4-FFF2-40B4-BE49-F238E27FC236}">
                <a16:creationId xmlns:a16="http://schemas.microsoft.com/office/drawing/2014/main" id="{55C92862-196A-CF2D-78F7-9C4421FA67A2}"/>
              </a:ext>
            </a:extLst>
          </p:cNvPr>
          <p:cNvSpPr/>
          <p:nvPr/>
        </p:nvSpPr>
        <p:spPr>
          <a:xfrm>
            <a:off x="1587817" y="3853304"/>
            <a:ext cx="287950" cy="131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Right Arrow 38">
            <a:extLst>
              <a:ext uri="{FF2B5EF4-FFF2-40B4-BE49-F238E27FC236}">
                <a16:creationId xmlns:a16="http://schemas.microsoft.com/office/drawing/2014/main" id="{D53C7D3E-FD89-75EC-95F7-41C3EF125253}"/>
              </a:ext>
            </a:extLst>
          </p:cNvPr>
          <p:cNvSpPr/>
          <p:nvPr/>
        </p:nvSpPr>
        <p:spPr>
          <a:xfrm>
            <a:off x="10177939" y="3854609"/>
            <a:ext cx="427512" cy="1278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Right Arrow 40">
            <a:extLst>
              <a:ext uri="{FF2B5EF4-FFF2-40B4-BE49-F238E27FC236}">
                <a16:creationId xmlns:a16="http://schemas.microsoft.com/office/drawing/2014/main" id="{101E053E-8C22-2570-FD89-9A1125B91ACD}"/>
              </a:ext>
            </a:extLst>
          </p:cNvPr>
          <p:cNvSpPr/>
          <p:nvPr/>
        </p:nvSpPr>
        <p:spPr>
          <a:xfrm rot="5400000">
            <a:off x="2373558" y="2313828"/>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Right Arrow 41">
            <a:extLst>
              <a:ext uri="{FF2B5EF4-FFF2-40B4-BE49-F238E27FC236}">
                <a16:creationId xmlns:a16="http://schemas.microsoft.com/office/drawing/2014/main" id="{9E410EEB-3CB7-C233-42BC-1636EAF248F1}"/>
              </a:ext>
            </a:extLst>
          </p:cNvPr>
          <p:cNvSpPr/>
          <p:nvPr/>
        </p:nvSpPr>
        <p:spPr>
          <a:xfrm rot="5400000">
            <a:off x="5440874" y="2320661"/>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Right Arrow 42">
            <a:extLst>
              <a:ext uri="{FF2B5EF4-FFF2-40B4-BE49-F238E27FC236}">
                <a16:creationId xmlns:a16="http://schemas.microsoft.com/office/drawing/2014/main" id="{6D5BF886-F558-78AE-92E5-7B75E4FFC76E}"/>
              </a:ext>
            </a:extLst>
          </p:cNvPr>
          <p:cNvSpPr/>
          <p:nvPr/>
        </p:nvSpPr>
        <p:spPr>
          <a:xfrm rot="5400000">
            <a:off x="8532161" y="2979156"/>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7" name="Right Arrow 46">
            <a:extLst>
              <a:ext uri="{FF2B5EF4-FFF2-40B4-BE49-F238E27FC236}">
                <a16:creationId xmlns:a16="http://schemas.microsoft.com/office/drawing/2014/main" id="{18957629-D837-EDC8-A49D-723EB39A2BC4}"/>
              </a:ext>
            </a:extLst>
          </p:cNvPr>
          <p:cNvSpPr/>
          <p:nvPr/>
        </p:nvSpPr>
        <p:spPr>
          <a:xfrm rot="5400000">
            <a:off x="8520286" y="2307770"/>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Right Arrow 47">
            <a:extLst>
              <a:ext uri="{FF2B5EF4-FFF2-40B4-BE49-F238E27FC236}">
                <a16:creationId xmlns:a16="http://schemas.microsoft.com/office/drawing/2014/main" id="{4E3A8D37-6ADF-0CD6-478B-D2FADB9A5EF0}"/>
              </a:ext>
            </a:extLst>
          </p:cNvPr>
          <p:cNvSpPr/>
          <p:nvPr/>
        </p:nvSpPr>
        <p:spPr>
          <a:xfrm rot="5400000">
            <a:off x="2373558" y="2951023"/>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 name="Right Arrow 49">
            <a:extLst>
              <a:ext uri="{FF2B5EF4-FFF2-40B4-BE49-F238E27FC236}">
                <a16:creationId xmlns:a16="http://schemas.microsoft.com/office/drawing/2014/main" id="{E8F9E531-23C8-7D0E-D286-0E924E124964}"/>
              </a:ext>
            </a:extLst>
          </p:cNvPr>
          <p:cNvSpPr/>
          <p:nvPr/>
        </p:nvSpPr>
        <p:spPr>
          <a:xfrm rot="5400000">
            <a:off x="5460801" y="2986542"/>
            <a:ext cx="453938" cy="111619"/>
          </a:xfrm>
          <a:prstGeom prst="rightArrow">
            <a:avLst/>
          </a:prstGeom>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71" name="Straight Arrow Connector 70">
            <a:extLst>
              <a:ext uri="{FF2B5EF4-FFF2-40B4-BE49-F238E27FC236}">
                <a16:creationId xmlns:a16="http://schemas.microsoft.com/office/drawing/2014/main" id="{49F8EDD5-FF13-C815-8E92-268CE0CC76C2}"/>
              </a:ext>
            </a:extLst>
          </p:cNvPr>
          <p:cNvCxnSpPr>
            <a:cxnSpLocks/>
          </p:cNvCxnSpPr>
          <p:nvPr/>
        </p:nvCxnSpPr>
        <p:spPr>
          <a:xfrm flipV="1">
            <a:off x="10391695" y="1887188"/>
            <a:ext cx="12662" cy="19997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CD03C130-ECEE-396D-D7DD-B9A2BD86F049}"/>
              </a:ext>
            </a:extLst>
          </p:cNvPr>
          <p:cNvCxnSpPr>
            <a:cxnSpLocks/>
          </p:cNvCxnSpPr>
          <p:nvPr/>
        </p:nvCxnSpPr>
        <p:spPr>
          <a:xfrm flipH="1">
            <a:off x="9467401" y="1909758"/>
            <a:ext cx="92429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75D7F92E-6554-8EE0-43A3-EEC72BC173A2}"/>
              </a:ext>
            </a:extLst>
          </p:cNvPr>
          <p:cNvSpPr txBox="1"/>
          <p:nvPr/>
        </p:nvSpPr>
        <p:spPr>
          <a:xfrm>
            <a:off x="2711050" y="2170196"/>
            <a:ext cx="389850" cy="369332"/>
          </a:xfrm>
          <a:prstGeom prst="rect">
            <a:avLst/>
          </a:prstGeom>
          <a:noFill/>
        </p:spPr>
        <p:txBody>
          <a:bodyPr wrap="none" rtlCol="0">
            <a:spAutoFit/>
          </a:bodyPr>
          <a:lstStyle/>
          <a:p>
            <a:r>
              <a:rPr lang="en-CH" dirty="0"/>
              <a:t>W</a:t>
            </a:r>
          </a:p>
        </p:txBody>
      </p:sp>
      <p:sp>
        <p:nvSpPr>
          <p:cNvPr id="84" name="TextBox 83">
            <a:extLst>
              <a:ext uri="{FF2B5EF4-FFF2-40B4-BE49-F238E27FC236}">
                <a16:creationId xmlns:a16="http://schemas.microsoft.com/office/drawing/2014/main" id="{79D7F36E-D884-92C7-47A3-AEA752EA1095}"/>
              </a:ext>
            </a:extLst>
          </p:cNvPr>
          <p:cNvSpPr txBox="1"/>
          <p:nvPr/>
        </p:nvSpPr>
        <p:spPr>
          <a:xfrm>
            <a:off x="5689773" y="2191967"/>
            <a:ext cx="389850" cy="369332"/>
          </a:xfrm>
          <a:prstGeom prst="rect">
            <a:avLst/>
          </a:prstGeom>
          <a:noFill/>
        </p:spPr>
        <p:txBody>
          <a:bodyPr wrap="none" rtlCol="0">
            <a:spAutoFit/>
          </a:bodyPr>
          <a:lstStyle/>
          <a:p>
            <a:r>
              <a:rPr lang="en-CH" dirty="0"/>
              <a:t>W</a:t>
            </a:r>
          </a:p>
        </p:txBody>
      </p:sp>
      <p:sp>
        <p:nvSpPr>
          <p:cNvPr id="85" name="TextBox 84">
            <a:extLst>
              <a:ext uri="{FF2B5EF4-FFF2-40B4-BE49-F238E27FC236}">
                <a16:creationId xmlns:a16="http://schemas.microsoft.com/office/drawing/2014/main" id="{39B0D5FE-DEE3-6BF9-DDBB-C96E220E7743}"/>
              </a:ext>
            </a:extLst>
          </p:cNvPr>
          <p:cNvSpPr txBox="1"/>
          <p:nvPr/>
        </p:nvSpPr>
        <p:spPr>
          <a:xfrm>
            <a:off x="8799120" y="2213738"/>
            <a:ext cx="389850" cy="369332"/>
          </a:xfrm>
          <a:prstGeom prst="rect">
            <a:avLst/>
          </a:prstGeom>
          <a:noFill/>
        </p:spPr>
        <p:txBody>
          <a:bodyPr wrap="none" rtlCol="0">
            <a:spAutoFit/>
          </a:bodyPr>
          <a:lstStyle/>
          <a:p>
            <a:r>
              <a:rPr lang="en-CH" dirty="0"/>
              <a:t>W</a:t>
            </a:r>
          </a:p>
        </p:txBody>
      </p:sp>
      <p:cxnSp>
        <p:nvCxnSpPr>
          <p:cNvPr id="8" name="Straight Arrow Connector 7">
            <a:extLst>
              <a:ext uri="{FF2B5EF4-FFF2-40B4-BE49-F238E27FC236}">
                <a16:creationId xmlns:a16="http://schemas.microsoft.com/office/drawing/2014/main" id="{02B7E1B2-72A1-8E89-78FE-A8DED086E847}"/>
              </a:ext>
            </a:extLst>
          </p:cNvPr>
          <p:cNvCxnSpPr>
            <a:cxnSpLocks/>
          </p:cNvCxnSpPr>
          <p:nvPr/>
        </p:nvCxnSpPr>
        <p:spPr>
          <a:xfrm flipV="1">
            <a:off x="1120140" y="2412817"/>
            <a:ext cx="0" cy="14861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FE2A260-F97A-762F-756F-696815675B9A}"/>
              </a:ext>
            </a:extLst>
          </p:cNvPr>
          <p:cNvCxnSpPr>
            <a:cxnSpLocks/>
          </p:cNvCxnSpPr>
          <p:nvPr/>
        </p:nvCxnSpPr>
        <p:spPr>
          <a:xfrm flipV="1">
            <a:off x="1120140" y="2398404"/>
            <a:ext cx="7383780" cy="144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80F5AC7-A556-77C0-BF41-571731B1589D}"/>
              </a:ext>
            </a:extLst>
          </p:cNvPr>
          <p:cNvCxnSpPr>
            <a:cxnSpLocks/>
          </p:cNvCxnSpPr>
          <p:nvPr/>
        </p:nvCxnSpPr>
        <p:spPr>
          <a:xfrm>
            <a:off x="2324100" y="2394984"/>
            <a:ext cx="0" cy="166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23B5D118-7608-7F85-71E4-4369FB2FB7A5}"/>
              </a:ext>
            </a:extLst>
          </p:cNvPr>
          <p:cNvCxnSpPr>
            <a:cxnSpLocks/>
          </p:cNvCxnSpPr>
          <p:nvPr/>
        </p:nvCxnSpPr>
        <p:spPr>
          <a:xfrm>
            <a:off x="8465820" y="2410224"/>
            <a:ext cx="0" cy="166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D5299013-89BB-9F0C-24DA-3C5D496B39C2}"/>
              </a:ext>
            </a:extLst>
          </p:cNvPr>
          <p:cNvCxnSpPr>
            <a:cxnSpLocks/>
          </p:cNvCxnSpPr>
          <p:nvPr/>
        </p:nvCxnSpPr>
        <p:spPr>
          <a:xfrm>
            <a:off x="5394960" y="2436894"/>
            <a:ext cx="0" cy="166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236039E0-B993-EB2C-2E77-DB5A9D191E0E}"/>
              </a:ext>
            </a:extLst>
          </p:cNvPr>
          <p:cNvGrpSpPr/>
          <p:nvPr/>
        </p:nvGrpSpPr>
        <p:grpSpPr>
          <a:xfrm>
            <a:off x="1979591" y="2576537"/>
            <a:ext cx="904771" cy="183341"/>
            <a:chOff x="1979591" y="2576537"/>
            <a:chExt cx="904771" cy="183341"/>
          </a:xfrm>
        </p:grpSpPr>
        <p:sp>
          <p:nvSpPr>
            <p:cNvPr id="44" name="Rectangle 43">
              <a:extLst>
                <a:ext uri="{FF2B5EF4-FFF2-40B4-BE49-F238E27FC236}">
                  <a16:creationId xmlns:a16="http://schemas.microsoft.com/office/drawing/2014/main" id="{D22E7AF4-9E1D-C61C-A086-79F656F65AB8}"/>
                </a:ext>
              </a:extLst>
            </p:cNvPr>
            <p:cNvSpPr/>
            <p:nvPr/>
          </p:nvSpPr>
          <p:spPr>
            <a:xfrm rot="5400000">
              <a:off x="2111705" y="2444425"/>
              <a:ext cx="183339" cy="447568"/>
            </a:xfrm>
            <a:prstGeom prst="rect">
              <a:avLst/>
            </a:prstGeom>
            <a:pattFill prst="dkVert">
              <a:fgClr>
                <a:srgbClr val="00B05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Rectangle 2">
              <a:extLst>
                <a:ext uri="{FF2B5EF4-FFF2-40B4-BE49-F238E27FC236}">
                  <a16:creationId xmlns:a16="http://schemas.microsoft.com/office/drawing/2014/main" id="{C757ECB7-E98A-CF57-3C32-F1409D871D46}"/>
                </a:ext>
              </a:extLst>
            </p:cNvPr>
            <p:cNvSpPr/>
            <p:nvPr/>
          </p:nvSpPr>
          <p:spPr>
            <a:xfrm rot="5400000">
              <a:off x="2568908" y="2444423"/>
              <a:ext cx="183339" cy="447568"/>
            </a:xfrm>
            <a:prstGeom prst="rect">
              <a:avLst/>
            </a:prstGeom>
            <a:pattFill prst="pct80">
              <a:fgClr>
                <a:srgbClr val="00B05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6" name="Group 5">
            <a:extLst>
              <a:ext uri="{FF2B5EF4-FFF2-40B4-BE49-F238E27FC236}">
                <a16:creationId xmlns:a16="http://schemas.microsoft.com/office/drawing/2014/main" id="{B287F8FA-E33A-5979-D891-0F55F01687F0}"/>
              </a:ext>
            </a:extLst>
          </p:cNvPr>
          <p:cNvGrpSpPr/>
          <p:nvPr/>
        </p:nvGrpSpPr>
        <p:grpSpPr>
          <a:xfrm>
            <a:off x="8143742" y="2588359"/>
            <a:ext cx="904771" cy="183341"/>
            <a:chOff x="1979591" y="2576537"/>
            <a:chExt cx="904771" cy="183341"/>
          </a:xfrm>
        </p:grpSpPr>
        <p:sp>
          <p:nvSpPr>
            <p:cNvPr id="7" name="Rectangle 6">
              <a:extLst>
                <a:ext uri="{FF2B5EF4-FFF2-40B4-BE49-F238E27FC236}">
                  <a16:creationId xmlns:a16="http://schemas.microsoft.com/office/drawing/2014/main" id="{D80389E9-2937-8B70-7657-27AEE4867B72}"/>
                </a:ext>
              </a:extLst>
            </p:cNvPr>
            <p:cNvSpPr/>
            <p:nvPr/>
          </p:nvSpPr>
          <p:spPr>
            <a:xfrm rot="5400000">
              <a:off x="2111705" y="2444425"/>
              <a:ext cx="183339" cy="447568"/>
            </a:xfrm>
            <a:prstGeom prst="rect">
              <a:avLst/>
            </a:prstGeom>
            <a:pattFill prst="dkVert">
              <a:fgClr>
                <a:srgbClr val="00B05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BA7754B2-5CB8-64BD-FBEF-7EC19BE4E24A}"/>
                </a:ext>
              </a:extLst>
            </p:cNvPr>
            <p:cNvSpPr/>
            <p:nvPr/>
          </p:nvSpPr>
          <p:spPr>
            <a:xfrm rot="5400000">
              <a:off x="2568908" y="2444423"/>
              <a:ext cx="183339" cy="447568"/>
            </a:xfrm>
            <a:prstGeom prst="rect">
              <a:avLst/>
            </a:prstGeom>
            <a:pattFill prst="pct80">
              <a:fgClr>
                <a:srgbClr val="00B05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0" name="Group 9">
            <a:extLst>
              <a:ext uri="{FF2B5EF4-FFF2-40B4-BE49-F238E27FC236}">
                <a16:creationId xmlns:a16="http://schemas.microsoft.com/office/drawing/2014/main" id="{288089A0-ACAD-7729-C534-0273C73D0CF0}"/>
              </a:ext>
            </a:extLst>
          </p:cNvPr>
          <p:cNvGrpSpPr/>
          <p:nvPr/>
        </p:nvGrpSpPr>
        <p:grpSpPr>
          <a:xfrm>
            <a:off x="5081242" y="2590549"/>
            <a:ext cx="904771" cy="183341"/>
            <a:chOff x="1979591" y="2576537"/>
            <a:chExt cx="904771" cy="183341"/>
          </a:xfrm>
        </p:grpSpPr>
        <p:sp>
          <p:nvSpPr>
            <p:cNvPr id="19" name="Rectangle 18">
              <a:extLst>
                <a:ext uri="{FF2B5EF4-FFF2-40B4-BE49-F238E27FC236}">
                  <a16:creationId xmlns:a16="http://schemas.microsoft.com/office/drawing/2014/main" id="{4127ACBD-1B86-D67A-FE91-FDE576476C88}"/>
                </a:ext>
              </a:extLst>
            </p:cNvPr>
            <p:cNvSpPr/>
            <p:nvPr/>
          </p:nvSpPr>
          <p:spPr>
            <a:xfrm rot="5400000">
              <a:off x="2111705" y="2444425"/>
              <a:ext cx="183339" cy="447568"/>
            </a:xfrm>
            <a:prstGeom prst="rect">
              <a:avLst/>
            </a:prstGeom>
            <a:pattFill prst="dkVert">
              <a:fgClr>
                <a:srgbClr val="00B05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Rectangle 19">
              <a:extLst>
                <a:ext uri="{FF2B5EF4-FFF2-40B4-BE49-F238E27FC236}">
                  <a16:creationId xmlns:a16="http://schemas.microsoft.com/office/drawing/2014/main" id="{1D3B4C68-4FF3-3B4B-90EF-C971FC779924}"/>
                </a:ext>
              </a:extLst>
            </p:cNvPr>
            <p:cNvSpPr/>
            <p:nvPr/>
          </p:nvSpPr>
          <p:spPr>
            <a:xfrm rot="5400000">
              <a:off x="2568908" y="2444423"/>
              <a:ext cx="183339" cy="447568"/>
            </a:xfrm>
            <a:prstGeom prst="rect">
              <a:avLst/>
            </a:prstGeom>
            <a:pattFill prst="pct80">
              <a:fgClr>
                <a:srgbClr val="00B05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4" name="TextBox 23">
            <a:extLst>
              <a:ext uri="{FF2B5EF4-FFF2-40B4-BE49-F238E27FC236}">
                <a16:creationId xmlns:a16="http://schemas.microsoft.com/office/drawing/2014/main" id="{E67D7221-71F9-7AF4-1B14-7BD70EBBD6BA}"/>
              </a:ext>
            </a:extLst>
          </p:cNvPr>
          <p:cNvSpPr txBox="1"/>
          <p:nvPr/>
        </p:nvSpPr>
        <p:spPr>
          <a:xfrm>
            <a:off x="1421611" y="5263248"/>
            <a:ext cx="10108406" cy="923330"/>
          </a:xfrm>
          <a:prstGeom prst="rect">
            <a:avLst/>
          </a:prstGeom>
          <a:noFill/>
        </p:spPr>
        <p:txBody>
          <a:bodyPr wrap="square">
            <a:spAutoFit/>
          </a:bodyPr>
          <a:lstStyle/>
          <a:p>
            <a:r>
              <a:rPr lang="en-CH" sz="1800" dirty="0"/>
              <a:t>OPS/Watt==(10</a:t>
            </a:r>
            <a:r>
              <a:rPr lang="en-CH" baseline="30000" dirty="0"/>
              <a:t>3</a:t>
            </a:r>
            <a:r>
              <a:rPr lang="en-CH" sz="1800" baseline="30000" dirty="0"/>
              <a:t> </a:t>
            </a:r>
            <a:r>
              <a:rPr lang="en-CH" sz="1800" dirty="0"/>
              <a:t>pixels)(</a:t>
            </a:r>
            <a:r>
              <a:rPr lang="en-CH" sz="1800" dirty="0">
                <a:solidFill>
                  <a:srgbClr val="FF0000"/>
                </a:solidFill>
              </a:rPr>
              <a:t>10</a:t>
            </a:r>
            <a:r>
              <a:rPr lang="en-CH" sz="1800" baseline="30000" dirty="0">
                <a:solidFill>
                  <a:srgbClr val="FF0000"/>
                </a:solidFill>
              </a:rPr>
              <a:t>3 </a:t>
            </a:r>
            <a:r>
              <a:rPr lang="en-CH" sz="1800" dirty="0">
                <a:solidFill>
                  <a:srgbClr val="FF0000"/>
                </a:solidFill>
              </a:rPr>
              <a:t> fan-out</a:t>
            </a:r>
            <a:r>
              <a:rPr lang="en-CH" sz="1800" dirty="0"/>
              <a:t>)(1 GHz) </a:t>
            </a:r>
            <a:r>
              <a:rPr lang="en-CH" sz="1800" dirty="0">
                <a:solidFill>
                  <a:schemeClr val="tx2"/>
                </a:solidFill>
              </a:rPr>
              <a:t>/(</a:t>
            </a:r>
            <a:r>
              <a:rPr lang="en-CH" sz="1800" dirty="0">
                <a:solidFill>
                  <a:srgbClr val="FF0000"/>
                </a:solidFill>
              </a:rPr>
              <a:t>1 W</a:t>
            </a:r>
            <a:r>
              <a:rPr lang="en-CH" sz="1800" dirty="0">
                <a:solidFill>
                  <a:schemeClr val="tx2"/>
                </a:solidFill>
              </a:rPr>
              <a:t>)=</a:t>
            </a:r>
            <a:r>
              <a:rPr lang="en-CH" sz="1800" dirty="0"/>
              <a:t>   10</a:t>
            </a:r>
            <a:r>
              <a:rPr lang="en-CH" sz="1800" baseline="30000" dirty="0"/>
              <a:t>3</a:t>
            </a:r>
            <a:r>
              <a:rPr lang="en-CH" sz="1800" dirty="0"/>
              <a:t> TOPS/Watt  &gt;&gt;   2TOPS/Watt (Invidia GPU)  </a:t>
            </a:r>
          </a:p>
          <a:p>
            <a:pPr algn="ctr"/>
            <a:endParaRPr lang="en-CH" sz="1800" dirty="0"/>
          </a:p>
          <a:p>
            <a:pPr algn="ctr"/>
            <a:r>
              <a:rPr lang="en-CH" b="1" dirty="0">
                <a:solidFill>
                  <a:srgbClr val="FF0000"/>
                </a:solidFill>
              </a:rPr>
              <a:t>nPOLO IS A NONLINEAR ACCELERATOR!</a:t>
            </a:r>
          </a:p>
        </p:txBody>
      </p:sp>
      <p:sp>
        <p:nvSpPr>
          <p:cNvPr id="25" name="TextBox 24">
            <a:extLst>
              <a:ext uri="{FF2B5EF4-FFF2-40B4-BE49-F238E27FC236}">
                <a16:creationId xmlns:a16="http://schemas.microsoft.com/office/drawing/2014/main" id="{CC3F3B5D-894D-5D15-5153-188FA5F805DF}"/>
              </a:ext>
            </a:extLst>
          </p:cNvPr>
          <p:cNvSpPr txBox="1"/>
          <p:nvPr/>
        </p:nvSpPr>
        <p:spPr>
          <a:xfrm>
            <a:off x="10091853" y="5657671"/>
            <a:ext cx="1107996" cy="1200329"/>
          </a:xfrm>
          <a:prstGeom prst="rect">
            <a:avLst/>
          </a:prstGeom>
          <a:noFill/>
        </p:spPr>
        <p:txBody>
          <a:bodyPr wrap="none" rtlCol="0">
            <a:spAutoFit/>
          </a:bodyPr>
          <a:lstStyle/>
          <a:p>
            <a:r>
              <a:rPr lang="en-CH" sz="7200" dirty="0"/>
              <a:t>😎</a:t>
            </a:r>
          </a:p>
        </p:txBody>
      </p:sp>
    </p:spTree>
    <p:extLst>
      <p:ext uri="{BB962C8B-B14F-4D97-AF65-F5344CB8AC3E}">
        <p14:creationId xmlns:p14="http://schemas.microsoft.com/office/powerpoint/2010/main" val="3628120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A2A8B-D8AA-5E43-9C82-6B9DA885336F}"/>
              </a:ext>
            </a:extLst>
          </p:cNvPr>
          <p:cNvSpPr txBox="1"/>
          <p:nvPr/>
        </p:nvSpPr>
        <p:spPr>
          <a:xfrm>
            <a:off x="757661" y="1138067"/>
            <a:ext cx="4713996" cy="707886"/>
          </a:xfrm>
          <a:prstGeom prst="rect">
            <a:avLst/>
          </a:prstGeom>
          <a:noFill/>
        </p:spPr>
        <p:txBody>
          <a:bodyPr wrap="square" rtlCol="0">
            <a:spAutoFit/>
          </a:bodyPr>
          <a:lstStyle/>
          <a:p>
            <a:pPr algn="ctr"/>
            <a:r>
              <a:rPr lang="en-US" sz="4000" dirty="0">
                <a:solidFill>
                  <a:srgbClr val="0070C0"/>
                </a:solidFill>
                <a:latin typeface="Helvetica Light" panose="020B0403020202020204" pitchFamily="34" charset="0"/>
              </a:rPr>
              <a:t>Conclusions</a:t>
            </a:r>
          </a:p>
        </p:txBody>
      </p:sp>
      <p:sp>
        <p:nvSpPr>
          <p:cNvPr id="3" name="TextBox 2">
            <a:extLst>
              <a:ext uri="{FF2B5EF4-FFF2-40B4-BE49-F238E27FC236}">
                <a16:creationId xmlns:a16="http://schemas.microsoft.com/office/drawing/2014/main" id="{B24C984B-8D2F-6548-84C2-3BA9B9CA1D67}"/>
              </a:ext>
            </a:extLst>
          </p:cNvPr>
          <p:cNvSpPr txBox="1"/>
          <p:nvPr/>
        </p:nvSpPr>
        <p:spPr>
          <a:xfrm>
            <a:off x="520154" y="1997692"/>
            <a:ext cx="10698763" cy="2965364"/>
          </a:xfrm>
          <a:prstGeom prst="rect">
            <a:avLst/>
          </a:prstGeom>
          <a:noFill/>
        </p:spPr>
        <p:txBody>
          <a:bodyPr wrap="none" rtlCol="0">
            <a:spAutoFit/>
          </a:bodyPr>
          <a:lstStyle/>
          <a:p>
            <a:r>
              <a:rPr lang="en-US" sz="2667" dirty="0">
                <a:latin typeface="Helvetica Light" panose="020B0403020202020204" pitchFamily="34" charset="0"/>
              </a:rPr>
              <a:t>- </a:t>
            </a:r>
            <a:r>
              <a:rPr lang="en-US" sz="2667" b="1" dirty="0">
                <a:latin typeface="Helvetica Light" panose="020B0403020202020204" pitchFamily="34" charset="0"/>
              </a:rPr>
              <a:t>Non-linearity by multiple scattering</a:t>
            </a:r>
            <a:r>
              <a:rPr lang="en-US" sz="2667" dirty="0">
                <a:latin typeface="Helvetica Light" panose="020B0403020202020204" pitchFamily="34" charset="0"/>
              </a:rPr>
              <a:t>: polynomial with the number of</a:t>
            </a:r>
          </a:p>
          <a:p>
            <a:r>
              <a:rPr lang="en-US" sz="2667" dirty="0">
                <a:latin typeface="Helvetica Light" panose="020B0403020202020204" pitchFamily="34" charset="0"/>
              </a:rPr>
              <a:t>  data repeat.</a:t>
            </a:r>
          </a:p>
          <a:p>
            <a:endParaRPr lang="en-US" sz="2667" dirty="0">
              <a:latin typeface="Helvetica Light" panose="020B0403020202020204" pitchFamily="34" charset="0"/>
            </a:endParaRPr>
          </a:p>
          <a:p>
            <a:r>
              <a:rPr lang="en-US" sz="2667" dirty="0">
                <a:latin typeface="Helvetica Light" panose="020B0403020202020204" pitchFamily="34" charset="0"/>
              </a:rPr>
              <a:t>- low power CW light.</a:t>
            </a:r>
          </a:p>
          <a:p>
            <a:endParaRPr lang="en-US" sz="2667" dirty="0">
              <a:latin typeface="Helvetica Light" panose="020B0403020202020204" pitchFamily="34" charset="0"/>
            </a:endParaRPr>
          </a:p>
          <a:p>
            <a:r>
              <a:rPr lang="en-US" sz="2667" dirty="0">
                <a:latin typeface="Helvetica Light" panose="020B0403020202020204" pitchFamily="34" charset="0"/>
              </a:rPr>
              <a:t>- Scaling power law </a:t>
            </a:r>
          </a:p>
          <a:p>
            <a:endParaRPr lang="en-US" sz="2667" dirty="0">
              <a:latin typeface="Helvetica Light" panose="020B0403020202020204" pitchFamily="34" charset="0"/>
            </a:endParaRPr>
          </a:p>
        </p:txBody>
      </p:sp>
      <p:pic>
        <p:nvPicPr>
          <p:cNvPr id="5" name="Picture 4">
            <a:extLst>
              <a:ext uri="{FF2B5EF4-FFF2-40B4-BE49-F238E27FC236}">
                <a16:creationId xmlns:a16="http://schemas.microsoft.com/office/drawing/2014/main" id="{A81FFBF0-AA17-A900-949E-19E5D2A1EC07}"/>
              </a:ext>
            </a:extLst>
          </p:cNvPr>
          <p:cNvPicPr>
            <a:picLocks noChangeAspect="1"/>
          </p:cNvPicPr>
          <p:nvPr/>
        </p:nvPicPr>
        <p:blipFill>
          <a:blip r:embed="rId2"/>
          <a:stretch>
            <a:fillRect/>
          </a:stretch>
        </p:blipFill>
        <p:spPr>
          <a:xfrm>
            <a:off x="5898996" y="5546509"/>
            <a:ext cx="5401014" cy="1122398"/>
          </a:xfrm>
          <a:prstGeom prst="rect">
            <a:avLst/>
          </a:prstGeom>
        </p:spPr>
      </p:pic>
    </p:spTree>
    <p:extLst>
      <p:ext uri="{BB962C8B-B14F-4D97-AF65-F5344CB8AC3E}">
        <p14:creationId xmlns:p14="http://schemas.microsoft.com/office/powerpoint/2010/main" val="28598730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2769018" y="168753"/>
            <a:ext cx="4889500" cy="1430337"/>
          </a:xfrm>
        </p:spPr>
        <p:txBody>
          <a:bodyPr/>
          <a:lstStyle/>
          <a:p>
            <a:pPr algn="ctr"/>
            <a:r>
              <a:rPr lang="fr-FR" b="0" dirty="0">
                <a:solidFill>
                  <a:srgbClr val="0070C0"/>
                </a:solidFill>
              </a:rPr>
              <a:t>The team</a:t>
            </a:r>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pPr defTabSz="914377"/>
            <a:r>
              <a:rPr lang="fr-FR">
                <a:solidFill>
                  <a:srgbClr val="413C3A"/>
                </a:solidFill>
              </a:rPr>
              <a:t> </a:t>
            </a:r>
            <a:endParaRPr lang="fr-FR" dirty="0">
              <a:solidFill>
                <a:srgbClr val="413C3A"/>
              </a:solidFill>
            </a:endParaRP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pPr defTabSz="914377"/>
            <a:fld id="{E1E1CD7C-2161-7D43-862E-CE4C333CD873}" type="slidenum">
              <a:rPr lang="fr-FR">
                <a:solidFill>
                  <a:srgbClr val="413C3A"/>
                </a:solidFill>
                <a:latin typeface="Franklin Gothic Demi Cond"/>
              </a:rPr>
              <a:pPr defTabSz="914377"/>
              <a:t>73</a:t>
            </a:fld>
            <a:endParaRPr lang="fr-FR" dirty="0">
              <a:solidFill>
                <a:srgbClr val="413C3A"/>
              </a:solidFill>
              <a:latin typeface="Franklin Gothic Demi Cond"/>
            </a:endParaRPr>
          </a:p>
        </p:txBody>
      </p:sp>
      <p:sp>
        <p:nvSpPr>
          <p:cNvPr id="8" name="TextBox 7">
            <a:extLst>
              <a:ext uri="{FF2B5EF4-FFF2-40B4-BE49-F238E27FC236}">
                <a16:creationId xmlns:a16="http://schemas.microsoft.com/office/drawing/2014/main" id="{7042EF9F-5219-F759-D3A0-D80B6DD9B95A}"/>
              </a:ext>
            </a:extLst>
          </p:cNvPr>
          <p:cNvSpPr txBox="1"/>
          <p:nvPr/>
        </p:nvSpPr>
        <p:spPr>
          <a:xfrm>
            <a:off x="4455208" y="2445529"/>
            <a:ext cx="3362640" cy="461665"/>
          </a:xfrm>
          <a:prstGeom prst="rect">
            <a:avLst/>
          </a:prstGeom>
          <a:noFill/>
        </p:spPr>
        <p:txBody>
          <a:bodyPr wrap="square" rtlCol="0">
            <a:spAutoFit/>
          </a:bodyPr>
          <a:lstStyle/>
          <a:p>
            <a:r>
              <a:rPr lang="en-US" sz="2400" dirty="0">
                <a:latin typeface="Helvetica Light" panose="020B0403020202020204" pitchFamily="34" charset="0"/>
              </a:rPr>
              <a:t>Prof. Christophe Moser</a:t>
            </a:r>
          </a:p>
        </p:txBody>
      </p:sp>
      <p:sp>
        <p:nvSpPr>
          <p:cNvPr id="10" name="TextBox 9">
            <a:extLst>
              <a:ext uri="{FF2B5EF4-FFF2-40B4-BE49-F238E27FC236}">
                <a16:creationId xmlns:a16="http://schemas.microsoft.com/office/drawing/2014/main" id="{6542375E-B1C7-4B06-1FB3-002B0E73715C}"/>
              </a:ext>
            </a:extLst>
          </p:cNvPr>
          <p:cNvSpPr txBox="1"/>
          <p:nvPr/>
        </p:nvSpPr>
        <p:spPr>
          <a:xfrm>
            <a:off x="7821417" y="6289963"/>
            <a:ext cx="1207777" cy="584775"/>
          </a:xfrm>
          <a:prstGeom prst="rect">
            <a:avLst/>
          </a:prstGeom>
          <a:noFill/>
        </p:spPr>
        <p:txBody>
          <a:bodyPr wrap="square" rtlCol="0">
            <a:spAutoFit/>
          </a:bodyPr>
          <a:lstStyle/>
          <a:p>
            <a:r>
              <a:rPr lang="en-US" sz="1600" dirty="0" err="1">
                <a:latin typeface="Helvetica Light" panose="020B0403020202020204" pitchFamily="34" charset="0"/>
              </a:rPr>
              <a:t>Ilker</a:t>
            </a:r>
            <a:r>
              <a:rPr lang="en-US" sz="1600" dirty="0">
                <a:latin typeface="Helvetica Light" panose="020B0403020202020204" pitchFamily="34" charset="0"/>
              </a:rPr>
              <a:t> </a:t>
            </a:r>
            <a:r>
              <a:rPr lang="en-US" sz="1600" dirty="0" err="1">
                <a:latin typeface="Helvetica Light" panose="020B0403020202020204" pitchFamily="34" charset="0"/>
              </a:rPr>
              <a:t>Oguz</a:t>
            </a:r>
            <a:endParaRPr lang="en-US" sz="1600" dirty="0">
              <a:latin typeface="Helvetica Light" panose="020B0403020202020204" pitchFamily="34" charset="0"/>
            </a:endParaRPr>
          </a:p>
          <a:p>
            <a:endParaRPr lang="en-US" sz="1600" dirty="0">
              <a:latin typeface="Helvetica Light" panose="020B0403020202020204" pitchFamily="34" charset="0"/>
            </a:endParaRPr>
          </a:p>
        </p:txBody>
      </p:sp>
      <p:sp>
        <p:nvSpPr>
          <p:cNvPr id="11" name="TextBox 10">
            <a:extLst>
              <a:ext uri="{FF2B5EF4-FFF2-40B4-BE49-F238E27FC236}">
                <a16:creationId xmlns:a16="http://schemas.microsoft.com/office/drawing/2014/main" id="{F3F38C10-3B42-A65C-40F8-58703895884D}"/>
              </a:ext>
            </a:extLst>
          </p:cNvPr>
          <p:cNvSpPr txBox="1"/>
          <p:nvPr/>
        </p:nvSpPr>
        <p:spPr>
          <a:xfrm>
            <a:off x="5374146" y="6289964"/>
            <a:ext cx="1804546" cy="584775"/>
          </a:xfrm>
          <a:prstGeom prst="rect">
            <a:avLst/>
          </a:prstGeom>
          <a:noFill/>
        </p:spPr>
        <p:txBody>
          <a:bodyPr wrap="square" rtlCol="0">
            <a:spAutoFit/>
          </a:bodyPr>
          <a:lstStyle/>
          <a:p>
            <a:r>
              <a:rPr lang="en-US" sz="1600" dirty="0">
                <a:latin typeface="Helvetica Light" panose="020B0403020202020204" pitchFamily="34" charset="0"/>
              </a:rPr>
              <a:t>Mustafa </a:t>
            </a:r>
            <a:r>
              <a:rPr lang="en-US" sz="1600" dirty="0" err="1">
                <a:latin typeface="Helvetica Light" panose="020B0403020202020204" pitchFamily="34" charset="0"/>
              </a:rPr>
              <a:t>Yildrim</a:t>
            </a:r>
            <a:endParaRPr lang="en-US" sz="1600" dirty="0">
              <a:latin typeface="Helvetica Light" panose="020B0403020202020204" pitchFamily="34" charset="0"/>
            </a:endParaRPr>
          </a:p>
          <a:p>
            <a:endParaRPr lang="en-US" sz="1600" dirty="0">
              <a:latin typeface="Helvetica Light" panose="020B0403020202020204" pitchFamily="34" charset="0"/>
            </a:endParaRPr>
          </a:p>
        </p:txBody>
      </p:sp>
      <p:pic>
        <p:nvPicPr>
          <p:cNvPr id="13" name="Picture 12">
            <a:extLst>
              <a:ext uri="{FF2B5EF4-FFF2-40B4-BE49-F238E27FC236}">
                <a16:creationId xmlns:a16="http://schemas.microsoft.com/office/drawing/2014/main" id="{33EE7AB7-B4D0-E59B-DE3F-26FF4C996253}"/>
              </a:ext>
            </a:extLst>
          </p:cNvPr>
          <p:cNvPicPr>
            <a:picLocks noChangeAspect="1"/>
          </p:cNvPicPr>
          <p:nvPr/>
        </p:nvPicPr>
        <p:blipFill>
          <a:blip r:embed="rId2"/>
          <a:stretch>
            <a:fillRect/>
          </a:stretch>
        </p:blipFill>
        <p:spPr>
          <a:xfrm>
            <a:off x="7597558" y="4127668"/>
            <a:ext cx="1455002" cy="2012065"/>
          </a:xfrm>
          <a:prstGeom prst="rect">
            <a:avLst/>
          </a:prstGeom>
        </p:spPr>
      </p:pic>
      <p:pic>
        <p:nvPicPr>
          <p:cNvPr id="14" name="Picture 13">
            <a:extLst>
              <a:ext uri="{FF2B5EF4-FFF2-40B4-BE49-F238E27FC236}">
                <a16:creationId xmlns:a16="http://schemas.microsoft.com/office/drawing/2014/main" id="{F921F4E2-9803-936F-2AE2-6DB319B0598E}"/>
              </a:ext>
            </a:extLst>
          </p:cNvPr>
          <p:cNvPicPr>
            <a:picLocks noChangeAspect="1"/>
          </p:cNvPicPr>
          <p:nvPr/>
        </p:nvPicPr>
        <p:blipFill>
          <a:blip r:embed="rId3"/>
          <a:stretch>
            <a:fillRect/>
          </a:stretch>
        </p:blipFill>
        <p:spPr>
          <a:xfrm>
            <a:off x="5213768" y="4127668"/>
            <a:ext cx="1964924" cy="1989791"/>
          </a:xfrm>
          <a:prstGeom prst="rect">
            <a:avLst/>
          </a:prstGeom>
        </p:spPr>
      </p:pic>
      <p:pic>
        <p:nvPicPr>
          <p:cNvPr id="19" name="Picture 18">
            <a:extLst>
              <a:ext uri="{FF2B5EF4-FFF2-40B4-BE49-F238E27FC236}">
                <a16:creationId xmlns:a16="http://schemas.microsoft.com/office/drawing/2014/main" id="{3DE77D42-1EA1-7B2F-DA11-0FDD8D8E9094}"/>
              </a:ext>
            </a:extLst>
          </p:cNvPr>
          <p:cNvPicPr>
            <a:picLocks noChangeAspect="1"/>
          </p:cNvPicPr>
          <p:nvPr/>
        </p:nvPicPr>
        <p:blipFill>
          <a:blip r:embed="rId4"/>
          <a:stretch>
            <a:fillRect/>
          </a:stretch>
        </p:blipFill>
        <p:spPr>
          <a:xfrm>
            <a:off x="2373107" y="4223661"/>
            <a:ext cx="1882796" cy="1893798"/>
          </a:xfrm>
          <a:prstGeom prst="rect">
            <a:avLst/>
          </a:prstGeom>
        </p:spPr>
      </p:pic>
      <p:sp>
        <p:nvSpPr>
          <p:cNvPr id="20" name="TextBox 19">
            <a:extLst>
              <a:ext uri="{FF2B5EF4-FFF2-40B4-BE49-F238E27FC236}">
                <a16:creationId xmlns:a16="http://schemas.microsoft.com/office/drawing/2014/main" id="{2E87CFC8-DFF2-14FD-D811-7FD7D732B7BC}"/>
              </a:ext>
            </a:extLst>
          </p:cNvPr>
          <p:cNvSpPr txBox="1"/>
          <p:nvPr/>
        </p:nvSpPr>
        <p:spPr>
          <a:xfrm>
            <a:off x="2614159" y="6227582"/>
            <a:ext cx="1353890" cy="584775"/>
          </a:xfrm>
          <a:prstGeom prst="rect">
            <a:avLst/>
          </a:prstGeom>
          <a:noFill/>
        </p:spPr>
        <p:txBody>
          <a:bodyPr wrap="square" rtlCol="0">
            <a:spAutoFit/>
          </a:bodyPr>
          <a:lstStyle/>
          <a:p>
            <a:r>
              <a:rPr lang="en-US" sz="1600" dirty="0" err="1">
                <a:latin typeface="Helvetica Light" panose="020B0403020202020204" pitchFamily="34" charset="0"/>
              </a:rPr>
              <a:t>Ulas</a:t>
            </a:r>
            <a:r>
              <a:rPr lang="en-US" sz="1600" dirty="0">
                <a:latin typeface="Helvetica Light" panose="020B0403020202020204" pitchFamily="34" charset="0"/>
              </a:rPr>
              <a:t> </a:t>
            </a:r>
            <a:r>
              <a:rPr lang="en-US" sz="1600" dirty="0" err="1">
                <a:latin typeface="Helvetica Light" panose="020B0403020202020204" pitchFamily="34" charset="0"/>
              </a:rPr>
              <a:t>Dinc</a:t>
            </a:r>
            <a:endParaRPr lang="en-US" sz="1600" dirty="0">
              <a:latin typeface="Helvetica Light" panose="020B0403020202020204" pitchFamily="34" charset="0"/>
            </a:endParaRPr>
          </a:p>
          <a:p>
            <a:endParaRPr lang="en-US" sz="1600" dirty="0">
              <a:latin typeface="Helvetica Light" panose="020B0403020202020204" pitchFamily="34" charset="0"/>
            </a:endParaRPr>
          </a:p>
        </p:txBody>
      </p:sp>
      <p:pic>
        <p:nvPicPr>
          <p:cNvPr id="21" name="Picture 2" descr="Christophe Moser — People - EPFL">
            <a:extLst>
              <a:ext uri="{FF2B5EF4-FFF2-40B4-BE49-F238E27FC236}">
                <a16:creationId xmlns:a16="http://schemas.microsoft.com/office/drawing/2014/main" id="{4D6371E3-52CC-4EB4-2567-1A735B9C6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5661" y="1478835"/>
            <a:ext cx="1572388" cy="193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90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A8132E1-589B-BD11-BAFD-7008115C103B}"/>
              </a:ext>
            </a:extLst>
          </p:cNvPr>
          <p:cNvSpPr>
            <a:spLocks noGrp="1" noChangeArrowheads="1"/>
          </p:cNvSpPr>
          <p:nvPr>
            <p:ph type="title"/>
          </p:nvPr>
        </p:nvSpPr>
        <p:spPr>
          <a:xfrm>
            <a:off x="1981200" y="-304800"/>
            <a:ext cx="8229600" cy="1143000"/>
          </a:xfrm>
        </p:spPr>
        <p:txBody>
          <a:bodyPr/>
          <a:lstStyle/>
          <a:p>
            <a:pPr eaLnBrk="1" hangingPunct="1"/>
            <a:r>
              <a:rPr lang="en-US" altLang="en-CH"/>
              <a:t>   Coaxial                Fiber Optics</a:t>
            </a:r>
          </a:p>
        </p:txBody>
      </p:sp>
      <p:pic>
        <p:nvPicPr>
          <p:cNvPr id="26627" name="Picture 4" descr="milestone_1941">
            <a:extLst>
              <a:ext uri="{FF2B5EF4-FFF2-40B4-BE49-F238E27FC236}">
                <a16:creationId xmlns:a16="http://schemas.microsoft.com/office/drawing/2014/main" id="{E2E34592-19E5-D2BD-26A7-1AC8FAD457E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81200" y="685800"/>
            <a:ext cx="3405188" cy="4114800"/>
          </a:xfrm>
          <a:noFill/>
        </p:spPr>
      </p:pic>
      <p:grpSp>
        <p:nvGrpSpPr>
          <p:cNvPr id="26628" name="Group 5">
            <a:extLst>
              <a:ext uri="{FF2B5EF4-FFF2-40B4-BE49-F238E27FC236}">
                <a16:creationId xmlns:a16="http://schemas.microsoft.com/office/drawing/2014/main" id="{7B413CB1-3181-B2B8-DD7D-CBBE46BCEFD2}"/>
              </a:ext>
            </a:extLst>
          </p:cNvPr>
          <p:cNvGrpSpPr>
            <a:grpSpLocks/>
          </p:cNvGrpSpPr>
          <p:nvPr/>
        </p:nvGrpSpPr>
        <p:grpSpPr bwMode="auto">
          <a:xfrm>
            <a:off x="6389689" y="838201"/>
            <a:ext cx="3368675" cy="3832225"/>
            <a:chOff x="3065" y="1426"/>
            <a:chExt cx="2122" cy="2414"/>
          </a:xfrm>
        </p:grpSpPr>
        <p:pic>
          <p:nvPicPr>
            <p:cNvPr id="26631" name="Picture 6" descr="fiber-optic-corning-spool">
              <a:extLst>
                <a:ext uri="{FF2B5EF4-FFF2-40B4-BE49-F238E27FC236}">
                  <a16:creationId xmlns:a16="http://schemas.microsoft.com/office/drawing/2014/main" id="{77233A9B-98CD-686F-2169-E5F2CD2E8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 y="1426"/>
              <a:ext cx="1043"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7" descr="SMD4900">
              <a:extLst>
                <a:ext uri="{FF2B5EF4-FFF2-40B4-BE49-F238E27FC236}">
                  <a16:creationId xmlns:a16="http://schemas.microsoft.com/office/drawing/2014/main" id="{2425DD33-F1E5-D07C-A743-77FFFF741D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 y="2587"/>
              <a:ext cx="2122" cy="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9" name="Text Box 8">
            <a:extLst>
              <a:ext uri="{FF2B5EF4-FFF2-40B4-BE49-F238E27FC236}">
                <a16:creationId xmlns:a16="http://schemas.microsoft.com/office/drawing/2014/main" id="{8F5ABE76-0174-9199-6FB9-DF1258A8D899}"/>
              </a:ext>
            </a:extLst>
          </p:cNvPr>
          <p:cNvSpPr txBox="1">
            <a:spLocks noChangeArrowheads="1"/>
          </p:cNvSpPr>
          <p:nvPr/>
        </p:nvSpPr>
        <p:spPr bwMode="auto">
          <a:xfrm>
            <a:off x="1752601" y="5154613"/>
            <a:ext cx="36988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2000"/>
              <a:t>Capacity: 10800 voice channels</a:t>
            </a:r>
          </a:p>
          <a:p>
            <a:pPr eaLnBrk="1" hangingPunct="1"/>
            <a:endParaRPr lang="en-US" altLang="en-CH" sz="2000"/>
          </a:p>
          <a:p>
            <a:pPr eaLnBrk="1" hangingPunct="1"/>
            <a:r>
              <a:rPr lang="en-US" altLang="en-CH" sz="2000"/>
              <a:t>Repeater spacing 1 mile at 60MhZ</a:t>
            </a:r>
            <a:endParaRPr lang="en-US" altLang="en-CH" sz="2400"/>
          </a:p>
          <a:p>
            <a:pPr eaLnBrk="1" hangingPunct="1"/>
            <a:endParaRPr lang="en-US" altLang="en-CH" sz="2400"/>
          </a:p>
        </p:txBody>
      </p:sp>
      <p:sp>
        <p:nvSpPr>
          <p:cNvPr id="26630" name="Text Box 9">
            <a:extLst>
              <a:ext uri="{FF2B5EF4-FFF2-40B4-BE49-F238E27FC236}">
                <a16:creationId xmlns:a16="http://schemas.microsoft.com/office/drawing/2014/main" id="{79237AE3-8B07-9979-D62E-DED947FF16DA}"/>
              </a:ext>
            </a:extLst>
          </p:cNvPr>
          <p:cNvSpPr txBox="1">
            <a:spLocks noChangeArrowheads="1"/>
          </p:cNvSpPr>
          <p:nvPr/>
        </p:nvSpPr>
        <p:spPr bwMode="auto">
          <a:xfrm>
            <a:off x="5715000" y="4648200"/>
            <a:ext cx="4191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4400">
                <a:solidFill>
                  <a:schemeClr val="tx1"/>
                </a:solidFill>
                <a:latin typeface="Times New Roman" panose="02020603050405020304" pitchFamily="18" charset="0"/>
                <a:ea typeface="ＭＳ Ｐゴシック" panose="020B0600070205080204" pitchFamily="34" charset="-128"/>
              </a:defRPr>
            </a:lvl2pPr>
            <a:lvl3pPr eaLnBrk="0" hangingPunct="0">
              <a:defRPr sz="4400">
                <a:solidFill>
                  <a:schemeClr val="tx1"/>
                </a:solidFill>
                <a:latin typeface="Times New Roman" panose="02020603050405020304" pitchFamily="18" charset="0"/>
                <a:ea typeface="ＭＳ Ｐゴシック" panose="020B0600070205080204" pitchFamily="34" charset="-128"/>
              </a:defRPr>
            </a:lvl3pPr>
            <a:lvl4pPr eaLnBrk="0" hangingPunct="0">
              <a:defRPr sz="4400">
                <a:solidFill>
                  <a:schemeClr val="tx1"/>
                </a:solidFill>
                <a:latin typeface="Times New Roman" panose="02020603050405020304" pitchFamily="18" charset="0"/>
                <a:ea typeface="ＭＳ Ｐゴシック" panose="020B0600070205080204" pitchFamily="34" charset="-128"/>
              </a:defRPr>
            </a:lvl4pPr>
            <a:lvl5pPr eaLnBrk="0" hangingPunct="0">
              <a:defRPr sz="4400">
                <a:solidFill>
                  <a:schemeClr val="tx1"/>
                </a:solidFill>
                <a:latin typeface="Times New Roman" panose="02020603050405020304" pitchFamily="18" charset="0"/>
                <a:ea typeface="ＭＳ Ｐゴシック" panose="020B0600070205080204" pitchFamily="34" charset="-128"/>
              </a:defRPr>
            </a:lvl5pPr>
            <a:lvl6pPr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a:lstStyle>
          <a:p>
            <a:pPr lvl="4" eaLnBrk="1" hangingPunct="1"/>
            <a:r>
              <a:rPr lang="en-US" altLang="en-CH" sz="1800"/>
              <a:t>  </a:t>
            </a:r>
          </a:p>
          <a:p>
            <a:pPr lvl="2" eaLnBrk="1" hangingPunct="1"/>
            <a:r>
              <a:rPr lang="en-US" altLang="en-CH" sz="1800"/>
              <a:t> Capacity: 17 million digital voice connections</a:t>
            </a:r>
          </a:p>
          <a:p>
            <a:pPr lvl="2" eaLnBrk="1" hangingPunct="1">
              <a:buFontTx/>
              <a:buChar char="•"/>
            </a:pPr>
            <a:endParaRPr lang="en-US" altLang="en-CH" sz="1800"/>
          </a:p>
          <a:p>
            <a:pPr lvl="2" eaLnBrk="1" hangingPunct="1"/>
            <a:r>
              <a:rPr lang="en-US" altLang="en-CH" sz="1800"/>
              <a:t>Repeater spacing &gt; 100 miles  at 1 Terabit/s</a:t>
            </a:r>
          </a:p>
          <a:p>
            <a:pPr lvl="2" eaLnBrk="1" hangingPunct="1"/>
            <a:endParaRPr lang="en-US" altLang="en-CH" sz="1800"/>
          </a:p>
          <a:p>
            <a:pPr lvl="2" eaLnBrk="1" hangingPunct="1">
              <a:buFontTx/>
              <a:buChar char="•"/>
            </a:pPr>
            <a:endParaRPr lang="en-US" altLang="en-CH" sz="1800"/>
          </a:p>
          <a:p>
            <a:pPr lvl="2" eaLnBrk="1" hangingPunct="1">
              <a:buFontTx/>
              <a:buChar char="•"/>
            </a:pPr>
            <a:endParaRPr lang="en-US" altLang="en-CH" sz="1800"/>
          </a:p>
          <a:p>
            <a:pPr eaLnBrk="1" hangingPunct="1"/>
            <a:endParaRPr lang="en-US" altLang="en-CH" sz="800"/>
          </a:p>
          <a:p>
            <a:pPr eaLnBrk="1" hangingPunct="1"/>
            <a:endParaRPr lang="en-US" altLang="en-CH" sz="2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3074305-8A1D-325D-5213-91DF0AE2E521}"/>
              </a:ext>
            </a:extLst>
          </p:cNvPr>
          <p:cNvSpPr>
            <a:spLocks noGrp="1" noChangeArrowheads="1"/>
          </p:cNvSpPr>
          <p:nvPr>
            <p:ph type="title"/>
          </p:nvPr>
        </p:nvSpPr>
        <p:spPr/>
        <p:txBody>
          <a:bodyPr/>
          <a:lstStyle/>
          <a:p>
            <a:pPr eaLnBrk="1" hangingPunct="1"/>
            <a:r>
              <a:rPr lang="en-US" altLang="en-CH" sz="4000"/>
              <a:t>Why did Fiber Optics Win?</a:t>
            </a:r>
          </a:p>
        </p:txBody>
      </p:sp>
      <p:sp>
        <p:nvSpPr>
          <p:cNvPr id="28675" name="Rectangle 3">
            <a:extLst>
              <a:ext uri="{FF2B5EF4-FFF2-40B4-BE49-F238E27FC236}">
                <a16:creationId xmlns:a16="http://schemas.microsoft.com/office/drawing/2014/main" id="{9B0A20EC-BCC9-8C08-5FB7-B7EE23C001A8}"/>
              </a:ext>
            </a:extLst>
          </p:cNvPr>
          <p:cNvSpPr>
            <a:spLocks noGrp="1" noChangeArrowheads="1"/>
          </p:cNvSpPr>
          <p:nvPr>
            <p:ph type="body" idx="1"/>
          </p:nvPr>
        </p:nvSpPr>
        <p:spPr/>
        <p:txBody>
          <a:bodyPr/>
          <a:lstStyle/>
          <a:p>
            <a:pPr eaLnBrk="1" hangingPunct="1">
              <a:lnSpc>
                <a:spcPct val="90000"/>
              </a:lnSpc>
            </a:pPr>
            <a:r>
              <a:rPr lang="en-US" altLang="en-CH"/>
              <a:t>Bound charges vs free charges</a:t>
            </a:r>
          </a:p>
          <a:p>
            <a:pPr algn="ctr" eaLnBrk="1" hangingPunct="1">
              <a:lnSpc>
                <a:spcPct val="90000"/>
              </a:lnSpc>
            </a:pPr>
            <a:endParaRPr lang="en-US" altLang="en-CH"/>
          </a:p>
          <a:p>
            <a:pPr algn="ctr" eaLnBrk="1" hangingPunct="1">
              <a:lnSpc>
                <a:spcPct val="90000"/>
              </a:lnSpc>
              <a:buFontTx/>
              <a:buNone/>
            </a:pPr>
            <a:r>
              <a:rPr lang="en-US" altLang="en-CH" sz="4000">
                <a:solidFill>
                  <a:schemeClr val="tx2"/>
                </a:solidFill>
              </a:rPr>
              <a:t>And as a free gift….</a:t>
            </a:r>
          </a:p>
          <a:p>
            <a:pPr eaLnBrk="1" hangingPunct="1">
              <a:lnSpc>
                <a:spcPct val="90000"/>
              </a:lnSpc>
            </a:pPr>
            <a:endParaRPr lang="en-US" altLang="en-CH" sz="4000">
              <a:solidFill>
                <a:schemeClr val="tx2"/>
              </a:solidFill>
            </a:endParaRPr>
          </a:p>
          <a:p>
            <a:pPr eaLnBrk="1" hangingPunct="1">
              <a:lnSpc>
                <a:spcPct val="90000"/>
              </a:lnSpc>
            </a:pPr>
            <a:r>
              <a:rPr lang="en-US" altLang="en-CH"/>
              <a:t>Short wavelength =&gt; small structures</a:t>
            </a:r>
          </a:p>
          <a:p>
            <a:pPr eaLnBrk="1" hangingPunct="1">
              <a:lnSpc>
                <a:spcPct val="90000"/>
              </a:lnSpc>
              <a:buFontTx/>
              <a:buNone/>
            </a:pPr>
            <a:endParaRPr lang="en-US" altLang="en-CH"/>
          </a:p>
          <a:p>
            <a:pPr eaLnBrk="1" hangingPunct="1">
              <a:lnSpc>
                <a:spcPct val="90000"/>
              </a:lnSpc>
            </a:pPr>
            <a:r>
              <a:rPr lang="en-US" altLang="en-CH"/>
              <a:t>High carrier frequency =&gt; large bandwidth </a:t>
            </a:r>
            <a:endParaRPr lang="en-US" altLang="en-CH">
              <a:latin typeface="Symbol" pitchFamily="2" charset="2"/>
            </a:endParaRPr>
          </a:p>
          <a:p>
            <a:pPr eaLnBrk="1" hangingPunct="1">
              <a:lnSpc>
                <a:spcPct val="90000"/>
              </a:lnSpc>
            </a:pPr>
            <a:endParaRPr lang="en-US" altLang="en-CH"/>
          </a:p>
          <a:p>
            <a:pPr eaLnBrk="1" hangingPunct="1">
              <a:lnSpc>
                <a:spcPct val="90000"/>
              </a:lnSpc>
            </a:pPr>
            <a:endParaRPr lang="en-US" altLang="en-CH"/>
          </a:p>
          <a:p>
            <a:pPr eaLnBrk="1" hangingPunct="1">
              <a:lnSpc>
                <a:spcPct val="90000"/>
              </a:lnSpc>
            </a:pPr>
            <a:endParaRPr lang="en-US" altLang="en-CH"/>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1481</TotalTime>
  <Words>1994</Words>
  <Application>Microsoft Macintosh PowerPoint</Application>
  <PresentationFormat>Widescreen</PresentationFormat>
  <Paragraphs>617</Paragraphs>
  <Slides>73</Slides>
  <Notes>10</Notes>
  <HiddenSlides>0</HiddenSlides>
  <MMClips>1</MMClips>
  <ScaleCrop>false</ScaleCrop>
  <HeadingPairs>
    <vt:vector size="8" baseType="variant">
      <vt:variant>
        <vt:lpstr>Fonts Used</vt:lpstr>
      </vt:variant>
      <vt:variant>
        <vt:i4>21</vt:i4>
      </vt:variant>
      <vt:variant>
        <vt:lpstr>Theme</vt:lpstr>
      </vt:variant>
      <vt:variant>
        <vt:i4>3</vt:i4>
      </vt:variant>
      <vt:variant>
        <vt:lpstr>Embedded OLE Servers</vt:lpstr>
      </vt:variant>
      <vt:variant>
        <vt:i4>4</vt:i4>
      </vt:variant>
      <vt:variant>
        <vt:lpstr>Slide Titles</vt:lpstr>
      </vt:variant>
      <vt:variant>
        <vt:i4>73</vt:i4>
      </vt:variant>
    </vt:vector>
  </HeadingPairs>
  <TitlesOfParts>
    <vt:vector size="101" baseType="lpstr">
      <vt:lpstr>MS Mincho</vt:lpstr>
      <vt:lpstr>ＭＳ Ｐゴシック</vt:lpstr>
      <vt:lpstr>新細明體</vt:lpstr>
      <vt:lpstr>Aptos</vt:lpstr>
      <vt:lpstr>Arial</vt:lpstr>
      <vt:lpstr>Arial</vt:lpstr>
      <vt:lpstr>Calibri</vt:lpstr>
      <vt:lpstr>Calibri Light</vt:lpstr>
      <vt:lpstr>Cambria Math</vt:lpstr>
      <vt:lpstr>Canela Bold</vt:lpstr>
      <vt:lpstr>CMBSY8</vt:lpstr>
      <vt:lpstr>CMR10</vt:lpstr>
      <vt:lpstr>CMR12</vt:lpstr>
      <vt:lpstr>CMR17</vt:lpstr>
      <vt:lpstr>CMR8</vt:lpstr>
      <vt:lpstr>Franklin Gothic Demi Cond</vt:lpstr>
      <vt:lpstr>Helvetica Light</vt:lpstr>
      <vt:lpstr>NimbusRomNo9L</vt:lpstr>
      <vt:lpstr>Symbol</vt:lpstr>
      <vt:lpstr>Times New Roman</vt:lpstr>
      <vt:lpstr>Wingdings</vt:lpstr>
      <vt:lpstr>Office Theme</vt:lpstr>
      <vt:lpstr>Default Design</vt:lpstr>
      <vt:lpstr>Thème Office</vt:lpstr>
      <vt:lpstr>Photo Editor Photo</vt:lpstr>
      <vt:lpstr>Bitmap Image</vt:lpstr>
      <vt:lpstr>Picture</vt:lpstr>
      <vt:lpstr>Equation</vt:lpstr>
      <vt:lpstr>Optical Computing </vt:lpstr>
      <vt:lpstr>Optical Computing: Past and Future</vt:lpstr>
      <vt:lpstr>Optics and Electronics</vt:lpstr>
      <vt:lpstr>Outline</vt:lpstr>
      <vt:lpstr>Telegraph</vt:lpstr>
      <vt:lpstr> Guided Wave Communications</vt:lpstr>
      <vt:lpstr>PowerPoint Presentation</vt:lpstr>
      <vt:lpstr>   Coaxial                Fiber Optics</vt:lpstr>
      <vt:lpstr>Why did Fiber Optics Win?</vt:lpstr>
      <vt:lpstr>Electronic Computers</vt:lpstr>
      <vt:lpstr>Why did optical computing even come up?</vt:lpstr>
      <vt:lpstr>Synthetic Aperture Radar</vt:lpstr>
      <vt:lpstr>SAR Optical Computer</vt:lpstr>
      <vt:lpstr>PowerPoint Presentation</vt:lpstr>
      <vt:lpstr>Digital Optical Computing</vt:lpstr>
      <vt:lpstr>Optical and Electronic Gates: 1985</vt:lpstr>
      <vt:lpstr>Optical and Electronic Gates: 2004</vt:lpstr>
      <vt:lpstr>Future? </vt:lpstr>
      <vt:lpstr>Optical Nonlinearities</vt:lpstr>
      <vt:lpstr>PowerPoint Presentation</vt:lpstr>
      <vt:lpstr>PowerPoint Presentation</vt:lpstr>
      <vt:lpstr>PowerPoint Presentation</vt:lpstr>
      <vt:lpstr>PowerPoint Presentation</vt:lpstr>
      <vt:lpstr>The good the bad  and the ugly</vt:lpstr>
      <vt:lpstr>Experiment</vt:lpstr>
      <vt:lpstr>PowerPoint Presentation</vt:lpstr>
      <vt:lpstr>4</vt:lpstr>
      <vt:lpstr>10</vt:lpstr>
      <vt:lpstr>Conical emission and seeding</vt:lpstr>
      <vt:lpstr>PowerPoint Presentation</vt:lpstr>
      <vt:lpstr>PowerPoint Presentation</vt:lpstr>
      <vt:lpstr>Metaphoric Optical Computing</vt:lpstr>
      <vt:lpstr>PowerPoint Presentation</vt:lpstr>
      <vt:lpstr>PowerPoint Presentation</vt:lpstr>
      <vt:lpstr>PowerPoint Presentation</vt:lpstr>
      <vt:lpstr>Optical neural networks </vt:lpstr>
      <vt:lpstr>Hopfield Network</vt:lpstr>
      <vt:lpstr>3D Optical Neural Network</vt:lpstr>
      <vt:lpstr>PowerPoint Presentation</vt:lpstr>
      <vt:lpstr>PowerPoint Presentation</vt:lpstr>
      <vt:lpstr>PowerPoint Presentation</vt:lpstr>
      <vt:lpstr>Nonlinear Computation with Linear Optics </vt:lpstr>
      <vt:lpstr>PowerPoint Presentation</vt:lpstr>
      <vt:lpstr>PowerPoint Presentation</vt:lpstr>
      <vt:lpstr>The first optical neural network</vt:lpstr>
      <vt:lpstr>1 photon per multiplication</vt:lpstr>
      <vt:lpstr>Neural Networks are Nonlinear </vt:lpstr>
      <vt:lpstr>Linear optics + digital nonlinearities  </vt:lpstr>
      <vt:lpstr>Structural Nonlineariy</vt:lpstr>
      <vt:lpstr>PowerPoint Presentation</vt:lpstr>
      <vt:lpstr>PowerPoint Presentation</vt:lpstr>
      <vt:lpstr>PowerPoint Presentation</vt:lpstr>
      <vt:lpstr>PowerPoint Presentation</vt:lpstr>
      <vt:lpstr>PowerPoint Presentation</vt:lpstr>
      <vt:lpstr>With and without data repeat</vt:lpstr>
      <vt:lpstr>PowerPoint Presentation</vt:lpstr>
      <vt:lpstr>PowerPoint Presentation</vt:lpstr>
      <vt:lpstr>PowerPoint Presentation</vt:lpstr>
      <vt:lpstr>Closing the discrepancy gap on 4-layer ImageNette</vt:lpstr>
      <vt:lpstr>PowerPoint Presentation</vt:lpstr>
      <vt:lpstr>PowerPoint Presentation</vt:lpstr>
      <vt:lpstr>PowerPoint Presentation</vt:lpstr>
      <vt:lpstr>PowerPoint Presentation</vt:lpstr>
      <vt:lpstr>PowerPoint Presentation</vt:lpstr>
      <vt:lpstr>PowerPoint Presentation</vt:lpstr>
      <vt:lpstr>Linear optics + digital nonlinearities</vt:lpstr>
      <vt:lpstr>Linear optics + digital nonlinearities</vt:lpstr>
      <vt:lpstr>Invidia  Tough competition</vt:lpstr>
      <vt:lpstr>Structural Nonlinearity Nonlinear computation with linear optics: SLM interface</vt:lpstr>
      <vt:lpstr>A promising solution to the SLM problem </vt:lpstr>
      <vt:lpstr>Nonlinear computing with linear optics 103 pixel SLM @ 1 GHz  </vt:lpstr>
      <vt:lpstr>PowerPoint Presentation</vt:lpstr>
      <vt:lpstr>The team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Optical Computing </dc:title>
  <dc:subject/>
  <dc:creator>Psaltis Demetri</dc:creator>
  <cp:keywords/>
  <dc:description/>
  <cp:lastModifiedBy>Demetri Psaltis</cp:lastModifiedBy>
  <cp:revision>17</cp:revision>
  <dcterms:created xsi:type="dcterms:W3CDTF">2024-06-17T13:44:45Z</dcterms:created>
  <dcterms:modified xsi:type="dcterms:W3CDTF">2024-06-18T21:09:37Z</dcterms:modified>
  <cp:category/>
</cp:coreProperties>
</file>